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5"/>
  </p:notesMasterIdLst>
  <p:handoutMasterIdLst>
    <p:handoutMasterId r:id="rId16"/>
  </p:handoutMasterIdLst>
  <p:sldIdLst>
    <p:sldId id="278" r:id="rId2"/>
    <p:sldId id="289" r:id="rId3"/>
    <p:sldId id="291" r:id="rId4"/>
    <p:sldId id="288" r:id="rId5"/>
    <p:sldId id="281" r:id="rId6"/>
    <p:sldId id="282" r:id="rId7"/>
    <p:sldId id="279" r:id="rId8"/>
    <p:sldId id="283" r:id="rId9"/>
    <p:sldId id="284" r:id="rId10"/>
    <p:sldId id="285" r:id="rId11"/>
    <p:sldId id="286" r:id="rId12"/>
    <p:sldId id="287" r:id="rId13"/>
    <p:sldId id="27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lyn Paonin" initials="RP" lastIdx="1" clrIdx="0">
    <p:extLst>
      <p:ext uri="{19B8F6BF-5375-455C-9EA6-DF929625EA0E}">
        <p15:presenceInfo xmlns:p15="http://schemas.microsoft.com/office/powerpoint/2012/main" userId="S-1-5-21-2447031964-3084754465-1599218068-11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35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8" autoAdjust="0"/>
    <p:restoredTop sz="96357" autoAdjust="0"/>
  </p:normalViewPr>
  <p:slideViewPr>
    <p:cSldViewPr snapToGrid="0">
      <p:cViewPr varScale="1">
        <p:scale>
          <a:sx n="63" d="100"/>
          <a:sy n="63" d="100"/>
        </p:scale>
        <p:origin x="1104"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0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CF47DF-D2E0-4693-A802-32EC0D0B79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a:extLst>
              <a:ext uri="{FF2B5EF4-FFF2-40B4-BE49-F238E27FC236}">
                <a16:creationId xmlns:a16="http://schemas.microsoft.com/office/drawing/2014/main" id="{1E8C7C32-72AC-4EB6-B86C-E9A52A98B2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3F3F5B-482A-42D2-8DA8-BF8BB97DFD38}" type="datetime1">
              <a:rPr lang="en-AU" smtClean="0"/>
              <a:t>31/05/2019</a:t>
            </a:fld>
            <a:endParaRPr lang="en-AU" dirty="0"/>
          </a:p>
        </p:txBody>
      </p:sp>
      <p:sp>
        <p:nvSpPr>
          <p:cNvPr id="4" name="Footer Placeholder 3">
            <a:extLst>
              <a:ext uri="{FF2B5EF4-FFF2-40B4-BE49-F238E27FC236}">
                <a16:creationId xmlns:a16="http://schemas.microsoft.com/office/drawing/2014/main" id="{F3482C99-7BAB-4F71-858B-6E9F35AE7C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A96341AA-F8A8-494E-BD29-5C1CA2608A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49DBAA-B5B7-47C7-86CA-54C28C2CFADE}" type="slidenum">
              <a:rPr lang="en-AU" smtClean="0"/>
              <a:t>‹#›</a:t>
            </a:fld>
            <a:endParaRPr lang="en-AU" dirty="0"/>
          </a:p>
        </p:txBody>
      </p:sp>
    </p:spTree>
    <p:extLst>
      <p:ext uri="{BB962C8B-B14F-4D97-AF65-F5344CB8AC3E}">
        <p14:creationId xmlns:p14="http://schemas.microsoft.com/office/powerpoint/2010/main" val="98895868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F986B-BB1E-4754-92AA-D5FA3FB7383B}" type="datetime1">
              <a:rPr lang="en-AU" smtClean="0"/>
              <a:t>31/05/2019</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C68D9-16A5-42D4-84AB-22FBF981BBE4}" type="slidenum">
              <a:rPr lang="en-AU" smtClean="0"/>
              <a:t>‹#›</a:t>
            </a:fld>
            <a:endParaRPr lang="en-AU" dirty="0"/>
          </a:p>
        </p:txBody>
      </p:sp>
    </p:spTree>
    <p:extLst>
      <p:ext uri="{BB962C8B-B14F-4D97-AF65-F5344CB8AC3E}">
        <p14:creationId xmlns:p14="http://schemas.microsoft.com/office/powerpoint/2010/main" val="74133824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
          </p:nvPr>
        </p:nvSpPr>
        <p:spPr/>
        <p:txBody>
          <a:bodyPr/>
          <a:lstStyle/>
          <a:p>
            <a:fld id="{270F986B-BB1E-4754-92AA-D5FA3FB7383B}" type="datetime1">
              <a:rPr lang="en-AU" smtClean="0"/>
              <a:t>31/05/2019</a:t>
            </a:fld>
            <a:endParaRPr lang="en-AU" dirty="0"/>
          </a:p>
        </p:txBody>
      </p:sp>
      <p:sp>
        <p:nvSpPr>
          <p:cNvPr id="5" name="Slide Number Placeholder 4"/>
          <p:cNvSpPr>
            <a:spLocks noGrp="1"/>
          </p:cNvSpPr>
          <p:nvPr>
            <p:ph type="sldNum" sz="quarter" idx="5"/>
          </p:nvPr>
        </p:nvSpPr>
        <p:spPr/>
        <p:txBody>
          <a:bodyPr/>
          <a:lstStyle/>
          <a:p>
            <a:fld id="{54BC68D9-16A5-42D4-84AB-22FBF981BBE4}" type="slidenum">
              <a:rPr lang="en-AU" smtClean="0"/>
              <a:t>5</a:t>
            </a:fld>
            <a:endParaRPr lang="en-AU" dirty="0"/>
          </a:p>
        </p:txBody>
      </p:sp>
    </p:spTree>
    <p:extLst>
      <p:ext uri="{BB962C8B-B14F-4D97-AF65-F5344CB8AC3E}">
        <p14:creationId xmlns:p14="http://schemas.microsoft.com/office/powerpoint/2010/main" val="81115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A574447-1F5C-4D9F-885E-1D281CE47038}" type="slidenum">
              <a:rPr lang="en-AU" smtClean="0"/>
              <a:t>13</a:t>
            </a:fld>
            <a:endParaRPr lang="en-AU" dirty="0"/>
          </a:p>
        </p:txBody>
      </p:sp>
      <p:sp>
        <p:nvSpPr>
          <p:cNvPr id="5" name="Date Placeholder 4">
            <a:extLst>
              <a:ext uri="{FF2B5EF4-FFF2-40B4-BE49-F238E27FC236}">
                <a16:creationId xmlns:a16="http://schemas.microsoft.com/office/drawing/2014/main" id="{CB6153AD-8729-47C4-985A-F9DB0089C61A}"/>
              </a:ext>
            </a:extLst>
          </p:cNvPr>
          <p:cNvSpPr>
            <a:spLocks noGrp="1"/>
          </p:cNvSpPr>
          <p:nvPr>
            <p:ph type="dt" idx="1"/>
          </p:nvPr>
        </p:nvSpPr>
        <p:spPr/>
        <p:txBody>
          <a:bodyPr/>
          <a:lstStyle/>
          <a:p>
            <a:fld id="{647564A8-B356-4FDE-A0EC-54846FCA8E56}" type="datetime1">
              <a:rPr lang="en-AU" smtClean="0"/>
              <a:t>31/05/2019</a:t>
            </a:fld>
            <a:endParaRPr lang="en-AU" dirty="0"/>
          </a:p>
        </p:txBody>
      </p:sp>
    </p:spTree>
    <p:extLst>
      <p:ext uri="{BB962C8B-B14F-4D97-AF65-F5344CB8AC3E}">
        <p14:creationId xmlns:p14="http://schemas.microsoft.com/office/powerpoint/2010/main" val="489576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4E4E530-C7AD-44AE-8F51-69895475709C}"/>
              </a:ext>
            </a:extLst>
          </p:cNvPr>
          <p:cNvPicPr>
            <a:picLocks noChangeAspect="1"/>
          </p:cNvPicPr>
          <p:nvPr userDrawn="1"/>
        </p:nvPicPr>
        <p:blipFill rotWithShape="1">
          <a:blip r:embed="rId2"/>
          <a:srcRect l="16624" t="32152" r="21315" b="4982"/>
          <a:stretch/>
        </p:blipFill>
        <p:spPr>
          <a:xfrm>
            <a:off x="0" y="-279400"/>
            <a:ext cx="12192000" cy="6946900"/>
          </a:xfrm>
          <a:prstGeom prst="rect">
            <a:avLst/>
          </a:prstGeom>
        </p:spPr>
      </p:pic>
      <p:sp>
        <p:nvSpPr>
          <p:cNvPr id="2" name="Title 1"/>
          <p:cNvSpPr>
            <a:spLocks noGrp="1"/>
          </p:cNvSpPr>
          <p:nvPr>
            <p:ph type="ctrTitle"/>
          </p:nvPr>
        </p:nvSpPr>
        <p:spPr>
          <a:xfrm>
            <a:off x="2428875" y="1783442"/>
            <a:ext cx="8625977" cy="1645558"/>
          </a:xfrm>
        </p:spPr>
        <p:txBody>
          <a:bodyPr bIns="0" anchor="b">
            <a:normAutofit/>
          </a:bodyPr>
          <a:lstStyle>
            <a:lvl1pPr algn="ctr">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417780" y="3616475"/>
            <a:ext cx="8637072" cy="977621"/>
          </a:xfrm>
        </p:spPr>
        <p:txBody>
          <a:bodyPr tIns="91440" bIns="91440">
            <a:normAutofit/>
          </a:bodyPr>
          <a:lstStyle>
            <a:lvl1pPr marL="0" indent="0" algn="ctr">
              <a:buNone/>
              <a:defRPr sz="1800" b="0" cap="all" baseline="0">
                <a:solidFill>
                  <a:schemeClr val="bg1"/>
                </a:solidFill>
                <a:latin typeface="Calibri" panose="020F0502020204030204" pitchFamily="34" charset="0"/>
                <a:cs typeface="Calibri" panose="020F0502020204030204" pitchFamily="34" charset="0"/>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E71B29E7-980A-4B7A-AF10-ACB165257BDE}"/>
              </a:ext>
            </a:extLst>
          </p:cNvPr>
          <p:cNvPicPr>
            <a:picLocks noChangeAspect="1"/>
          </p:cNvPicPr>
          <p:nvPr userDrawn="1"/>
        </p:nvPicPr>
        <p:blipFill rotWithShape="1">
          <a:blip r:embed="rId3"/>
          <a:srcRect l="827" t="4542" r="-1" b="12688"/>
          <a:stretch/>
        </p:blipFill>
        <p:spPr>
          <a:xfrm>
            <a:off x="0" y="5053642"/>
            <a:ext cx="12192000" cy="200453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91353B"/>
                </a:solidFill>
              </a:defRPr>
            </a:lvl1pPr>
          </a:lstStyle>
          <a:p>
            <a:r>
              <a:rPr lang="en-US" dirty="0"/>
              <a:t>Click to edit Master title style</a:t>
            </a:r>
          </a:p>
        </p:txBody>
      </p:sp>
      <p:sp>
        <p:nvSpPr>
          <p:cNvPr id="3" name="Content Placeholder 2"/>
          <p:cNvSpPr>
            <a:spLocks noGrp="1"/>
          </p:cNvSpPr>
          <p:nvPr>
            <p:ph idx="1"/>
          </p:nvPr>
        </p:nvSpPr>
        <p:spPr>
          <a:xfrm>
            <a:off x="469891" y="1478117"/>
            <a:ext cx="11131558" cy="3953962"/>
          </a:xfrm>
        </p:spPr>
        <p:txBody>
          <a:bodyPr anchor="t"/>
          <a:lstStyle>
            <a:lvl1pPr>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2536CD-650B-4AFE-A9DA-9C157A76BB31}" type="datetime1">
              <a:rPr lang="en-AU" smtClean="0"/>
              <a:t>31/05/2019</a:t>
            </a:fld>
            <a:endParaRPr lang="en-US" dirty="0"/>
          </a:p>
        </p:txBody>
      </p:sp>
      <p:sp>
        <p:nvSpPr>
          <p:cNvPr id="5" name="Footer Placeholder 4"/>
          <p:cNvSpPr>
            <a:spLocks noGrp="1"/>
          </p:cNvSpPr>
          <p:nvPr>
            <p:ph type="ftr" sz="quarter" idx="11"/>
          </p:nvPr>
        </p:nvSpPr>
        <p:spPr>
          <a:xfrm>
            <a:off x="367021" y="54861"/>
            <a:ext cx="5218967" cy="309201"/>
          </a:xfrm>
        </p:spPr>
        <p:txBody>
          <a:bodyPr/>
          <a:lstStyle>
            <a:lvl1pPr>
              <a:defRPr/>
            </a:lvl1pPr>
          </a:lstStyle>
          <a:p>
            <a:r>
              <a:rPr lang="en-AU" dirty="0"/>
              <a:t>Header</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9891" y="1471652"/>
            <a:ext cx="5622592" cy="4023801"/>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3771" y="1478117"/>
            <a:ext cx="5196426" cy="4015546"/>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38B9D5A-2ACC-45AF-92D1-47A3F739DB50}" type="datetime1">
              <a:rPr lang="en-AU" smtClean="0"/>
              <a:t>31/05/2019</a:t>
            </a:fld>
            <a:endParaRPr lang="en-US" dirty="0"/>
          </a:p>
        </p:txBody>
      </p:sp>
      <p:sp>
        <p:nvSpPr>
          <p:cNvPr id="6" name="Footer Placeholder 5"/>
          <p:cNvSpPr>
            <a:spLocks noGrp="1"/>
          </p:cNvSpPr>
          <p:nvPr>
            <p:ph type="ftr" sz="quarter" idx="11"/>
          </p:nvPr>
        </p:nvSpPr>
        <p:spPr>
          <a:xfrm>
            <a:off x="367020" y="54861"/>
            <a:ext cx="4313621" cy="309201"/>
          </a:xfrm>
        </p:spPr>
        <p:txBody>
          <a:bodyPr/>
          <a:lstStyle/>
          <a:p>
            <a:r>
              <a:rPr lang="en-AU" dirty="0"/>
              <a:t>Header</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8" name="Title 1">
            <a:extLst>
              <a:ext uri="{FF2B5EF4-FFF2-40B4-BE49-F238E27FC236}">
                <a16:creationId xmlns:a16="http://schemas.microsoft.com/office/drawing/2014/main" id="{576A5993-F1AE-4547-88B0-7353CE3BA42F}"/>
              </a:ext>
            </a:extLst>
          </p:cNvPr>
          <p:cNvSpPr>
            <a:spLocks noGrp="1"/>
          </p:cNvSpPr>
          <p:nvPr>
            <p:ph type="title"/>
          </p:nvPr>
        </p:nvSpPr>
        <p:spPr>
          <a:xfrm>
            <a:off x="469891" y="583447"/>
            <a:ext cx="11131558" cy="676348"/>
          </a:xfrm>
        </p:spPr>
        <p:txBody>
          <a:bodyPr/>
          <a:lstStyle>
            <a:lvl1pPr algn="l">
              <a:defRPr>
                <a:solidFill>
                  <a:srgbClr val="91353B"/>
                </a:solidFill>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9891" y="804163"/>
            <a:ext cx="11291121" cy="626285"/>
          </a:xfrm>
        </p:spPr>
        <p:txBody>
          <a:bodyPr/>
          <a:lstStyle>
            <a:lvl1pPr algn="l">
              <a:defRPr>
                <a:solidFill>
                  <a:srgbClr val="91353B"/>
                </a:solidFill>
              </a:defRPr>
            </a:lvl1pPr>
          </a:lstStyle>
          <a:p>
            <a:r>
              <a:rPr lang="en-US" dirty="0"/>
              <a:t>Click to edit Master title style</a:t>
            </a:r>
          </a:p>
        </p:txBody>
      </p:sp>
      <p:sp>
        <p:nvSpPr>
          <p:cNvPr id="3" name="Text Placeholder 2"/>
          <p:cNvSpPr>
            <a:spLocks noGrp="1"/>
          </p:cNvSpPr>
          <p:nvPr>
            <p:ph type="body" idx="1" hasCustomPrompt="1"/>
          </p:nvPr>
        </p:nvSpPr>
        <p:spPr>
          <a:xfrm>
            <a:off x="469891" y="1584983"/>
            <a:ext cx="5622452" cy="493679"/>
          </a:xfrm>
        </p:spPr>
        <p:txBody>
          <a:bodyPr anchor="b">
            <a:normAutofit/>
          </a:bodyPr>
          <a:lstStyle>
            <a:lvl1pPr marL="0" indent="0">
              <a:lnSpc>
                <a:spcPct val="100000"/>
              </a:lnSpc>
              <a:buNone/>
              <a:defRPr sz="2400" b="0" cap="none" baseline="0">
                <a:solidFill>
                  <a:srgbClr val="9135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69891" y="2240507"/>
            <a:ext cx="5622452" cy="324589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412361" y="1588438"/>
            <a:ext cx="5348651" cy="493860"/>
          </a:xfrm>
        </p:spPr>
        <p:txBody>
          <a:bodyPr anchor="b">
            <a:normAutofit/>
          </a:bodyPr>
          <a:lstStyle>
            <a:lvl1pPr marL="0" indent="0">
              <a:lnSpc>
                <a:spcPct val="100000"/>
              </a:lnSpc>
              <a:buNone/>
              <a:defRPr sz="2400" b="0" cap="none" baseline="0">
                <a:solidFill>
                  <a:srgbClr val="9135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412362" y="2237729"/>
            <a:ext cx="5348650" cy="32371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40942-58B2-4909-8A40-5C4E6F6B135D}" type="datetime1">
              <a:rPr lang="en-AU" smtClean="0"/>
              <a:t>31/05/2019</a:t>
            </a:fld>
            <a:endParaRPr lang="en-US" dirty="0"/>
          </a:p>
        </p:txBody>
      </p:sp>
      <p:sp>
        <p:nvSpPr>
          <p:cNvPr id="8" name="Footer Placeholder 7"/>
          <p:cNvSpPr>
            <a:spLocks noGrp="1"/>
          </p:cNvSpPr>
          <p:nvPr>
            <p:ph type="ftr" sz="quarter" idx="11"/>
          </p:nvPr>
        </p:nvSpPr>
        <p:spPr>
          <a:xfrm>
            <a:off x="367021" y="54861"/>
            <a:ext cx="2339965" cy="309201"/>
          </a:xfrm>
        </p:spPr>
        <p:txBody>
          <a:bodyPr/>
          <a:lstStyle/>
          <a:p>
            <a:r>
              <a:rPr lang="en-AU" dirty="0"/>
              <a:t>Header</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1CDCAE-334F-4119-B3EC-BA5303D6D25F}" type="datetime1">
              <a:rPr lang="en-AU" smtClean="0"/>
              <a:t>31/05/2019</a:t>
            </a:fld>
            <a:endParaRPr lang="en-US" dirty="0"/>
          </a:p>
        </p:txBody>
      </p:sp>
      <p:sp>
        <p:nvSpPr>
          <p:cNvPr id="4" name="Footer Placeholder 3"/>
          <p:cNvSpPr>
            <a:spLocks noGrp="1"/>
          </p:cNvSpPr>
          <p:nvPr>
            <p:ph type="ftr" sz="quarter" idx="11"/>
          </p:nvPr>
        </p:nvSpPr>
        <p:spPr>
          <a:xfrm>
            <a:off x="367021" y="54861"/>
            <a:ext cx="1869185" cy="309201"/>
          </a:xfrm>
        </p:spPr>
        <p:txBody>
          <a:bodyPr/>
          <a:lstStyle/>
          <a:p>
            <a:r>
              <a:rPr lang="en-AU" dirty="0"/>
              <a:t>Header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9891" y="798973"/>
            <a:ext cx="4803567" cy="2247117"/>
          </a:xfrm>
        </p:spPr>
        <p:txBody>
          <a:bodyPr anchor="b">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5473874" y="798974"/>
            <a:ext cx="6287138" cy="4658826"/>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69891" y="3128387"/>
            <a:ext cx="48035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980307EC-24E6-4663-A324-61504006FD1A}" type="datetime1">
              <a:rPr lang="en-AU" smtClean="0"/>
              <a:t>31/05/2019</a:t>
            </a:fld>
            <a:endParaRPr lang="en-US" dirty="0"/>
          </a:p>
        </p:txBody>
      </p:sp>
      <p:sp>
        <p:nvSpPr>
          <p:cNvPr id="6" name="Footer Placeholder 5"/>
          <p:cNvSpPr>
            <a:spLocks noGrp="1"/>
          </p:cNvSpPr>
          <p:nvPr>
            <p:ph type="ftr" sz="quarter" idx="11"/>
          </p:nvPr>
        </p:nvSpPr>
        <p:spPr>
          <a:xfrm>
            <a:off x="367021" y="54861"/>
            <a:ext cx="2403339" cy="309201"/>
          </a:xfrm>
        </p:spPr>
        <p:txBody>
          <a:bodyPr/>
          <a:lstStyle/>
          <a:p>
            <a:r>
              <a:rPr lang="en-AU" dirty="0"/>
              <a:t>Header</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bwMode="black">
          <a:xfrm>
            <a:off x="7477387" y="482170"/>
            <a:ext cx="4074533" cy="5149101"/>
          </a:xfrm>
          <a:prstGeom prst="rect">
            <a:avLst/>
          </a:prstGeom>
          <a:noFill/>
          <a:ln w="76200" cmpd="sng">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69362" y="1129513"/>
            <a:ext cx="6514172" cy="1830584"/>
          </a:xfrm>
        </p:spPr>
        <p:txBody>
          <a:bodyPr anchor="b">
            <a:normAutofit/>
          </a:bodyPr>
          <a:lstStyle>
            <a:lvl1pPr algn="l">
              <a:defRPr sz="2400">
                <a:solidFill>
                  <a:srgbClr val="91353B"/>
                </a:solidFill>
              </a:defRPr>
            </a:lvl1pPr>
          </a:lstStyle>
          <a:p>
            <a:r>
              <a:rPr lang="en-US" dirty="0"/>
              <a:t>Click to edit Master title style</a:t>
            </a:r>
          </a:p>
        </p:txBody>
      </p:sp>
      <p:sp>
        <p:nvSpPr>
          <p:cNvPr id="3" name="Picture Placeholder 2"/>
          <p:cNvSpPr>
            <a:spLocks noGrp="1" noChangeAspect="1"/>
          </p:cNvSpPr>
          <p:nvPr>
            <p:ph type="pic" idx="1"/>
          </p:nvPr>
        </p:nvSpPr>
        <p:spPr>
          <a:xfrm>
            <a:off x="7271657" y="1107440"/>
            <a:ext cx="4280264" cy="4682540"/>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69891" y="3056720"/>
            <a:ext cx="6504842" cy="2485269"/>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2637554" y="6561374"/>
            <a:ext cx="5527351" cy="320123"/>
          </a:xfrm>
        </p:spPr>
        <p:txBody>
          <a:bodyPr/>
          <a:lstStyle>
            <a:lvl1pPr algn="l">
              <a:defRPr/>
            </a:lvl1pPr>
          </a:lstStyle>
          <a:p>
            <a:fld id="{C1205BF5-7AFC-4FB2-91B9-29EB1746DE37}" type="datetime1">
              <a:rPr lang="en-AU" smtClean="0"/>
              <a:t>31/05/2019</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Footer Placeholder 5">
            <a:extLst>
              <a:ext uri="{FF2B5EF4-FFF2-40B4-BE49-F238E27FC236}">
                <a16:creationId xmlns:a16="http://schemas.microsoft.com/office/drawing/2014/main" id="{EBEA4596-D8B0-4601-863E-41CA1F455CB6}"/>
              </a:ext>
            </a:extLst>
          </p:cNvPr>
          <p:cNvSpPr>
            <a:spLocks noGrp="1"/>
          </p:cNvSpPr>
          <p:nvPr>
            <p:ph type="ftr" sz="quarter" idx="11"/>
          </p:nvPr>
        </p:nvSpPr>
        <p:spPr>
          <a:xfrm>
            <a:off x="367021" y="54861"/>
            <a:ext cx="5843656" cy="309201"/>
          </a:xfrm>
        </p:spPr>
        <p:txBody>
          <a:bodyPr/>
          <a:lstStyle/>
          <a:p>
            <a:r>
              <a:rPr lang="en-AU" dirty="0"/>
              <a:t>Header</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720460-F84F-4A92-ACA9-2E9EF90B1098}" type="datetime1">
              <a:rPr lang="en-AU" smtClean="0"/>
              <a:t>31/05/2019</a:t>
            </a:fld>
            <a:endParaRPr lang="en-US" dirty="0"/>
          </a:p>
        </p:txBody>
      </p:sp>
      <p:sp>
        <p:nvSpPr>
          <p:cNvPr id="5" name="Footer Placeholder 4"/>
          <p:cNvSpPr>
            <a:spLocks noGrp="1"/>
          </p:cNvSpPr>
          <p:nvPr>
            <p:ph type="ftr" sz="quarter" idx="11"/>
          </p:nvPr>
        </p:nvSpPr>
        <p:spPr>
          <a:xfrm>
            <a:off x="367021" y="54861"/>
            <a:ext cx="5879870" cy="309201"/>
          </a:xfrm>
        </p:spPr>
        <p:txBody>
          <a:bodyPr/>
          <a:lstStyle/>
          <a:p>
            <a:r>
              <a:rPr lang="en-AU" dirty="0"/>
              <a:t>Header</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C60847F-8926-426E-8B35-1CD36251FAD4}" type="datetime1">
              <a:rPr lang="en-AU" smtClean="0"/>
              <a:t>31/05/2019</a:t>
            </a:fld>
            <a:endParaRPr lang="en-US" dirty="0"/>
          </a:p>
        </p:txBody>
      </p:sp>
      <p:sp>
        <p:nvSpPr>
          <p:cNvPr id="5" name="Footer Placeholder 4"/>
          <p:cNvSpPr>
            <a:spLocks noGrp="1"/>
          </p:cNvSpPr>
          <p:nvPr>
            <p:ph type="ftr" sz="quarter" idx="11"/>
          </p:nvPr>
        </p:nvSpPr>
        <p:spPr>
          <a:xfrm>
            <a:off x="367021" y="54861"/>
            <a:ext cx="6088100" cy="309201"/>
          </a:xfrm>
        </p:spPr>
        <p:txBody>
          <a:bodyPr/>
          <a:lstStyle/>
          <a:p>
            <a:r>
              <a:rPr lang="en-AU" dirty="0"/>
              <a:t>Header</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9891" y="583447"/>
            <a:ext cx="11131558" cy="67634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69891" y="1554271"/>
            <a:ext cx="111315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63812" y="55924"/>
            <a:ext cx="3500715" cy="309201"/>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B5EACECC-AF3F-4AA8-964D-06FBAF8B5670}" type="datetime1">
              <a:rPr lang="en-AU" smtClean="0"/>
              <a:t>31/05/2019</a:t>
            </a:fld>
            <a:endParaRPr lang="en-US" dirty="0"/>
          </a:p>
        </p:txBody>
      </p:sp>
      <p:sp>
        <p:nvSpPr>
          <p:cNvPr id="5" name="Footer Placeholder 4"/>
          <p:cNvSpPr>
            <a:spLocks noGrp="1"/>
          </p:cNvSpPr>
          <p:nvPr>
            <p:ph type="ftr" sz="quarter" idx="3"/>
          </p:nvPr>
        </p:nvSpPr>
        <p:spPr>
          <a:xfrm>
            <a:off x="367021" y="54861"/>
            <a:ext cx="5336662" cy="309201"/>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r>
              <a:rPr lang="en-AU" dirty="0"/>
              <a:t>Header</a:t>
            </a:r>
            <a:endParaRPr lang="en-US" dirty="0"/>
          </a:p>
        </p:txBody>
      </p:sp>
      <p:sp>
        <p:nvSpPr>
          <p:cNvPr id="6" name="Slide Number Placeholder 5"/>
          <p:cNvSpPr>
            <a:spLocks noGrp="1"/>
          </p:cNvSpPr>
          <p:nvPr>
            <p:ph type="sldNum" sz="quarter" idx="4"/>
          </p:nvPr>
        </p:nvSpPr>
        <p:spPr>
          <a:xfrm>
            <a:off x="11302633" y="6469647"/>
            <a:ext cx="811019" cy="503578"/>
          </a:xfrm>
          <a:prstGeom prst="rect">
            <a:avLst/>
          </a:prstGeom>
        </p:spPr>
        <p:txBody>
          <a:bodyPr vert="horz" lIns="91440" tIns="45720" rIns="91440" bIns="45720" rtlCol="0" anchor="t"/>
          <a:lstStyle>
            <a:lvl1pPr algn="r">
              <a:defRPr sz="1200">
                <a:solidFill>
                  <a:schemeClr val="tx1"/>
                </a:solidFill>
              </a:defRPr>
            </a:lvl1pPr>
          </a:lstStyle>
          <a:p>
            <a:fld id="{6D22F896-40B5-4ADD-8801-0D06FADFA095}" type="slidenum">
              <a:rPr lang="en-US" smtClean="0"/>
              <a:pPr/>
              <a:t>‹#›</a:t>
            </a:fld>
            <a:endParaRPr lang="en-US" dirty="0"/>
          </a:p>
        </p:txBody>
      </p:sp>
      <p:cxnSp>
        <p:nvCxnSpPr>
          <p:cNvPr id="15" name="Straight Connector 14">
            <a:extLst>
              <a:ext uri="{FF2B5EF4-FFF2-40B4-BE49-F238E27FC236}">
                <a16:creationId xmlns:a16="http://schemas.microsoft.com/office/drawing/2014/main" id="{E44B2856-A286-447A-BE12-FD547F170F16}"/>
              </a:ext>
            </a:extLst>
          </p:cNvPr>
          <p:cNvCxnSpPr>
            <a:cxnSpLocks/>
          </p:cNvCxnSpPr>
          <p:nvPr userDrawn="1"/>
        </p:nvCxnSpPr>
        <p:spPr>
          <a:xfrm>
            <a:off x="469891" y="365125"/>
            <a:ext cx="11291122" cy="0"/>
          </a:xfrm>
          <a:prstGeom prst="line">
            <a:avLst/>
          </a:prstGeom>
          <a:ln w="9525">
            <a:solidFill>
              <a:srgbClr val="00629B"/>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48BE7F2-10BB-43FF-8862-AA76C5812052}"/>
              </a:ext>
            </a:extLst>
          </p:cNvPr>
          <p:cNvPicPr>
            <a:picLocks noChangeAspect="1"/>
          </p:cNvPicPr>
          <p:nvPr userDrawn="1"/>
        </p:nvPicPr>
        <p:blipFill>
          <a:blip r:embed="rId11"/>
          <a:stretch>
            <a:fillRect/>
          </a:stretch>
        </p:blipFill>
        <p:spPr>
          <a:xfrm>
            <a:off x="469891" y="5900617"/>
            <a:ext cx="1263659" cy="797158"/>
          </a:xfrm>
          <a:prstGeom prst="rect">
            <a:avLst/>
          </a:prstGeom>
        </p:spPr>
      </p:pic>
      <p:pic>
        <p:nvPicPr>
          <p:cNvPr id="17" name="Picture 16">
            <a:extLst>
              <a:ext uri="{FF2B5EF4-FFF2-40B4-BE49-F238E27FC236}">
                <a16:creationId xmlns:a16="http://schemas.microsoft.com/office/drawing/2014/main" id="{B19F0BAE-ECA8-417C-ACD9-6D6C520B281C}"/>
              </a:ext>
            </a:extLst>
          </p:cNvPr>
          <p:cNvPicPr>
            <a:picLocks noChangeAspect="1"/>
          </p:cNvPicPr>
          <p:nvPr userDrawn="1"/>
        </p:nvPicPr>
        <p:blipFill>
          <a:blip r:embed="rId12"/>
          <a:stretch>
            <a:fillRect/>
          </a:stretch>
        </p:blipFill>
        <p:spPr>
          <a:xfrm>
            <a:off x="1675489" y="5472807"/>
            <a:ext cx="10516511" cy="15119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Lst>
  <p:hf hdr="0"/>
  <p:txStyles>
    <p:titleStyle>
      <a:lvl1pPr algn="l" defTabSz="914400" rtl="0" eaLnBrk="1" latinLnBrk="0" hangingPunct="1">
        <a:lnSpc>
          <a:spcPct val="90000"/>
        </a:lnSpc>
        <a:spcBef>
          <a:spcPct val="0"/>
        </a:spcBef>
        <a:buNone/>
        <a:defRPr sz="4000" b="0" i="0" kern="1200" cap="none">
          <a:solidFill>
            <a:srgbClr val="91353B"/>
          </a:solidFill>
          <a:effectLst/>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120000"/>
        </a:lnSpc>
        <a:spcBef>
          <a:spcPts val="1000"/>
        </a:spcBef>
        <a:buClr>
          <a:srgbClr val="91353B"/>
        </a:buClr>
        <a:buSzPct val="100000"/>
        <a:buFont typeface="Arial" panose="020B0604020202020204" pitchFamily="34" charset="0"/>
        <a:buChar char="•"/>
        <a:defRPr sz="2000" kern="1200">
          <a:solidFill>
            <a:schemeClr val="tx1"/>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Clr>
          <a:srgbClr val="91353B"/>
        </a:buClr>
        <a:buSzPct val="100000"/>
        <a:buFont typeface="Arial" panose="020B0604020202020204" pitchFamily="34" charset="0"/>
        <a:buChar char="•"/>
        <a:defRPr sz="1800" kern="1200" cap="none" baseline="0">
          <a:solidFill>
            <a:schemeClr val="tx1"/>
          </a:solidFill>
          <a:effectLst/>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Clr>
          <a:srgbClr val="91353B"/>
        </a:buClr>
        <a:buSzPct val="100000"/>
        <a:buFont typeface="Arial" panose="020B0604020202020204" pitchFamily="34" charset="0"/>
        <a:buChar char="•"/>
        <a:defRPr sz="1600" kern="1200">
          <a:solidFill>
            <a:schemeClr val="tx1"/>
          </a:solidFill>
          <a:effectLst/>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Clr>
          <a:srgbClr val="91353B"/>
        </a:buClr>
        <a:buSzPct val="100000"/>
        <a:buFont typeface="Arial" panose="020B0604020202020204" pitchFamily="34" charset="0"/>
        <a:buChar char="•"/>
        <a:defRPr sz="1400" kern="1200" cap="none" baseline="0">
          <a:solidFill>
            <a:schemeClr val="tx1"/>
          </a:solidFill>
          <a:effectLst/>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Clr>
          <a:srgbClr val="91353B"/>
        </a:buClr>
        <a:buSzPct val="100000"/>
        <a:buFont typeface="Arial" panose="020B0604020202020204" pitchFamily="34" charset="0"/>
        <a:buChar char="•"/>
        <a:defRPr sz="1200" kern="1200">
          <a:solidFill>
            <a:schemeClr val="tx1"/>
          </a:solidFill>
          <a:effectLst/>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50.jpeg"/><Relationship Id="rId18" Type="http://schemas.openxmlformats.org/officeDocument/2006/relationships/image" Target="../media/image53.gif"/><Relationship Id="rId26" Type="http://schemas.openxmlformats.org/officeDocument/2006/relationships/image" Target="../media/image61.png"/><Relationship Id="rId3" Type="http://schemas.openxmlformats.org/officeDocument/2006/relationships/image" Target="../media/image42.png"/><Relationship Id="rId21" Type="http://schemas.openxmlformats.org/officeDocument/2006/relationships/image" Target="../media/image56.png"/><Relationship Id="rId7" Type="http://schemas.openxmlformats.org/officeDocument/2006/relationships/image" Target="../media/image45.png"/><Relationship Id="rId12" Type="http://schemas.openxmlformats.org/officeDocument/2006/relationships/image" Target="../media/image49.tiff"/><Relationship Id="rId17" Type="http://schemas.openxmlformats.org/officeDocument/2006/relationships/image" Target="../media/image52.jpeg"/><Relationship Id="rId25" Type="http://schemas.openxmlformats.org/officeDocument/2006/relationships/image" Target="../media/image60.svg"/><Relationship Id="rId2" Type="http://schemas.openxmlformats.org/officeDocument/2006/relationships/notesSlide" Target="../notesSlides/notesSlide2.xml"/><Relationship Id="rId16" Type="http://schemas.openxmlformats.org/officeDocument/2006/relationships/image" Target="../media/image21.jpeg"/><Relationship Id="rId20" Type="http://schemas.openxmlformats.org/officeDocument/2006/relationships/image" Target="../media/image55.gif"/><Relationship Id="rId29"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48.jpeg"/><Relationship Id="rId24" Type="http://schemas.openxmlformats.org/officeDocument/2006/relationships/image" Target="../media/image59.png"/><Relationship Id="rId32" Type="http://schemas.openxmlformats.org/officeDocument/2006/relationships/image" Target="../media/image65.gif"/><Relationship Id="rId5" Type="http://schemas.openxmlformats.org/officeDocument/2006/relationships/image" Target="../media/image22.png"/><Relationship Id="rId15" Type="http://schemas.openxmlformats.org/officeDocument/2006/relationships/image" Target="../media/image51.jpeg"/><Relationship Id="rId23" Type="http://schemas.openxmlformats.org/officeDocument/2006/relationships/image" Target="../media/image58.png"/><Relationship Id="rId28" Type="http://schemas.openxmlformats.org/officeDocument/2006/relationships/image" Target="../media/image63.png"/><Relationship Id="rId10" Type="http://schemas.openxmlformats.org/officeDocument/2006/relationships/image" Target="../media/image47.png"/><Relationship Id="rId19" Type="http://schemas.openxmlformats.org/officeDocument/2006/relationships/image" Target="../media/image54.gif"/><Relationship Id="rId31" Type="http://schemas.openxmlformats.org/officeDocument/2006/relationships/image" Target="../media/image64.png"/><Relationship Id="rId4" Type="http://schemas.openxmlformats.org/officeDocument/2006/relationships/image" Target="../media/image43.jpeg"/><Relationship Id="rId9" Type="http://schemas.openxmlformats.org/officeDocument/2006/relationships/image" Target="../media/image46.jpeg"/><Relationship Id="rId14" Type="http://schemas.openxmlformats.org/officeDocument/2006/relationships/image" Target="../media/image20.jpeg"/><Relationship Id="rId22" Type="http://schemas.openxmlformats.org/officeDocument/2006/relationships/image" Target="../media/image57.jpeg"/><Relationship Id="rId27" Type="http://schemas.openxmlformats.org/officeDocument/2006/relationships/image" Target="../media/image62.png"/><Relationship Id="rId30"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image" Target="../media/image12.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g"/><Relationship Id="rId7" Type="http://schemas.openxmlformats.org/officeDocument/2006/relationships/image" Target="../media/image31.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32D4-7034-48C1-8085-5DEA522766A2}"/>
              </a:ext>
            </a:extLst>
          </p:cNvPr>
          <p:cNvSpPr>
            <a:spLocks noGrp="1"/>
          </p:cNvSpPr>
          <p:nvPr>
            <p:ph type="ctrTitle"/>
          </p:nvPr>
        </p:nvSpPr>
        <p:spPr>
          <a:xfrm>
            <a:off x="1783011" y="2606221"/>
            <a:ext cx="8625977" cy="1645558"/>
          </a:xfrm>
        </p:spPr>
        <p:txBody>
          <a:bodyPr>
            <a:normAutofit fontScale="90000"/>
          </a:bodyPr>
          <a:lstStyle/>
          <a:p>
            <a:r>
              <a:rPr lang="en-AU" dirty="0"/>
              <a:t>Proposed CCS Policy Framework:  </a:t>
            </a:r>
            <a:r>
              <a:rPr lang="en-US" dirty="0"/>
              <a:t>Australian CCS Network</a:t>
            </a:r>
            <a:br>
              <a:rPr lang="en-AU" dirty="0"/>
            </a:br>
            <a:endParaRPr lang="en-AU" dirty="0"/>
          </a:p>
        </p:txBody>
      </p:sp>
      <p:sp>
        <p:nvSpPr>
          <p:cNvPr id="3" name="Subtitle 2">
            <a:extLst>
              <a:ext uri="{FF2B5EF4-FFF2-40B4-BE49-F238E27FC236}">
                <a16:creationId xmlns:a16="http://schemas.microsoft.com/office/drawing/2014/main" id="{C3B64E05-9F5D-40A9-BF5E-40441BA3770A}"/>
              </a:ext>
            </a:extLst>
          </p:cNvPr>
          <p:cNvSpPr>
            <a:spLocks noGrp="1"/>
          </p:cNvSpPr>
          <p:nvPr>
            <p:ph type="subTitle" idx="1"/>
          </p:nvPr>
        </p:nvSpPr>
        <p:spPr>
          <a:xfrm>
            <a:off x="1777463" y="4064783"/>
            <a:ext cx="8637072" cy="977621"/>
          </a:xfrm>
        </p:spPr>
        <p:txBody>
          <a:bodyPr/>
          <a:lstStyle/>
          <a:p>
            <a:r>
              <a:rPr lang="en-US" b="1" dirty="0"/>
              <a:t>david byers, ceo, co2crc ltd.</a:t>
            </a:r>
            <a:endParaRPr lang="en-AU" b="1" dirty="0"/>
          </a:p>
        </p:txBody>
      </p:sp>
      <p:sp>
        <p:nvSpPr>
          <p:cNvPr id="5" name="Rectangle 4">
            <a:extLst>
              <a:ext uri="{FF2B5EF4-FFF2-40B4-BE49-F238E27FC236}">
                <a16:creationId xmlns:a16="http://schemas.microsoft.com/office/drawing/2014/main" id="{657AD39B-DE30-46B1-8A6A-38ECD67BD21C}"/>
              </a:ext>
            </a:extLst>
          </p:cNvPr>
          <p:cNvSpPr/>
          <p:nvPr/>
        </p:nvSpPr>
        <p:spPr>
          <a:xfrm>
            <a:off x="1616412" y="4551090"/>
            <a:ext cx="8959175" cy="646331"/>
          </a:xfrm>
          <a:prstGeom prst="rect">
            <a:avLst/>
          </a:prstGeom>
        </p:spPr>
        <p:txBody>
          <a:bodyPr wrap="square">
            <a:spAutoFit/>
          </a:bodyPr>
          <a:lstStyle/>
          <a:p>
            <a:pPr lvl="0" algn="ctr">
              <a:defRPr/>
            </a:pPr>
            <a:r>
              <a:rPr lang="en-AU" b="1" dirty="0">
                <a:solidFill>
                  <a:prstClr val="white">
                    <a:lumMod val="95000"/>
                  </a:prstClr>
                </a:solidFill>
              </a:rPr>
              <a:t>APAC CCS Forum</a:t>
            </a:r>
          </a:p>
          <a:p>
            <a:pPr lvl="0" algn="ctr">
              <a:defRPr/>
            </a:pPr>
            <a:r>
              <a:rPr lang="en-AU" b="1" dirty="0">
                <a:solidFill>
                  <a:prstClr val="white">
                    <a:lumMod val="95000"/>
                  </a:prstClr>
                </a:solidFill>
              </a:rPr>
              <a:t>Brisbane, 31 May2019</a:t>
            </a:r>
            <a:endParaRPr lang="en-AU" sz="2000" dirty="0">
              <a:solidFill>
                <a:prstClr val="white">
                  <a:lumMod val="95000"/>
                </a:prstClr>
              </a:solidFill>
            </a:endParaRPr>
          </a:p>
        </p:txBody>
      </p:sp>
      <p:pic>
        <p:nvPicPr>
          <p:cNvPr id="7" name="Picture 6">
            <a:extLst>
              <a:ext uri="{FF2B5EF4-FFF2-40B4-BE49-F238E27FC236}">
                <a16:creationId xmlns:a16="http://schemas.microsoft.com/office/drawing/2014/main" id="{2F5DE5B6-558E-46B6-BAAC-111EE3C5E3F3}"/>
              </a:ext>
            </a:extLst>
          </p:cNvPr>
          <p:cNvPicPr>
            <a:picLocks noChangeAspect="1"/>
          </p:cNvPicPr>
          <p:nvPr/>
        </p:nvPicPr>
        <p:blipFill>
          <a:blip r:embed="rId2"/>
          <a:stretch>
            <a:fillRect/>
          </a:stretch>
        </p:blipFill>
        <p:spPr>
          <a:xfrm>
            <a:off x="421342" y="347828"/>
            <a:ext cx="2051694" cy="1294277"/>
          </a:xfrm>
          <a:prstGeom prst="rect">
            <a:avLst/>
          </a:prstGeom>
        </p:spPr>
      </p:pic>
    </p:spTree>
    <p:extLst>
      <p:ext uri="{BB962C8B-B14F-4D97-AF65-F5344CB8AC3E}">
        <p14:creationId xmlns:p14="http://schemas.microsoft.com/office/powerpoint/2010/main" val="3909071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C38F-DEA6-4477-A0B4-7C8FAAA27B09}"/>
              </a:ext>
            </a:extLst>
          </p:cNvPr>
          <p:cNvSpPr>
            <a:spLocks noGrp="1"/>
          </p:cNvSpPr>
          <p:nvPr>
            <p:ph type="title"/>
          </p:nvPr>
        </p:nvSpPr>
        <p:spPr/>
        <p:txBody>
          <a:bodyPr>
            <a:noAutofit/>
          </a:bodyPr>
          <a:lstStyle/>
          <a:p>
            <a:r>
              <a:rPr lang="en-AU" sz="3200" dirty="0"/>
              <a:t>Clean Energy Finance Corporation (CEFC) Amendment Bill 2017</a:t>
            </a:r>
            <a:br>
              <a:rPr lang="en-AU" sz="3200" dirty="0"/>
            </a:br>
            <a:endParaRPr lang="en-AU" sz="3200" dirty="0"/>
          </a:p>
        </p:txBody>
      </p:sp>
      <p:sp>
        <p:nvSpPr>
          <p:cNvPr id="4" name="Date Placeholder 3">
            <a:extLst>
              <a:ext uri="{FF2B5EF4-FFF2-40B4-BE49-F238E27FC236}">
                <a16:creationId xmlns:a16="http://schemas.microsoft.com/office/drawing/2014/main" id="{722F001E-9741-4297-9097-F1AF777C29DC}"/>
              </a:ext>
            </a:extLst>
          </p:cNvPr>
          <p:cNvSpPr>
            <a:spLocks noGrp="1"/>
          </p:cNvSpPr>
          <p:nvPr>
            <p:ph type="dt" sz="half" idx="10"/>
          </p:nvPr>
        </p:nvSpPr>
        <p:spPr/>
        <p:txBody>
          <a:bodyPr/>
          <a:lstStyle/>
          <a:p>
            <a:fld id="{C92536CD-650B-4AFE-A9DA-9C157A76BB31}" type="datetime1">
              <a:rPr lang="en-AU" smtClean="0"/>
              <a:t>31/05/2019</a:t>
            </a:fld>
            <a:endParaRPr lang="en-US" dirty="0"/>
          </a:p>
        </p:txBody>
      </p:sp>
      <p:sp>
        <p:nvSpPr>
          <p:cNvPr id="5" name="Footer Placeholder 4">
            <a:extLst>
              <a:ext uri="{FF2B5EF4-FFF2-40B4-BE49-F238E27FC236}">
                <a16:creationId xmlns:a16="http://schemas.microsoft.com/office/drawing/2014/main" id="{428A8C37-8412-4BA4-BC6C-89E13DB09855}"/>
              </a:ext>
            </a:extLst>
          </p:cNvPr>
          <p:cNvSpPr>
            <a:spLocks noGrp="1"/>
          </p:cNvSpPr>
          <p:nvPr>
            <p:ph type="ftr" sz="quarter" idx="11"/>
          </p:nvPr>
        </p:nvSpPr>
        <p:spPr/>
        <p:txBody>
          <a:bodyPr/>
          <a:lstStyle/>
          <a:p>
            <a:r>
              <a:rPr lang="en-AU" dirty="0"/>
              <a:t>Proposed CCS Policy Framework: Australian CCS Network</a:t>
            </a:r>
            <a:endParaRPr lang="en-US" dirty="0"/>
          </a:p>
        </p:txBody>
      </p:sp>
      <p:sp>
        <p:nvSpPr>
          <p:cNvPr id="6" name="Slide Number Placeholder 5">
            <a:extLst>
              <a:ext uri="{FF2B5EF4-FFF2-40B4-BE49-F238E27FC236}">
                <a16:creationId xmlns:a16="http://schemas.microsoft.com/office/drawing/2014/main" id="{8F5BDA6B-BAA9-44FE-ACBD-B2B442442602}"/>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7" name="Rectangle: Rounded Corners 6">
            <a:extLst>
              <a:ext uri="{FF2B5EF4-FFF2-40B4-BE49-F238E27FC236}">
                <a16:creationId xmlns:a16="http://schemas.microsoft.com/office/drawing/2014/main" id="{0C1B3E43-2CA9-48D6-A04E-FF13AD7CE00C}"/>
              </a:ext>
            </a:extLst>
          </p:cNvPr>
          <p:cNvSpPr/>
          <p:nvPr/>
        </p:nvSpPr>
        <p:spPr>
          <a:xfrm>
            <a:off x="469891" y="3841018"/>
            <a:ext cx="11355088" cy="1591061"/>
          </a:xfrm>
          <a:prstGeom prst="roundRect">
            <a:avLst>
              <a:gd name="adj" fmla="val 39944"/>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AU" sz="2000" b="1" dirty="0"/>
              <a:t>Recommendation</a:t>
            </a:r>
            <a:r>
              <a:rPr lang="en-AU" sz="2000" dirty="0"/>
              <a:t> – </a:t>
            </a:r>
            <a:r>
              <a:rPr lang="en-US" sz="2000" dirty="0"/>
              <a:t>Re-introduce the CEFC Amendment (Carbon Capture and Storage) Bill into Parliament as a priority with the objective of removing the arbitrary prohibition on investment in CCS by the CEFC.</a:t>
            </a:r>
            <a:endParaRPr lang="en-AU" sz="2000" dirty="0"/>
          </a:p>
        </p:txBody>
      </p:sp>
      <p:sp>
        <p:nvSpPr>
          <p:cNvPr id="8" name="Rectangle 7">
            <a:extLst>
              <a:ext uri="{FF2B5EF4-FFF2-40B4-BE49-F238E27FC236}">
                <a16:creationId xmlns:a16="http://schemas.microsoft.com/office/drawing/2014/main" id="{413E11D0-824F-4FBE-B4CF-D80485D3A6FD}"/>
              </a:ext>
            </a:extLst>
          </p:cNvPr>
          <p:cNvSpPr/>
          <p:nvPr/>
        </p:nvSpPr>
        <p:spPr>
          <a:xfrm>
            <a:off x="850890" y="1425921"/>
            <a:ext cx="3289300" cy="1938992"/>
          </a:xfrm>
          <a:prstGeom prst="rect">
            <a:avLst/>
          </a:prstGeom>
        </p:spPr>
        <p:txBody>
          <a:bodyPr wrap="square">
            <a:spAutoFit/>
          </a:bodyPr>
          <a:lstStyle/>
          <a:p>
            <a:r>
              <a:rPr lang="en-AU" sz="2000" dirty="0"/>
              <a:t>The CEFC concessional finance reduces the cost of debt, a cost-effective policy support mechanism for capital intensive clean energy investments. </a:t>
            </a:r>
          </a:p>
        </p:txBody>
      </p:sp>
      <p:sp>
        <p:nvSpPr>
          <p:cNvPr id="9" name="Rectangle 8">
            <a:extLst>
              <a:ext uri="{FF2B5EF4-FFF2-40B4-BE49-F238E27FC236}">
                <a16:creationId xmlns:a16="http://schemas.microsoft.com/office/drawing/2014/main" id="{0A756F62-FC14-4787-971A-A5719F84F082}"/>
              </a:ext>
            </a:extLst>
          </p:cNvPr>
          <p:cNvSpPr/>
          <p:nvPr/>
        </p:nvSpPr>
        <p:spPr>
          <a:xfrm>
            <a:off x="4654562" y="1425921"/>
            <a:ext cx="3397250" cy="1631216"/>
          </a:xfrm>
          <a:prstGeom prst="rect">
            <a:avLst/>
          </a:prstGeom>
        </p:spPr>
        <p:txBody>
          <a:bodyPr wrap="square">
            <a:spAutoFit/>
          </a:bodyPr>
          <a:lstStyle/>
          <a:p>
            <a:r>
              <a:rPr lang="en-AU" sz="2000" dirty="0"/>
              <a:t>In March 2017, a CEFC Amendment was proposed to remove the prohibition to invest in CCS technologies (still to be considered). </a:t>
            </a:r>
          </a:p>
        </p:txBody>
      </p:sp>
      <p:sp>
        <p:nvSpPr>
          <p:cNvPr id="10" name="Rectangle 9">
            <a:extLst>
              <a:ext uri="{FF2B5EF4-FFF2-40B4-BE49-F238E27FC236}">
                <a16:creationId xmlns:a16="http://schemas.microsoft.com/office/drawing/2014/main" id="{C69FF4B5-94D8-4377-A3CC-E4CA0B65CF0F}"/>
              </a:ext>
            </a:extLst>
          </p:cNvPr>
          <p:cNvSpPr/>
          <p:nvPr/>
        </p:nvSpPr>
        <p:spPr>
          <a:xfrm>
            <a:off x="8611904" y="1425921"/>
            <a:ext cx="3157151" cy="1323439"/>
          </a:xfrm>
          <a:prstGeom prst="rect">
            <a:avLst/>
          </a:prstGeom>
        </p:spPr>
        <p:txBody>
          <a:bodyPr wrap="square">
            <a:spAutoFit/>
          </a:bodyPr>
          <a:lstStyle/>
          <a:p>
            <a:r>
              <a:rPr lang="en-AU" sz="2000" dirty="0"/>
              <a:t>This amendment provides policy parity with other low emission sources, potentially stimulating CCS. </a:t>
            </a:r>
          </a:p>
        </p:txBody>
      </p:sp>
      <p:sp>
        <p:nvSpPr>
          <p:cNvPr id="11" name="Rectangle: Rounded Corners 10">
            <a:extLst>
              <a:ext uri="{FF2B5EF4-FFF2-40B4-BE49-F238E27FC236}">
                <a16:creationId xmlns:a16="http://schemas.microsoft.com/office/drawing/2014/main" id="{146DE248-A477-46EE-98D9-DF8913FE3D16}"/>
              </a:ext>
            </a:extLst>
          </p:cNvPr>
          <p:cNvSpPr/>
          <p:nvPr/>
        </p:nvSpPr>
        <p:spPr>
          <a:xfrm rot="5400000">
            <a:off x="-23371" y="2337376"/>
            <a:ext cx="1591061"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Rounded Corners 11">
            <a:extLst>
              <a:ext uri="{FF2B5EF4-FFF2-40B4-BE49-F238E27FC236}">
                <a16:creationId xmlns:a16="http://schemas.microsoft.com/office/drawing/2014/main" id="{ADA70FE1-8410-438C-A66A-2BBDDF318A8C}"/>
              </a:ext>
            </a:extLst>
          </p:cNvPr>
          <p:cNvSpPr/>
          <p:nvPr/>
        </p:nvSpPr>
        <p:spPr>
          <a:xfrm rot="5400000">
            <a:off x="3876433" y="2288062"/>
            <a:ext cx="1492432"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Rounded Corners 12">
            <a:extLst>
              <a:ext uri="{FF2B5EF4-FFF2-40B4-BE49-F238E27FC236}">
                <a16:creationId xmlns:a16="http://schemas.microsoft.com/office/drawing/2014/main" id="{3901C163-3CCE-476E-BECE-AEE7F8D4E696}"/>
              </a:ext>
            </a:extLst>
          </p:cNvPr>
          <p:cNvSpPr/>
          <p:nvPr/>
        </p:nvSpPr>
        <p:spPr>
          <a:xfrm rot="5400000">
            <a:off x="8012724" y="2118165"/>
            <a:ext cx="1152639"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39465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5E12-37B0-4BC7-81B5-614F8F3C9446}"/>
              </a:ext>
            </a:extLst>
          </p:cNvPr>
          <p:cNvSpPr>
            <a:spLocks noGrp="1"/>
          </p:cNvSpPr>
          <p:nvPr>
            <p:ph type="title"/>
          </p:nvPr>
        </p:nvSpPr>
        <p:spPr/>
        <p:txBody>
          <a:bodyPr>
            <a:normAutofit fontScale="90000"/>
          </a:bodyPr>
          <a:lstStyle/>
          <a:p>
            <a:r>
              <a:rPr lang="en-AU" dirty="0"/>
              <a:t>Hard to Reduce Risks</a:t>
            </a:r>
            <a:br>
              <a:rPr lang="en-AU" dirty="0"/>
            </a:br>
            <a:endParaRPr lang="en-AU" dirty="0"/>
          </a:p>
        </p:txBody>
      </p:sp>
      <p:sp>
        <p:nvSpPr>
          <p:cNvPr id="3" name="Content Placeholder 2">
            <a:extLst>
              <a:ext uri="{FF2B5EF4-FFF2-40B4-BE49-F238E27FC236}">
                <a16:creationId xmlns:a16="http://schemas.microsoft.com/office/drawing/2014/main" id="{F84AA28E-2329-44B0-96A6-A6E9CD0C0821}"/>
              </a:ext>
            </a:extLst>
          </p:cNvPr>
          <p:cNvSpPr>
            <a:spLocks noGrp="1"/>
          </p:cNvSpPr>
          <p:nvPr>
            <p:ph idx="1"/>
          </p:nvPr>
        </p:nvSpPr>
        <p:spPr>
          <a:xfrm>
            <a:off x="469891" y="1331219"/>
            <a:ext cx="11131558" cy="4349358"/>
          </a:xfrm>
        </p:spPr>
        <p:txBody>
          <a:bodyPr>
            <a:normAutofit/>
          </a:bodyPr>
          <a:lstStyle/>
          <a:p>
            <a:pPr marL="0" indent="0">
              <a:buNone/>
            </a:pPr>
            <a:r>
              <a:rPr lang="en-AU" dirty="0"/>
              <a:t>While the private sector is very effective in managing technical, construction and operational risks, ‘Hard to Reduce’ risks require government policy assistance. These include:</a:t>
            </a:r>
          </a:p>
        </p:txBody>
      </p:sp>
      <p:sp>
        <p:nvSpPr>
          <p:cNvPr id="4" name="Date Placeholder 3">
            <a:extLst>
              <a:ext uri="{FF2B5EF4-FFF2-40B4-BE49-F238E27FC236}">
                <a16:creationId xmlns:a16="http://schemas.microsoft.com/office/drawing/2014/main" id="{0D05D3A6-837A-4B89-B320-7400D6E48FE2}"/>
              </a:ext>
            </a:extLst>
          </p:cNvPr>
          <p:cNvSpPr>
            <a:spLocks noGrp="1"/>
          </p:cNvSpPr>
          <p:nvPr>
            <p:ph type="dt" sz="half" idx="10"/>
          </p:nvPr>
        </p:nvSpPr>
        <p:spPr/>
        <p:txBody>
          <a:bodyPr/>
          <a:lstStyle/>
          <a:p>
            <a:fld id="{C92536CD-650B-4AFE-A9DA-9C157A76BB31}" type="datetime1">
              <a:rPr lang="en-AU" smtClean="0"/>
              <a:t>31/05/2019</a:t>
            </a:fld>
            <a:endParaRPr lang="en-US" dirty="0"/>
          </a:p>
        </p:txBody>
      </p:sp>
      <p:sp>
        <p:nvSpPr>
          <p:cNvPr id="5" name="Footer Placeholder 4">
            <a:extLst>
              <a:ext uri="{FF2B5EF4-FFF2-40B4-BE49-F238E27FC236}">
                <a16:creationId xmlns:a16="http://schemas.microsoft.com/office/drawing/2014/main" id="{3E96939D-F794-40CF-B502-A0A39016B382}"/>
              </a:ext>
            </a:extLst>
          </p:cNvPr>
          <p:cNvSpPr>
            <a:spLocks noGrp="1"/>
          </p:cNvSpPr>
          <p:nvPr>
            <p:ph type="ftr" sz="quarter" idx="11"/>
          </p:nvPr>
        </p:nvSpPr>
        <p:spPr/>
        <p:txBody>
          <a:bodyPr/>
          <a:lstStyle/>
          <a:p>
            <a:r>
              <a:rPr lang="en-AU" dirty="0"/>
              <a:t>Proposed CCS Policy Framework: Australian CCS Network</a:t>
            </a:r>
            <a:endParaRPr lang="en-US" dirty="0"/>
          </a:p>
        </p:txBody>
      </p:sp>
      <p:sp>
        <p:nvSpPr>
          <p:cNvPr id="6" name="Slide Number Placeholder 5">
            <a:extLst>
              <a:ext uri="{FF2B5EF4-FFF2-40B4-BE49-F238E27FC236}">
                <a16:creationId xmlns:a16="http://schemas.microsoft.com/office/drawing/2014/main" id="{DA012C2F-8D2A-405A-B8E7-2549F8CACDE6}"/>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7" name="Rectangle: Rounded Corners 6">
            <a:extLst>
              <a:ext uri="{FF2B5EF4-FFF2-40B4-BE49-F238E27FC236}">
                <a16:creationId xmlns:a16="http://schemas.microsoft.com/office/drawing/2014/main" id="{0E7FB244-A22F-4C81-8A21-D85EC130060F}"/>
              </a:ext>
            </a:extLst>
          </p:cNvPr>
          <p:cNvSpPr/>
          <p:nvPr/>
        </p:nvSpPr>
        <p:spPr>
          <a:xfrm>
            <a:off x="469891" y="4203700"/>
            <a:ext cx="11252217" cy="1282115"/>
          </a:xfrm>
          <a:prstGeom prst="roundRect">
            <a:avLst>
              <a:gd name="adj" fmla="val 39944"/>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AU" sz="2000" b="1" dirty="0"/>
              <a:t>Recommendation</a:t>
            </a:r>
            <a:r>
              <a:rPr lang="en-AU" sz="2000" dirty="0"/>
              <a:t> - </a:t>
            </a:r>
            <a:r>
              <a:rPr lang="en-US" sz="2000" dirty="0"/>
              <a:t>Governments to actively manage ‘hard to reduce’ risks including cross-chain risks, low emissions industrial hubs, long-term liability for stored CO</a:t>
            </a:r>
            <a:r>
              <a:rPr lang="en-US" sz="2000" baseline="-25000" dirty="0"/>
              <a:t>2,</a:t>
            </a:r>
            <a:r>
              <a:rPr lang="en-US" sz="2000" dirty="0"/>
              <a:t> and other risks which contribute significantly to the cost of capital. </a:t>
            </a:r>
            <a:endParaRPr lang="en-AU" sz="2000" dirty="0"/>
          </a:p>
        </p:txBody>
      </p:sp>
      <p:grpSp>
        <p:nvGrpSpPr>
          <p:cNvPr id="14" name="Group 13">
            <a:extLst>
              <a:ext uri="{FF2B5EF4-FFF2-40B4-BE49-F238E27FC236}">
                <a16:creationId xmlns:a16="http://schemas.microsoft.com/office/drawing/2014/main" id="{E905185E-4C22-49C8-BCF1-F8C59E4F5071}"/>
              </a:ext>
            </a:extLst>
          </p:cNvPr>
          <p:cNvGrpSpPr/>
          <p:nvPr/>
        </p:nvGrpSpPr>
        <p:grpSpPr>
          <a:xfrm>
            <a:off x="181672" y="2374060"/>
            <a:ext cx="4831446" cy="1631216"/>
            <a:chOff x="181672" y="2539160"/>
            <a:chExt cx="4831446" cy="1631216"/>
          </a:xfrm>
        </p:grpSpPr>
        <p:sp>
          <p:nvSpPr>
            <p:cNvPr id="10" name="Rectangle 9">
              <a:extLst>
                <a:ext uri="{FF2B5EF4-FFF2-40B4-BE49-F238E27FC236}">
                  <a16:creationId xmlns:a16="http://schemas.microsoft.com/office/drawing/2014/main" id="{B74173C7-9FE7-4AAF-B19A-F730BB7B64BA}"/>
                </a:ext>
              </a:extLst>
            </p:cNvPr>
            <p:cNvSpPr/>
            <p:nvPr/>
          </p:nvSpPr>
          <p:spPr>
            <a:xfrm>
              <a:off x="181672" y="2539160"/>
              <a:ext cx="4831446" cy="1631216"/>
            </a:xfrm>
            <a:prstGeom prst="rect">
              <a:avLst/>
            </a:prstGeom>
          </p:spPr>
          <p:txBody>
            <a:bodyPr wrap="square">
              <a:spAutoFit/>
            </a:bodyPr>
            <a:lstStyle/>
            <a:p>
              <a:pPr lvl="1"/>
              <a:r>
                <a:rPr lang="en-AU" sz="2000" b="1" u="sng" dirty="0">
                  <a:solidFill>
                    <a:schemeClr val="accent1"/>
                  </a:solidFill>
                </a:rPr>
                <a:t>Cross Chain risk</a:t>
              </a:r>
              <a:r>
                <a:rPr lang="en-AU" sz="2000" b="1" dirty="0">
                  <a:solidFill>
                    <a:schemeClr val="accent1"/>
                  </a:solidFill>
                </a:rPr>
                <a:t>: </a:t>
              </a:r>
              <a:r>
                <a:rPr lang="en-US" sz="2000" dirty="0"/>
                <a:t>Government to be first investor establishing transport and storage infrastructure for an anchor customer (remove one source, one sink, one pipeline reliance for investors) </a:t>
              </a:r>
            </a:p>
          </p:txBody>
        </p:sp>
        <p:sp>
          <p:nvSpPr>
            <p:cNvPr id="11" name="Rectangle: Rounded Corners 10">
              <a:extLst>
                <a:ext uri="{FF2B5EF4-FFF2-40B4-BE49-F238E27FC236}">
                  <a16:creationId xmlns:a16="http://schemas.microsoft.com/office/drawing/2014/main" id="{2BB5F1B4-CB30-408F-A720-8B20D6FFA5B3}"/>
                </a:ext>
              </a:extLst>
            </p:cNvPr>
            <p:cNvSpPr/>
            <p:nvPr/>
          </p:nvSpPr>
          <p:spPr>
            <a:xfrm rot="5400000">
              <a:off x="-175020" y="3298434"/>
              <a:ext cx="1471107" cy="6003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Group 14">
            <a:extLst>
              <a:ext uri="{FF2B5EF4-FFF2-40B4-BE49-F238E27FC236}">
                <a16:creationId xmlns:a16="http://schemas.microsoft.com/office/drawing/2014/main" id="{EDB043AC-7A01-4E5C-8445-4EF3DB24A2D8}"/>
              </a:ext>
            </a:extLst>
          </p:cNvPr>
          <p:cNvGrpSpPr/>
          <p:nvPr/>
        </p:nvGrpSpPr>
        <p:grpSpPr>
          <a:xfrm>
            <a:off x="4940151" y="2374060"/>
            <a:ext cx="3724482" cy="1631216"/>
            <a:chOff x="4940151" y="2539160"/>
            <a:chExt cx="3724482" cy="1631216"/>
          </a:xfrm>
        </p:grpSpPr>
        <p:sp>
          <p:nvSpPr>
            <p:cNvPr id="9" name="Rectangle 8">
              <a:extLst>
                <a:ext uri="{FF2B5EF4-FFF2-40B4-BE49-F238E27FC236}">
                  <a16:creationId xmlns:a16="http://schemas.microsoft.com/office/drawing/2014/main" id="{53134AE9-8613-4AB9-B29A-64C8F5854C3F}"/>
                </a:ext>
              </a:extLst>
            </p:cNvPr>
            <p:cNvSpPr/>
            <p:nvPr/>
          </p:nvSpPr>
          <p:spPr>
            <a:xfrm>
              <a:off x="4940151" y="2539160"/>
              <a:ext cx="3724482" cy="1631216"/>
            </a:xfrm>
            <a:prstGeom prst="rect">
              <a:avLst/>
            </a:prstGeom>
          </p:spPr>
          <p:txBody>
            <a:bodyPr wrap="square">
              <a:spAutoFit/>
            </a:bodyPr>
            <a:lstStyle/>
            <a:p>
              <a:pPr lvl="1"/>
              <a:r>
                <a:rPr lang="en-AU" sz="2000" b="1" u="sng" dirty="0">
                  <a:solidFill>
                    <a:schemeClr val="accent1"/>
                  </a:solidFill>
                </a:rPr>
                <a:t>Industrial Hubs risk</a:t>
              </a:r>
              <a:r>
                <a:rPr lang="en-AU" sz="2000" b="1" dirty="0">
                  <a:solidFill>
                    <a:schemeClr val="accent1"/>
                  </a:solidFill>
                </a:rPr>
                <a:t>: </a:t>
              </a:r>
              <a:r>
                <a:rPr lang="en-AU" sz="2000" dirty="0"/>
                <a:t>low emissions industrial precincts remove economic and social risk to community associated with closure of facilities </a:t>
              </a:r>
            </a:p>
          </p:txBody>
        </p:sp>
        <p:sp>
          <p:nvSpPr>
            <p:cNvPr id="12" name="Rectangle: Rounded Corners 11">
              <a:extLst>
                <a:ext uri="{FF2B5EF4-FFF2-40B4-BE49-F238E27FC236}">
                  <a16:creationId xmlns:a16="http://schemas.microsoft.com/office/drawing/2014/main" id="{F928C373-371F-415C-90C6-84A9C0266150}"/>
                </a:ext>
              </a:extLst>
            </p:cNvPr>
            <p:cNvSpPr/>
            <p:nvPr/>
          </p:nvSpPr>
          <p:spPr>
            <a:xfrm rot="5400000">
              <a:off x="4554582" y="3298434"/>
              <a:ext cx="1471107" cy="6003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6" name="Group 15">
            <a:extLst>
              <a:ext uri="{FF2B5EF4-FFF2-40B4-BE49-F238E27FC236}">
                <a16:creationId xmlns:a16="http://schemas.microsoft.com/office/drawing/2014/main" id="{A5FC9C05-E855-4255-866C-FEB2F2D550A6}"/>
              </a:ext>
            </a:extLst>
          </p:cNvPr>
          <p:cNvGrpSpPr/>
          <p:nvPr/>
        </p:nvGrpSpPr>
        <p:grpSpPr>
          <a:xfrm>
            <a:off x="8593491" y="2374060"/>
            <a:ext cx="3271036" cy="1524843"/>
            <a:chOff x="8593491" y="2539160"/>
            <a:chExt cx="3271036" cy="1524843"/>
          </a:xfrm>
        </p:grpSpPr>
        <p:sp>
          <p:nvSpPr>
            <p:cNvPr id="8" name="Rectangle 7">
              <a:extLst>
                <a:ext uri="{FF2B5EF4-FFF2-40B4-BE49-F238E27FC236}">
                  <a16:creationId xmlns:a16="http://schemas.microsoft.com/office/drawing/2014/main" id="{BD82AE7B-166A-46A9-96DC-103469427F85}"/>
                </a:ext>
              </a:extLst>
            </p:cNvPr>
            <p:cNvSpPr/>
            <p:nvPr/>
          </p:nvSpPr>
          <p:spPr>
            <a:xfrm>
              <a:off x="8593491" y="2539160"/>
              <a:ext cx="3271036" cy="1323439"/>
            </a:xfrm>
            <a:prstGeom prst="rect">
              <a:avLst/>
            </a:prstGeom>
          </p:spPr>
          <p:txBody>
            <a:bodyPr wrap="square">
              <a:spAutoFit/>
            </a:bodyPr>
            <a:lstStyle/>
            <a:p>
              <a:pPr lvl="1"/>
              <a:r>
                <a:rPr lang="en-AU" sz="2000" b="1" u="sng" dirty="0">
                  <a:solidFill>
                    <a:schemeClr val="accent1"/>
                  </a:solidFill>
                </a:rPr>
                <a:t>Long-term liability for CO</a:t>
              </a:r>
              <a:r>
                <a:rPr lang="en-AU" sz="2000" b="1" u="sng" baseline="-25000" dirty="0">
                  <a:solidFill>
                    <a:schemeClr val="accent1"/>
                  </a:solidFill>
                </a:rPr>
                <a:t>2</a:t>
              </a:r>
              <a:r>
                <a:rPr lang="en-AU" sz="2000" b="1" u="sng" dirty="0">
                  <a:solidFill>
                    <a:schemeClr val="accent1"/>
                  </a:solidFill>
                </a:rPr>
                <a:t> stored</a:t>
              </a:r>
              <a:r>
                <a:rPr lang="en-AU" sz="2000" b="1" dirty="0">
                  <a:solidFill>
                    <a:schemeClr val="accent1"/>
                  </a:solidFill>
                </a:rPr>
                <a:t>: </a:t>
              </a:r>
              <a:r>
                <a:rPr lang="en-AU" sz="2000" dirty="0"/>
                <a:t>Transfer of long term liability for stored CO</a:t>
              </a:r>
              <a:r>
                <a:rPr lang="en-AU" sz="2000" baseline="-25000" dirty="0"/>
                <a:t>2                        </a:t>
              </a:r>
              <a:endParaRPr lang="en-AU" sz="2000" dirty="0"/>
            </a:p>
          </p:txBody>
        </p:sp>
        <p:sp>
          <p:nvSpPr>
            <p:cNvPr id="13" name="Rectangle: Rounded Corners 12">
              <a:extLst>
                <a:ext uri="{FF2B5EF4-FFF2-40B4-BE49-F238E27FC236}">
                  <a16:creationId xmlns:a16="http://schemas.microsoft.com/office/drawing/2014/main" id="{55AAF697-5042-4045-83B7-7DA9D787E8FF}"/>
                </a:ext>
              </a:extLst>
            </p:cNvPr>
            <p:cNvSpPr/>
            <p:nvPr/>
          </p:nvSpPr>
          <p:spPr>
            <a:xfrm rot="5400000">
              <a:off x="8146156" y="3298434"/>
              <a:ext cx="1471107" cy="6003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3280436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fence&#10;&#10;Description automatically generated">
            <a:extLst>
              <a:ext uri="{FF2B5EF4-FFF2-40B4-BE49-F238E27FC236}">
                <a16:creationId xmlns:a16="http://schemas.microsoft.com/office/drawing/2014/main" id="{CDA62BDE-9963-4F7C-B043-AB9D1F0F07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034" t="4034" r="-1" b="14155"/>
          <a:stretch/>
        </p:blipFill>
        <p:spPr>
          <a:xfrm>
            <a:off x="0" y="1659474"/>
            <a:ext cx="12192000" cy="3677794"/>
          </a:xfrm>
          <a:prstGeom prst="rect">
            <a:avLst/>
          </a:prstGeom>
        </p:spPr>
      </p:pic>
      <p:sp>
        <p:nvSpPr>
          <p:cNvPr id="28" name="Rectangle: Rounded Corners 27">
            <a:extLst>
              <a:ext uri="{FF2B5EF4-FFF2-40B4-BE49-F238E27FC236}">
                <a16:creationId xmlns:a16="http://schemas.microsoft.com/office/drawing/2014/main" id="{D01C448C-705D-4DCA-829B-5D5B743FA752}"/>
              </a:ext>
            </a:extLst>
          </p:cNvPr>
          <p:cNvSpPr/>
          <p:nvPr/>
        </p:nvSpPr>
        <p:spPr>
          <a:xfrm>
            <a:off x="206815" y="485018"/>
            <a:ext cx="2427229" cy="2943982"/>
          </a:xfrm>
          <a:prstGeom prst="roundRect">
            <a:avLst>
              <a:gd name="adj" fmla="val 342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EB111DA-3D21-4D9D-A2F1-B0D4ABBD6C29}"/>
              </a:ext>
            </a:extLst>
          </p:cNvPr>
          <p:cNvSpPr>
            <a:spLocks noGrp="1"/>
          </p:cNvSpPr>
          <p:nvPr>
            <p:ph type="title"/>
          </p:nvPr>
        </p:nvSpPr>
        <p:spPr/>
        <p:txBody>
          <a:bodyPr/>
          <a:lstStyle/>
          <a:p>
            <a:r>
              <a:rPr lang="en-AU" dirty="0"/>
              <a:t>Summary	</a:t>
            </a:r>
          </a:p>
        </p:txBody>
      </p:sp>
      <p:sp>
        <p:nvSpPr>
          <p:cNvPr id="4" name="Date Placeholder 3">
            <a:extLst>
              <a:ext uri="{FF2B5EF4-FFF2-40B4-BE49-F238E27FC236}">
                <a16:creationId xmlns:a16="http://schemas.microsoft.com/office/drawing/2014/main" id="{FCCD4A8D-BC17-4BD1-BC3F-8E8EC8467E3A}"/>
              </a:ext>
            </a:extLst>
          </p:cNvPr>
          <p:cNvSpPr>
            <a:spLocks noGrp="1"/>
          </p:cNvSpPr>
          <p:nvPr>
            <p:ph type="dt" sz="half" idx="10"/>
          </p:nvPr>
        </p:nvSpPr>
        <p:spPr/>
        <p:txBody>
          <a:bodyPr/>
          <a:lstStyle/>
          <a:p>
            <a:fld id="{C92536CD-650B-4AFE-A9DA-9C157A76BB31}" type="datetime1">
              <a:rPr lang="en-AU" smtClean="0"/>
              <a:t>31/05/2019</a:t>
            </a:fld>
            <a:endParaRPr lang="en-US" dirty="0"/>
          </a:p>
        </p:txBody>
      </p:sp>
      <p:sp>
        <p:nvSpPr>
          <p:cNvPr id="5" name="Footer Placeholder 4">
            <a:extLst>
              <a:ext uri="{FF2B5EF4-FFF2-40B4-BE49-F238E27FC236}">
                <a16:creationId xmlns:a16="http://schemas.microsoft.com/office/drawing/2014/main" id="{275A1F09-0052-4A74-AC1C-9E195E8852D4}"/>
              </a:ext>
            </a:extLst>
          </p:cNvPr>
          <p:cNvSpPr>
            <a:spLocks noGrp="1"/>
          </p:cNvSpPr>
          <p:nvPr>
            <p:ph type="ftr" sz="quarter" idx="11"/>
          </p:nvPr>
        </p:nvSpPr>
        <p:spPr/>
        <p:txBody>
          <a:bodyPr/>
          <a:lstStyle/>
          <a:p>
            <a:r>
              <a:rPr lang="en-AU" dirty="0"/>
              <a:t>Header</a:t>
            </a:r>
            <a:endParaRPr lang="en-US" dirty="0"/>
          </a:p>
        </p:txBody>
      </p:sp>
      <p:sp>
        <p:nvSpPr>
          <p:cNvPr id="6" name="Slide Number Placeholder 5">
            <a:extLst>
              <a:ext uri="{FF2B5EF4-FFF2-40B4-BE49-F238E27FC236}">
                <a16:creationId xmlns:a16="http://schemas.microsoft.com/office/drawing/2014/main" id="{237ADFB3-A40B-42D3-BE5E-BC8DB84DD7EB}"/>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13" name="Rectangle 12">
            <a:extLst>
              <a:ext uri="{FF2B5EF4-FFF2-40B4-BE49-F238E27FC236}">
                <a16:creationId xmlns:a16="http://schemas.microsoft.com/office/drawing/2014/main" id="{4B6FB615-7DB5-4D9D-9E81-FE8BF971F580}"/>
              </a:ext>
            </a:extLst>
          </p:cNvPr>
          <p:cNvSpPr/>
          <p:nvPr/>
        </p:nvSpPr>
        <p:spPr>
          <a:xfrm>
            <a:off x="469889" y="1574012"/>
            <a:ext cx="2164155" cy="1015663"/>
          </a:xfrm>
          <a:prstGeom prst="rect">
            <a:avLst/>
          </a:prstGeom>
        </p:spPr>
        <p:txBody>
          <a:bodyPr wrap="square">
            <a:spAutoFit/>
          </a:bodyPr>
          <a:lstStyle/>
          <a:p>
            <a:r>
              <a:rPr lang="en-US" sz="2000" dirty="0">
                <a:solidFill>
                  <a:schemeClr val="accent1"/>
                </a:solidFill>
              </a:rPr>
              <a:t>A starting point to raise profile of CCUS</a:t>
            </a:r>
          </a:p>
        </p:txBody>
      </p:sp>
      <p:sp>
        <p:nvSpPr>
          <p:cNvPr id="19" name="Rectangle: Rounded Corners 18">
            <a:extLst>
              <a:ext uri="{FF2B5EF4-FFF2-40B4-BE49-F238E27FC236}">
                <a16:creationId xmlns:a16="http://schemas.microsoft.com/office/drawing/2014/main" id="{0B9FA6C3-A124-4D0D-B541-DF0655BFA45E}"/>
              </a:ext>
            </a:extLst>
          </p:cNvPr>
          <p:cNvSpPr/>
          <p:nvPr/>
        </p:nvSpPr>
        <p:spPr>
          <a:xfrm>
            <a:off x="5585987" y="450539"/>
            <a:ext cx="2633603" cy="3473761"/>
          </a:xfrm>
          <a:prstGeom prst="roundRect">
            <a:avLst>
              <a:gd name="adj" fmla="val 323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5D13409A-E178-4E74-A67A-7AC55896B5D7}"/>
              </a:ext>
            </a:extLst>
          </p:cNvPr>
          <p:cNvSpPr/>
          <p:nvPr/>
        </p:nvSpPr>
        <p:spPr>
          <a:xfrm>
            <a:off x="5879996" y="1574012"/>
            <a:ext cx="2077508" cy="1938992"/>
          </a:xfrm>
          <a:prstGeom prst="rect">
            <a:avLst/>
          </a:prstGeom>
        </p:spPr>
        <p:txBody>
          <a:bodyPr wrap="square">
            <a:spAutoFit/>
          </a:bodyPr>
          <a:lstStyle/>
          <a:p>
            <a:r>
              <a:rPr lang="en-US" sz="2000" dirty="0">
                <a:solidFill>
                  <a:schemeClr val="accent1"/>
                </a:solidFill>
              </a:rPr>
              <a:t>Stimulate greater investment in CCS projects through economic incentives (CCS policy framework)</a:t>
            </a:r>
          </a:p>
        </p:txBody>
      </p:sp>
      <p:sp>
        <p:nvSpPr>
          <p:cNvPr id="21" name="Rectangle: Rounded Corners 20">
            <a:extLst>
              <a:ext uri="{FF2B5EF4-FFF2-40B4-BE49-F238E27FC236}">
                <a16:creationId xmlns:a16="http://schemas.microsoft.com/office/drawing/2014/main" id="{D3FE2CF6-B020-4FCD-8315-29F958C28C1A}"/>
              </a:ext>
            </a:extLst>
          </p:cNvPr>
          <p:cNvSpPr/>
          <p:nvPr/>
        </p:nvSpPr>
        <p:spPr>
          <a:xfrm>
            <a:off x="8513599" y="583447"/>
            <a:ext cx="3208510" cy="4150477"/>
          </a:xfrm>
          <a:prstGeom prst="roundRect">
            <a:avLst>
              <a:gd name="adj" fmla="val 278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ED48CD02-566A-4DE8-969E-6A0CB77313A5}"/>
              </a:ext>
            </a:extLst>
          </p:cNvPr>
          <p:cNvSpPr/>
          <p:nvPr/>
        </p:nvSpPr>
        <p:spPr>
          <a:xfrm>
            <a:off x="8789268" y="1574012"/>
            <a:ext cx="2987385" cy="2862322"/>
          </a:xfrm>
          <a:prstGeom prst="rect">
            <a:avLst/>
          </a:prstGeom>
        </p:spPr>
        <p:txBody>
          <a:bodyPr wrap="square">
            <a:spAutoFit/>
          </a:bodyPr>
          <a:lstStyle/>
          <a:p>
            <a:pPr lvl="0"/>
            <a:r>
              <a:rPr lang="en-AU" sz="2000" dirty="0">
                <a:solidFill>
                  <a:schemeClr val="accent1"/>
                </a:solidFill>
              </a:rPr>
              <a:t>Improve attractiveness of CCUS for meeting national/international emissions reduction targets while maximising resources sector (jobs/investment/exports) opportunity for Australia  </a:t>
            </a:r>
          </a:p>
          <a:p>
            <a:endParaRPr lang="en-US" sz="2000" dirty="0">
              <a:solidFill>
                <a:schemeClr val="accent1"/>
              </a:solidFill>
            </a:endParaRPr>
          </a:p>
        </p:txBody>
      </p:sp>
      <p:sp>
        <p:nvSpPr>
          <p:cNvPr id="23" name="Rectangle: Rounded Corners 22">
            <a:extLst>
              <a:ext uri="{FF2B5EF4-FFF2-40B4-BE49-F238E27FC236}">
                <a16:creationId xmlns:a16="http://schemas.microsoft.com/office/drawing/2014/main" id="{56E49F0E-28D7-4AB6-966B-FD13FDF87C5E}"/>
              </a:ext>
            </a:extLst>
          </p:cNvPr>
          <p:cNvSpPr/>
          <p:nvPr/>
        </p:nvSpPr>
        <p:spPr>
          <a:xfrm>
            <a:off x="2874709" y="536617"/>
            <a:ext cx="2470613" cy="4197307"/>
          </a:xfrm>
          <a:prstGeom prst="roundRect">
            <a:avLst>
              <a:gd name="adj" fmla="val 392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18A9EE87-B7B2-4529-AA93-454BC40F4D95}"/>
              </a:ext>
            </a:extLst>
          </p:cNvPr>
          <p:cNvSpPr/>
          <p:nvPr/>
        </p:nvSpPr>
        <p:spPr>
          <a:xfrm>
            <a:off x="3055024" y="1574012"/>
            <a:ext cx="2326316" cy="1938992"/>
          </a:xfrm>
          <a:prstGeom prst="rect">
            <a:avLst/>
          </a:prstGeom>
        </p:spPr>
        <p:txBody>
          <a:bodyPr wrap="square">
            <a:spAutoFit/>
          </a:bodyPr>
          <a:lstStyle/>
          <a:p>
            <a:r>
              <a:rPr lang="en-US" sz="2000" dirty="0">
                <a:solidFill>
                  <a:schemeClr val="accent1"/>
                </a:solidFill>
              </a:rPr>
              <a:t>Government plays vital role in providing a clear, stable and supportive policy framework for CCS.</a:t>
            </a:r>
          </a:p>
        </p:txBody>
      </p:sp>
      <p:sp>
        <p:nvSpPr>
          <p:cNvPr id="25" name="Rectangle: Rounded Corners 24">
            <a:extLst>
              <a:ext uri="{FF2B5EF4-FFF2-40B4-BE49-F238E27FC236}">
                <a16:creationId xmlns:a16="http://schemas.microsoft.com/office/drawing/2014/main" id="{DFBC48F2-67B7-42E3-8710-C101058364C5}"/>
              </a:ext>
            </a:extLst>
          </p:cNvPr>
          <p:cNvSpPr/>
          <p:nvPr/>
        </p:nvSpPr>
        <p:spPr>
          <a:xfrm rot="5400000">
            <a:off x="-163329" y="2058983"/>
            <a:ext cx="786004"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Rectangle: Rounded Corners 25">
            <a:extLst>
              <a:ext uri="{FF2B5EF4-FFF2-40B4-BE49-F238E27FC236}">
                <a16:creationId xmlns:a16="http://schemas.microsoft.com/office/drawing/2014/main" id="{2AF14109-BC96-47A8-87C6-4A33A8867EF5}"/>
              </a:ext>
            </a:extLst>
          </p:cNvPr>
          <p:cNvSpPr/>
          <p:nvPr/>
        </p:nvSpPr>
        <p:spPr>
          <a:xfrm rot="5400000">
            <a:off x="2493852" y="2058984"/>
            <a:ext cx="786004"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Rounded Corners 26">
            <a:extLst>
              <a:ext uri="{FF2B5EF4-FFF2-40B4-BE49-F238E27FC236}">
                <a16:creationId xmlns:a16="http://schemas.microsoft.com/office/drawing/2014/main" id="{9A85FD09-DFD4-410A-9B2E-ADD5A5D27FAC}"/>
              </a:ext>
            </a:extLst>
          </p:cNvPr>
          <p:cNvSpPr/>
          <p:nvPr/>
        </p:nvSpPr>
        <p:spPr>
          <a:xfrm rot="5400000">
            <a:off x="5214719" y="2058985"/>
            <a:ext cx="786004"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Rectangle: Rounded Corners 28">
            <a:extLst>
              <a:ext uri="{FF2B5EF4-FFF2-40B4-BE49-F238E27FC236}">
                <a16:creationId xmlns:a16="http://schemas.microsoft.com/office/drawing/2014/main" id="{C940AE72-3EBA-4FB3-A5C7-5D0E69F36D5B}"/>
              </a:ext>
            </a:extLst>
          </p:cNvPr>
          <p:cNvSpPr/>
          <p:nvPr/>
        </p:nvSpPr>
        <p:spPr>
          <a:xfrm rot="5400000">
            <a:off x="8142859" y="2058986"/>
            <a:ext cx="786004"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896675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98A6D3-9B48-4566-BC58-99C6A0770DE4}"/>
              </a:ext>
            </a:extLst>
          </p:cNvPr>
          <p:cNvSpPr/>
          <p:nvPr/>
        </p:nvSpPr>
        <p:spPr>
          <a:xfrm>
            <a:off x="228600" y="104775"/>
            <a:ext cx="11668125" cy="873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 name="Picture 3">
            <a:extLst>
              <a:ext uri="{FF2B5EF4-FFF2-40B4-BE49-F238E27FC236}">
                <a16:creationId xmlns:a16="http://schemas.microsoft.com/office/drawing/2014/main" id="{F29DCE68-6D53-48F3-8182-A95A0E81E2FA}"/>
              </a:ext>
            </a:extLst>
          </p:cNvPr>
          <p:cNvPicPr>
            <a:picLocks noChangeAspect="1"/>
          </p:cNvPicPr>
          <p:nvPr/>
        </p:nvPicPr>
        <p:blipFill rotWithShape="1">
          <a:blip r:embed="rId3">
            <a:extLst>
              <a:ext uri="{28A0092B-C50C-407E-A947-70E740481C1C}">
                <a14:useLocalDpi xmlns:a14="http://schemas.microsoft.com/office/drawing/2010/main" val="0"/>
              </a:ext>
            </a:extLst>
          </a:blip>
          <a:srcRect b="26598"/>
          <a:stretch/>
        </p:blipFill>
        <p:spPr>
          <a:xfrm>
            <a:off x="2656983" y="5364905"/>
            <a:ext cx="1954757" cy="844018"/>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2728" y="4586539"/>
            <a:ext cx="673882" cy="575047"/>
          </a:xfrm>
          <a:prstGeom prst="rect">
            <a:avLst/>
          </a:prstGeom>
        </p:spPr>
      </p:pic>
      <p:pic>
        <p:nvPicPr>
          <p:cNvPr id="42" name="Picture 4" descr="geoscience_stacked"/>
          <p:cNvPicPr>
            <a:picLocks noChangeAspect="1" noChangeArrowheads="1"/>
          </p:cNvPicPr>
          <p:nvPr/>
        </p:nvPicPr>
        <p:blipFill>
          <a:blip r:embed="rId5" cstate="print"/>
          <a:srcRect/>
          <a:stretch>
            <a:fillRect/>
          </a:stretch>
        </p:blipFill>
        <p:spPr bwMode="auto">
          <a:xfrm>
            <a:off x="6256577" y="1068309"/>
            <a:ext cx="1106974" cy="735244"/>
          </a:xfrm>
          <a:prstGeom prst="rect">
            <a:avLst/>
          </a:prstGeom>
          <a:noFill/>
          <a:ln w="9525">
            <a:noFill/>
            <a:miter lim="800000"/>
            <a:headEnd/>
            <a:tailEnd/>
          </a:ln>
        </p:spPr>
      </p:pic>
      <p:pic>
        <p:nvPicPr>
          <p:cNvPr id="45" name="Picture 15" descr="logo_chevron"/>
          <p:cNvPicPr>
            <a:picLocks noChangeAspect="1" noChangeArrowheads="1"/>
          </p:cNvPicPr>
          <p:nvPr/>
        </p:nvPicPr>
        <p:blipFill>
          <a:blip r:embed="rId6" cstate="print"/>
          <a:srcRect/>
          <a:stretch>
            <a:fillRect/>
          </a:stretch>
        </p:blipFill>
        <p:spPr bwMode="auto">
          <a:xfrm>
            <a:off x="2766872" y="2134735"/>
            <a:ext cx="492318" cy="559788"/>
          </a:xfrm>
          <a:prstGeom prst="rect">
            <a:avLst/>
          </a:prstGeom>
          <a:noFill/>
          <a:ln w="9525">
            <a:noFill/>
            <a:miter lim="800000"/>
            <a:headEnd/>
            <a:tailEnd/>
          </a:ln>
        </p:spPr>
      </p:pic>
      <p:pic>
        <p:nvPicPr>
          <p:cNvPr id="46" name="Picture 26" descr="Shell"/>
          <p:cNvPicPr>
            <a:picLocks noChangeAspect="1" noChangeArrowheads="1"/>
          </p:cNvPicPr>
          <p:nvPr/>
        </p:nvPicPr>
        <p:blipFill>
          <a:blip r:embed="rId7" cstate="print"/>
          <a:srcRect/>
          <a:stretch>
            <a:fillRect/>
          </a:stretch>
        </p:blipFill>
        <p:spPr bwMode="auto">
          <a:xfrm>
            <a:off x="3259190" y="2922479"/>
            <a:ext cx="702511" cy="634212"/>
          </a:xfrm>
          <a:prstGeom prst="rect">
            <a:avLst/>
          </a:prstGeom>
          <a:noFill/>
          <a:ln w="9525">
            <a:noFill/>
            <a:miter lim="800000"/>
            <a:headEnd/>
            <a:tailEnd/>
          </a:ln>
        </p:spPr>
      </p:pic>
      <p:pic>
        <p:nvPicPr>
          <p:cNvPr id="49" name="Picture 48" descr="556-anlecR_d_logo_CMYK.jpg"/>
          <p:cNvPicPr>
            <a:picLocks noChangeAspect="1"/>
          </p:cNvPicPr>
          <p:nvPr/>
        </p:nvPicPr>
        <p:blipFill>
          <a:blip r:embed="rId8" cstate="print"/>
          <a:stretch>
            <a:fillRect/>
          </a:stretch>
        </p:blipFill>
        <p:spPr>
          <a:xfrm>
            <a:off x="350529" y="2011244"/>
            <a:ext cx="1038378" cy="692496"/>
          </a:xfrm>
          <a:prstGeom prst="rect">
            <a:avLst/>
          </a:prstGeom>
        </p:spPr>
      </p:pic>
      <p:pic>
        <p:nvPicPr>
          <p:cNvPr id="50" name="Picture 49" descr="Publishing_RGB.jpg"/>
          <p:cNvPicPr>
            <a:picLocks noChangeAspect="1"/>
          </p:cNvPicPr>
          <p:nvPr/>
        </p:nvPicPr>
        <p:blipFill>
          <a:blip r:embed="rId9" cstate="print"/>
          <a:srcRect b="20501"/>
          <a:stretch>
            <a:fillRect/>
          </a:stretch>
        </p:blipFill>
        <p:spPr>
          <a:xfrm>
            <a:off x="7748217" y="2038743"/>
            <a:ext cx="593004" cy="594002"/>
          </a:xfrm>
          <a:prstGeom prst="rect">
            <a:avLst/>
          </a:prstGeom>
        </p:spPr>
      </p:pic>
      <p:pic>
        <p:nvPicPr>
          <p:cNvPr id="55" name="Picture 10"/>
          <p:cNvPicPr>
            <a:picLocks noChangeAspect="1" noChangeArrowheads="1"/>
          </p:cNvPicPr>
          <p:nvPr/>
        </p:nvPicPr>
        <p:blipFill>
          <a:blip r:embed="rId10" cstate="print"/>
          <a:srcRect/>
          <a:stretch>
            <a:fillRect/>
          </a:stretch>
        </p:blipFill>
        <p:spPr bwMode="auto">
          <a:xfrm>
            <a:off x="367294" y="3874038"/>
            <a:ext cx="1303106" cy="679600"/>
          </a:xfrm>
          <a:prstGeom prst="rect">
            <a:avLst/>
          </a:prstGeom>
          <a:noFill/>
          <a:ln w="9525">
            <a:noFill/>
            <a:miter lim="800000"/>
            <a:headEnd/>
            <a:tailEnd/>
          </a:ln>
        </p:spPr>
      </p:pic>
      <p:pic>
        <p:nvPicPr>
          <p:cNvPr id="56" name="Picture 46" descr="WA.jpg"/>
          <p:cNvPicPr>
            <a:picLocks noChangeAspect="1"/>
          </p:cNvPicPr>
          <p:nvPr/>
        </p:nvPicPr>
        <p:blipFill rotWithShape="1">
          <a:blip r:embed="rId11" cstate="print"/>
          <a:srcRect r="-5744"/>
          <a:stretch/>
        </p:blipFill>
        <p:spPr bwMode="auto">
          <a:xfrm>
            <a:off x="9978263" y="3812915"/>
            <a:ext cx="1705489" cy="457622"/>
          </a:xfrm>
          <a:prstGeom prst="rect">
            <a:avLst/>
          </a:prstGeom>
          <a:noFill/>
          <a:ln w="9525">
            <a:noFill/>
            <a:miter lim="800000"/>
            <a:headEnd/>
            <a:tailEnd/>
          </a:ln>
        </p:spPr>
      </p:pic>
      <p:pic>
        <p:nvPicPr>
          <p:cNvPr id="57" name="Picture 56" descr="LandscapeColourPos_2012_orig.tif"/>
          <p:cNvPicPr>
            <a:picLocks noChangeAspect="1"/>
          </p:cNvPicPr>
          <p:nvPr/>
        </p:nvPicPr>
        <p:blipFill>
          <a:blip r:embed="rId12" cstate="print"/>
          <a:stretch>
            <a:fillRect/>
          </a:stretch>
        </p:blipFill>
        <p:spPr>
          <a:xfrm>
            <a:off x="451616" y="4932332"/>
            <a:ext cx="1180351" cy="432573"/>
          </a:xfrm>
          <a:prstGeom prst="rect">
            <a:avLst/>
          </a:prstGeom>
        </p:spPr>
      </p:pic>
      <p:pic>
        <p:nvPicPr>
          <p:cNvPr id="58" name="Picture 50" descr="MasterBrandLogo_RGB.jpg"/>
          <p:cNvPicPr>
            <a:picLocks noChangeAspect="1"/>
          </p:cNvPicPr>
          <p:nvPr/>
        </p:nvPicPr>
        <p:blipFill>
          <a:blip r:embed="rId13" cstate="print"/>
          <a:srcRect/>
          <a:stretch>
            <a:fillRect/>
          </a:stretch>
        </p:blipFill>
        <p:spPr bwMode="auto">
          <a:xfrm>
            <a:off x="6031970" y="3981560"/>
            <a:ext cx="1910176" cy="275636"/>
          </a:xfrm>
          <a:prstGeom prst="rect">
            <a:avLst/>
          </a:prstGeom>
          <a:noFill/>
          <a:ln w="9525">
            <a:noFill/>
            <a:miter lim="800000"/>
            <a:headEnd/>
            <a:tailEnd/>
          </a:ln>
        </p:spPr>
      </p:pic>
      <p:pic>
        <p:nvPicPr>
          <p:cNvPr id="65" name="Picture 2" descr="http://www.callideoxyfuel.com/Portals/0/Logos/COAL21_logo_med.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35426" y="2172332"/>
            <a:ext cx="1121151" cy="49129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http://users.cecs.anu.edu.au/%7Exlx/teaching/css2013/images/anu-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41398" y="3896073"/>
            <a:ext cx="1326380" cy="46906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8606" y="1272079"/>
            <a:ext cx="1788277" cy="531474"/>
          </a:xfrm>
          <a:prstGeom prst="rect">
            <a:avLst/>
          </a:prstGeom>
        </p:spPr>
      </p:pic>
      <p:pic>
        <p:nvPicPr>
          <p:cNvPr id="69" name="Picture 6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41398" y="1266648"/>
            <a:ext cx="2429565" cy="438577"/>
          </a:xfrm>
          <a:prstGeom prst="rect">
            <a:avLst/>
          </a:prstGeom>
        </p:spPr>
      </p:pic>
      <p:pic>
        <p:nvPicPr>
          <p:cNvPr id="70" name="Picture 6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12479" y="4743852"/>
            <a:ext cx="1297184" cy="376960"/>
          </a:xfrm>
          <a:prstGeom prst="rect">
            <a:avLst/>
          </a:prstGeom>
        </p:spPr>
      </p:pic>
      <p:pic>
        <p:nvPicPr>
          <p:cNvPr id="72" name="Picture 7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67294" y="3055766"/>
            <a:ext cx="1624195" cy="445858"/>
          </a:xfrm>
          <a:prstGeom prst="rect">
            <a:avLst/>
          </a:prstGeom>
        </p:spPr>
      </p:pic>
      <p:pic>
        <p:nvPicPr>
          <p:cNvPr id="35" name="Picture 34"/>
          <p:cNvPicPr>
            <a:picLocks noChangeAspect="1"/>
          </p:cNvPicPr>
          <p:nvPr/>
        </p:nvPicPr>
        <p:blipFill rotWithShape="1">
          <a:blip r:embed="rId20" cstate="print">
            <a:extLst>
              <a:ext uri="{28A0092B-C50C-407E-A947-70E740481C1C}">
                <a14:useLocalDpi xmlns:a14="http://schemas.microsoft.com/office/drawing/2010/main" val="0"/>
              </a:ext>
            </a:extLst>
          </a:blip>
          <a:srcRect r="11921"/>
          <a:stretch/>
        </p:blipFill>
        <p:spPr>
          <a:xfrm>
            <a:off x="4749013" y="4414424"/>
            <a:ext cx="1218688" cy="1079224"/>
          </a:xfrm>
          <a:prstGeom prst="rect">
            <a:avLst/>
          </a:prstGeom>
        </p:spPr>
      </p:pic>
      <p:pic>
        <p:nvPicPr>
          <p:cNvPr id="3" name="Picture 2"/>
          <p:cNvPicPr>
            <a:picLocks noChangeAspect="1"/>
          </p:cNvPicPr>
          <p:nvPr/>
        </p:nvPicPr>
        <p:blipFill rotWithShape="1">
          <a:blip r:embed="rId21" cstate="print">
            <a:extLst>
              <a:ext uri="{28A0092B-C50C-407E-A947-70E740481C1C}">
                <a14:useLocalDpi xmlns:a14="http://schemas.microsoft.com/office/drawing/2010/main" val="0"/>
              </a:ext>
            </a:extLst>
          </a:blip>
          <a:srcRect t="14328" b="14930"/>
          <a:stretch/>
        </p:blipFill>
        <p:spPr>
          <a:xfrm>
            <a:off x="8767036" y="2829021"/>
            <a:ext cx="742627" cy="743361"/>
          </a:xfrm>
          <a:prstGeom prst="rect">
            <a:avLst/>
          </a:prstGeom>
        </p:spPr>
      </p:pic>
      <p:pic>
        <p:nvPicPr>
          <p:cNvPr id="5" name="Picture 4">
            <a:extLst>
              <a:ext uri="{FF2B5EF4-FFF2-40B4-BE49-F238E27FC236}">
                <a16:creationId xmlns:a16="http://schemas.microsoft.com/office/drawing/2014/main" id="{EAD7ED17-9E61-4FE5-ADFD-5AB0FD2ECE1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238648" y="1177539"/>
            <a:ext cx="1579052" cy="557932"/>
          </a:xfrm>
          <a:prstGeom prst="rect">
            <a:avLst/>
          </a:prstGeom>
        </p:spPr>
      </p:pic>
      <p:pic>
        <p:nvPicPr>
          <p:cNvPr id="6" name="Picture 5">
            <a:extLst>
              <a:ext uri="{FF2B5EF4-FFF2-40B4-BE49-F238E27FC236}">
                <a16:creationId xmlns:a16="http://schemas.microsoft.com/office/drawing/2014/main" id="{BD508A4B-2550-48FC-BEEF-939BE3AAEDF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186869" y="4648497"/>
            <a:ext cx="1522626" cy="384789"/>
          </a:xfrm>
          <a:prstGeom prst="rect">
            <a:avLst/>
          </a:prstGeom>
        </p:spPr>
      </p:pic>
      <p:pic>
        <p:nvPicPr>
          <p:cNvPr id="7" name="Graphic 6">
            <a:extLst>
              <a:ext uri="{FF2B5EF4-FFF2-40B4-BE49-F238E27FC236}">
                <a16:creationId xmlns:a16="http://schemas.microsoft.com/office/drawing/2014/main" id="{68FCC275-E41A-4D19-B515-661D7EEE82E5}"/>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519531" y="5629761"/>
            <a:ext cx="898173" cy="579162"/>
          </a:xfrm>
          <a:prstGeom prst="rect">
            <a:avLst/>
          </a:prstGeom>
        </p:spPr>
      </p:pic>
      <p:pic>
        <p:nvPicPr>
          <p:cNvPr id="9" name="Picture 8">
            <a:extLst>
              <a:ext uri="{FF2B5EF4-FFF2-40B4-BE49-F238E27FC236}">
                <a16:creationId xmlns:a16="http://schemas.microsoft.com/office/drawing/2014/main" id="{2BF44039-476D-4DC2-A0E4-A28C087F60E9}"/>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622800" y="3081320"/>
            <a:ext cx="1632153" cy="393968"/>
          </a:xfrm>
          <a:prstGeom prst="rect">
            <a:avLst/>
          </a:prstGeom>
        </p:spPr>
      </p:pic>
      <p:pic>
        <p:nvPicPr>
          <p:cNvPr id="38" name="Picture 4" descr="Image result for kaust">
            <a:extLst>
              <a:ext uri="{FF2B5EF4-FFF2-40B4-BE49-F238E27FC236}">
                <a16:creationId xmlns:a16="http://schemas.microsoft.com/office/drawing/2014/main" id="{DB0E7030-3E27-4E36-9F5D-5BCC3D13F8AC}"/>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169669" y="5560606"/>
            <a:ext cx="2213082" cy="43490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8C55DB71-7E28-4E8D-8FB1-C05014CB67EC}"/>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15027" t="24731" r="19202" b="18609"/>
          <a:stretch/>
        </p:blipFill>
        <p:spPr>
          <a:xfrm>
            <a:off x="10395563" y="1110664"/>
            <a:ext cx="1041667" cy="634153"/>
          </a:xfrm>
          <a:prstGeom prst="rect">
            <a:avLst/>
          </a:prstGeom>
        </p:spPr>
      </p:pic>
      <p:pic>
        <p:nvPicPr>
          <p:cNvPr id="44" name="Picture 43">
            <a:extLst>
              <a:ext uri="{FF2B5EF4-FFF2-40B4-BE49-F238E27FC236}">
                <a16:creationId xmlns:a16="http://schemas.microsoft.com/office/drawing/2014/main" id="{FD6B15B1-86A5-471D-926A-4D49ADF113F2}"/>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9969507" y="2088750"/>
            <a:ext cx="1615011" cy="426834"/>
          </a:xfrm>
          <a:prstGeom prst="rect">
            <a:avLst/>
          </a:prstGeom>
        </p:spPr>
      </p:pic>
      <p:pic>
        <p:nvPicPr>
          <p:cNvPr id="47" name="Picture 46">
            <a:extLst>
              <a:ext uri="{FF2B5EF4-FFF2-40B4-BE49-F238E27FC236}">
                <a16:creationId xmlns:a16="http://schemas.microsoft.com/office/drawing/2014/main" id="{DD8655B2-F4CE-4475-BC95-5A2DE956EBFA}"/>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901677" y="2852550"/>
            <a:ext cx="622738" cy="622738"/>
          </a:xfrm>
          <a:prstGeom prst="rect">
            <a:avLst/>
          </a:prstGeom>
        </p:spPr>
      </p:pic>
      <p:pic>
        <p:nvPicPr>
          <p:cNvPr id="36" name="Picture 35">
            <a:extLst>
              <a:ext uri="{FF2B5EF4-FFF2-40B4-BE49-F238E27FC236}">
                <a16:creationId xmlns:a16="http://schemas.microsoft.com/office/drawing/2014/main" id="{1793E9FE-65CF-49AE-AD94-946391AAF871}"/>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6563" t="21724" r="7972" b="22522"/>
          <a:stretch/>
        </p:blipFill>
        <p:spPr>
          <a:xfrm>
            <a:off x="9969507" y="5083824"/>
            <a:ext cx="1129996" cy="1043179"/>
          </a:xfrm>
          <a:prstGeom prst="rect">
            <a:avLst/>
          </a:prstGeom>
        </p:spPr>
      </p:pic>
      <p:pic>
        <p:nvPicPr>
          <p:cNvPr id="60" name="Picture 4" descr="http://federation.edu.au/__data/assets/image/0007/131479/feduni-logo.gif?v=0.15.8"/>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496994" y="4910011"/>
            <a:ext cx="1525920" cy="2801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01FFAB-A218-4BC1-8022-E6476A78A8AD}"/>
              </a:ext>
            </a:extLst>
          </p:cNvPr>
          <p:cNvSpPr>
            <a:spLocks noGrp="1"/>
          </p:cNvSpPr>
          <p:nvPr>
            <p:ph type="title" idx="4294967295"/>
          </p:nvPr>
        </p:nvSpPr>
        <p:spPr>
          <a:xfrm>
            <a:off x="469891" y="343766"/>
            <a:ext cx="11807834" cy="718468"/>
          </a:xfrm>
        </p:spPr>
        <p:txBody>
          <a:bodyPr>
            <a:noAutofit/>
          </a:bodyPr>
          <a:lstStyle/>
          <a:p>
            <a:r>
              <a:rPr lang="en-AU" sz="3400" baseline="30000" dirty="0"/>
              <a:t>CO2CRC acknowledges and appreciates the strong relationships it has with industry, community, government, research organisations, and agencies in Australia and around the world</a:t>
            </a:r>
          </a:p>
        </p:txBody>
      </p:sp>
      <p:sp>
        <p:nvSpPr>
          <p:cNvPr id="37" name="Content Placeholder 4">
            <a:extLst>
              <a:ext uri="{FF2B5EF4-FFF2-40B4-BE49-F238E27FC236}">
                <a16:creationId xmlns:a16="http://schemas.microsoft.com/office/drawing/2014/main" id="{C5D21A62-93BA-4BBF-847D-8EC641D7EE88}"/>
              </a:ext>
            </a:extLst>
          </p:cNvPr>
          <p:cNvSpPr txBox="1">
            <a:spLocks/>
          </p:cNvSpPr>
          <p:nvPr/>
        </p:nvSpPr>
        <p:spPr>
          <a:xfrm>
            <a:off x="-531453" y="6592098"/>
            <a:ext cx="12190476" cy="37722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91353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300" dirty="0">
                <a:solidFill>
                  <a:schemeClr val="accent5"/>
                </a:solidFill>
                <a:latin typeface="+mj-lt"/>
              </a:rPr>
              <a:t>© CO2CRC Limited 2019</a:t>
            </a:r>
          </a:p>
        </p:txBody>
      </p:sp>
    </p:spTree>
    <p:extLst>
      <p:ext uri="{BB962C8B-B14F-4D97-AF65-F5344CB8AC3E}">
        <p14:creationId xmlns:p14="http://schemas.microsoft.com/office/powerpoint/2010/main" val="122052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11DA-3D21-4D9D-A2F1-B0D4ABBD6C29}"/>
              </a:ext>
            </a:extLst>
          </p:cNvPr>
          <p:cNvSpPr>
            <a:spLocks noGrp="1"/>
          </p:cNvSpPr>
          <p:nvPr>
            <p:ph type="title"/>
          </p:nvPr>
        </p:nvSpPr>
        <p:spPr>
          <a:xfrm>
            <a:off x="469891" y="492916"/>
            <a:ext cx="11131558" cy="676348"/>
          </a:xfrm>
        </p:spPr>
        <p:txBody>
          <a:bodyPr/>
          <a:lstStyle/>
          <a:p>
            <a:r>
              <a:rPr lang="en-AU" dirty="0"/>
              <a:t>The climate policy quandary…	</a:t>
            </a:r>
          </a:p>
        </p:txBody>
      </p:sp>
      <p:sp>
        <p:nvSpPr>
          <p:cNvPr id="4" name="Date Placeholder 3">
            <a:extLst>
              <a:ext uri="{FF2B5EF4-FFF2-40B4-BE49-F238E27FC236}">
                <a16:creationId xmlns:a16="http://schemas.microsoft.com/office/drawing/2014/main" id="{FCCD4A8D-BC17-4BD1-BC3F-8E8EC8467E3A}"/>
              </a:ext>
            </a:extLst>
          </p:cNvPr>
          <p:cNvSpPr>
            <a:spLocks noGrp="1"/>
          </p:cNvSpPr>
          <p:nvPr>
            <p:ph type="dt" sz="half" idx="10"/>
          </p:nvPr>
        </p:nvSpPr>
        <p:spPr/>
        <p:txBody>
          <a:bodyPr/>
          <a:lstStyle/>
          <a:p>
            <a:fld id="{C92536CD-650B-4AFE-A9DA-9C157A76BB31}" type="datetime1">
              <a:rPr lang="en-AU" smtClean="0"/>
              <a:t>31/05/2019</a:t>
            </a:fld>
            <a:endParaRPr lang="en-US" dirty="0"/>
          </a:p>
        </p:txBody>
      </p:sp>
      <p:sp>
        <p:nvSpPr>
          <p:cNvPr id="5" name="Footer Placeholder 4">
            <a:extLst>
              <a:ext uri="{FF2B5EF4-FFF2-40B4-BE49-F238E27FC236}">
                <a16:creationId xmlns:a16="http://schemas.microsoft.com/office/drawing/2014/main" id="{275A1F09-0052-4A74-AC1C-9E195E8852D4}"/>
              </a:ext>
            </a:extLst>
          </p:cNvPr>
          <p:cNvSpPr>
            <a:spLocks noGrp="1"/>
          </p:cNvSpPr>
          <p:nvPr>
            <p:ph type="ftr" sz="quarter" idx="11"/>
          </p:nvPr>
        </p:nvSpPr>
        <p:spPr/>
        <p:txBody>
          <a:bodyPr/>
          <a:lstStyle/>
          <a:p>
            <a:r>
              <a:rPr lang="en-AU" dirty="0"/>
              <a:t>Proposed CCS Policy Framework: Australian CCS Network</a:t>
            </a:r>
            <a:endParaRPr lang="en-US" dirty="0"/>
          </a:p>
        </p:txBody>
      </p:sp>
      <p:sp>
        <p:nvSpPr>
          <p:cNvPr id="6" name="Slide Number Placeholder 5">
            <a:extLst>
              <a:ext uri="{FF2B5EF4-FFF2-40B4-BE49-F238E27FC236}">
                <a16:creationId xmlns:a16="http://schemas.microsoft.com/office/drawing/2014/main" id="{237ADFB3-A40B-42D3-BE5E-BC8DB84DD7EB}"/>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9" name="Rectangle 8">
            <a:extLst>
              <a:ext uri="{FF2B5EF4-FFF2-40B4-BE49-F238E27FC236}">
                <a16:creationId xmlns:a16="http://schemas.microsoft.com/office/drawing/2014/main" id="{00921E67-7FCD-40A8-AF07-6287D3F9B56F}"/>
              </a:ext>
            </a:extLst>
          </p:cNvPr>
          <p:cNvSpPr/>
          <p:nvPr/>
        </p:nvSpPr>
        <p:spPr>
          <a:xfrm>
            <a:off x="3833171" y="1251009"/>
            <a:ext cx="2524370" cy="2923877"/>
          </a:xfrm>
          <a:prstGeom prst="rect">
            <a:avLst/>
          </a:prstGeom>
        </p:spPr>
        <p:txBody>
          <a:bodyPr wrap="square">
            <a:spAutoFit/>
          </a:bodyPr>
          <a:lstStyle/>
          <a:p>
            <a:pPr lvl="0">
              <a:lnSpc>
                <a:spcPct val="90000"/>
              </a:lnSpc>
              <a:spcAft>
                <a:spcPts val="600"/>
              </a:spcAft>
            </a:pPr>
            <a:r>
              <a:rPr lang="en-AU" sz="1600" dirty="0">
                <a:solidFill>
                  <a:schemeClr val="accent1"/>
                </a:solidFill>
              </a:rPr>
              <a:t>The current climate/energy policy debate is over-simplified with a single (‘simple’) solution identified:</a:t>
            </a:r>
          </a:p>
          <a:p>
            <a:pPr marL="466725" lvl="1" indent="-285750">
              <a:spcAft>
                <a:spcPts val="600"/>
              </a:spcAft>
              <a:buClr>
                <a:srgbClr val="91353B"/>
              </a:buClr>
              <a:buFont typeface="Arial" panose="020B0604020202020204" pitchFamily="34" charset="0"/>
              <a:buChar char="•"/>
            </a:pPr>
            <a:r>
              <a:rPr lang="en-AU" sz="1400" dirty="0"/>
              <a:t>Rapidly deploy 100% renewables (wind and solar power plants) with the goal of eliminating fossil fuels on the timescale of 1-2 decades</a:t>
            </a:r>
          </a:p>
          <a:p>
            <a:pPr marL="180975" lvl="1">
              <a:spcAft>
                <a:spcPts val="600"/>
              </a:spcAft>
              <a:buClr>
                <a:srgbClr val="91353B"/>
              </a:buClr>
            </a:pPr>
            <a:endParaRPr lang="en-AU" dirty="0"/>
          </a:p>
        </p:txBody>
      </p:sp>
      <p:sp>
        <p:nvSpPr>
          <p:cNvPr id="19" name="Rectangle 18">
            <a:extLst>
              <a:ext uri="{FF2B5EF4-FFF2-40B4-BE49-F238E27FC236}">
                <a16:creationId xmlns:a16="http://schemas.microsoft.com/office/drawing/2014/main" id="{D3B7B7FB-74C3-45B5-95FF-94355699030C}"/>
              </a:ext>
            </a:extLst>
          </p:cNvPr>
          <p:cNvSpPr/>
          <p:nvPr/>
        </p:nvSpPr>
        <p:spPr>
          <a:xfrm>
            <a:off x="699458" y="1251009"/>
            <a:ext cx="2954751" cy="3071610"/>
          </a:xfrm>
          <a:prstGeom prst="rect">
            <a:avLst/>
          </a:prstGeom>
        </p:spPr>
        <p:txBody>
          <a:bodyPr wrap="square">
            <a:spAutoFit/>
          </a:bodyPr>
          <a:lstStyle/>
          <a:p>
            <a:pPr lvl="0">
              <a:lnSpc>
                <a:spcPct val="90000"/>
              </a:lnSpc>
              <a:spcAft>
                <a:spcPts val="600"/>
              </a:spcAft>
            </a:pPr>
            <a:r>
              <a:rPr lang="en-AU" sz="1600" dirty="0">
                <a:solidFill>
                  <a:schemeClr val="accent1"/>
                </a:solidFill>
              </a:rPr>
              <a:t>Perception of a near-term apocalypse (‘climate emergency’) is narrowing  policy options we are willing to consider:</a:t>
            </a:r>
          </a:p>
          <a:p>
            <a:pPr marL="361950" lvl="1" indent="-180975">
              <a:spcAft>
                <a:spcPts val="600"/>
              </a:spcAft>
              <a:buClr>
                <a:schemeClr val="accent3"/>
              </a:buClr>
              <a:buFont typeface="Arial" panose="020B0604020202020204" pitchFamily="34" charset="0"/>
              <a:buChar char="•"/>
            </a:pPr>
            <a:r>
              <a:rPr lang="en-AU" sz="1400" dirty="0"/>
              <a:t>IPCC (1.5 degree report) : ‘12 years to save the planet’ cf. ‘12 years for the degree of economic transformation reqd. to reach 1.5 degrees.’ </a:t>
            </a:r>
          </a:p>
          <a:p>
            <a:pPr marL="361950" lvl="1" indent="-180975">
              <a:spcAft>
                <a:spcPts val="600"/>
              </a:spcAft>
              <a:buClr>
                <a:schemeClr val="accent3"/>
              </a:buClr>
              <a:buFont typeface="Arial" panose="020B0604020202020204" pitchFamily="34" charset="0"/>
              <a:buChar char="•"/>
            </a:pPr>
            <a:r>
              <a:rPr lang="en-AU" sz="1400" dirty="0"/>
              <a:t>Lofty promises made while drastic cuts are prohibitively expensive and technologically challenging.</a:t>
            </a:r>
          </a:p>
        </p:txBody>
      </p:sp>
      <p:sp>
        <p:nvSpPr>
          <p:cNvPr id="20" name="Rectangle 19">
            <a:extLst>
              <a:ext uri="{FF2B5EF4-FFF2-40B4-BE49-F238E27FC236}">
                <a16:creationId xmlns:a16="http://schemas.microsoft.com/office/drawing/2014/main" id="{6ECF9571-170B-4041-9B55-369B5EFAB4A0}"/>
              </a:ext>
            </a:extLst>
          </p:cNvPr>
          <p:cNvSpPr/>
          <p:nvPr/>
        </p:nvSpPr>
        <p:spPr>
          <a:xfrm>
            <a:off x="6536503" y="1251009"/>
            <a:ext cx="2771847" cy="3561488"/>
          </a:xfrm>
          <a:prstGeom prst="rect">
            <a:avLst/>
          </a:prstGeom>
        </p:spPr>
        <p:txBody>
          <a:bodyPr wrap="square">
            <a:spAutoFit/>
          </a:bodyPr>
          <a:lstStyle/>
          <a:p>
            <a:pPr lvl="0">
              <a:lnSpc>
                <a:spcPct val="96000"/>
              </a:lnSpc>
              <a:spcAft>
                <a:spcPts val="600"/>
              </a:spcAft>
            </a:pPr>
            <a:r>
              <a:rPr lang="en-AU" sz="1600" dirty="0">
                <a:solidFill>
                  <a:schemeClr val="accent1"/>
                </a:solidFill>
              </a:rPr>
              <a:t>GCC is not a simple problem with a simple solution to be delivered according to an arbitrary timeline/deadline</a:t>
            </a:r>
          </a:p>
          <a:p>
            <a:pPr marL="361950" lvl="1" indent="-171450">
              <a:spcAft>
                <a:spcPts val="600"/>
              </a:spcAft>
              <a:buClr>
                <a:srgbClr val="91353B"/>
              </a:buClr>
              <a:buFont typeface="Arial" panose="020B0604020202020204" pitchFamily="34" charset="0"/>
              <a:buChar char="•"/>
            </a:pPr>
            <a:r>
              <a:rPr lang="en-AU" sz="1200" dirty="0"/>
              <a:t>A </a:t>
            </a:r>
            <a:r>
              <a:rPr lang="en-AU" sz="1400" dirty="0"/>
              <a:t>complex problem that needs many pathways to ‘solution’  </a:t>
            </a:r>
            <a:r>
              <a:rPr lang="en-AU" sz="1400" dirty="0">
                <a:sym typeface="Wingdings" panose="05000000000000000000" pitchFamily="2" charset="2"/>
              </a:rPr>
              <a:t> M</a:t>
            </a:r>
            <a:r>
              <a:rPr lang="en-AU" sz="1400" dirty="0"/>
              <a:t>aximise options to create better long-term approaches (energy security, reliability, cost still matter)</a:t>
            </a:r>
          </a:p>
          <a:p>
            <a:pPr marL="361950" lvl="1" indent="-171450">
              <a:spcAft>
                <a:spcPts val="600"/>
              </a:spcAft>
              <a:buClr>
                <a:srgbClr val="91353B"/>
              </a:buClr>
              <a:buFont typeface="Arial" panose="020B0604020202020204" pitchFamily="34" charset="0"/>
              <a:buChar char="•"/>
            </a:pPr>
            <a:r>
              <a:rPr lang="en-AU" sz="1400" dirty="0"/>
              <a:t>Requires substantial research, development and experimentation; new technologies and combinations of technologies</a:t>
            </a:r>
          </a:p>
        </p:txBody>
      </p:sp>
      <p:sp>
        <p:nvSpPr>
          <p:cNvPr id="21" name="Rectangle 20">
            <a:extLst>
              <a:ext uri="{FF2B5EF4-FFF2-40B4-BE49-F238E27FC236}">
                <a16:creationId xmlns:a16="http://schemas.microsoft.com/office/drawing/2014/main" id="{ADEB25DC-67E4-4CA2-8DD2-44C7B1BDD7E9}"/>
              </a:ext>
            </a:extLst>
          </p:cNvPr>
          <p:cNvSpPr/>
          <p:nvPr/>
        </p:nvSpPr>
        <p:spPr>
          <a:xfrm>
            <a:off x="9300065" y="1251009"/>
            <a:ext cx="2599750" cy="3020314"/>
          </a:xfrm>
          <a:prstGeom prst="rect">
            <a:avLst/>
          </a:prstGeom>
        </p:spPr>
        <p:txBody>
          <a:bodyPr wrap="square">
            <a:spAutoFit/>
          </a:bodyPr>
          <a:lstStyle/>
          <a:p>
            <a:pPr lvl="0">
              <a:lnSpc>
                <a:spcPct val="90000"/>
              </a:lnSpc>
              <a:spcAft>
                <a:spcPts val="1000"/>
              </a:spcAft>
            </a:pPr>
            <a:r>
              <a:rPr lang="en-AU" sz="1600" dirty="0">
                <a:solidFill>
                  <a:schemeClr val="accent1"/>
                </a:solidFill>
              </a:rPr>
              <a:t>Carbon Capture Utilisation and Storage has a central role to play</a:t>
            </a:r>
          </a:p>
          <a:p>
            <a:pPr lvl="0">
              <a:lnSpc>
                <a:spcPct val="90000"/>
              </a:lnSpc>
              <a:spcAft>
                <a:spcPts val="1000"/>
              </a:spcAft>
            </a:pPr>
            <a:endParaRPr lang="en-AU" sz="1600" dirty="0">
              <a:solidFill>
                <a:schemeClr val="accent1"/>
              </a:solidFill>
            </a:endParaRPr>
          </a:p>
          <a:p>
            <a:pPr marL="361950" lvl="1" indent="-180975">
              <a:buClr>
                <a:srgbClr val="91353B"/>
              </a:buClr>
              <a:buFont typeface="Arial" panose="020B0604020202020204" pitchFamily="34" charset="0"/>
              <a:buChar char="•"/>
            </a:pPr>
            <a:r>
              <a:rPr lang="en-AU" sz="1400" dirty="0"/>
              <a:t>It’s emissions, stupid! </a:t>
            </a:r>
          </a:p>
          <a:p>
            <a:pPr marL="361950" lvl="1" indent="-180975">
              <a:buClr>
                <a:srgbClr val="91353B"/>
              </a:buClr>
              <a:buFont typeface="Arial" panose="020B0604020202020204" pitchFamily="34" charset="0"/>
              <a:buChar char="•"/>
            </a:pPr>
            <a:r>
              <a:rPr lang="en-AU" sz="1400" dirty="0"/>
              <a:t>Meet global emissions reduction targets while maximising options for supply of cost-effective, high performance, widely available energy  </a:t>
            </a:r>
          </a:p>
          <a:p>
            <a:endParaRPr lang="en-US" dirty="0"/>
          </a:p>
        </p:txBody>
      </p:sp>
      <p:pic>
        <p:nvPicPr>
          <p:cNvPr id="48" name="Graphic 47">
            <a:extLst>
              <a:ext uri="{FF2B5EF4-FFF2-40B4-BE49-F238E27FC236}">
                <a16:creationId xmlns:a16="http://schemas.microsoft.com/office/drawing/2014/main" id="{B9979B9B-3654-4314-9206-5F2F8029D4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3778702" y="1351304"/>
            <a:ext cx="48067" cy="855595"/>
          </a:xfrm>
          <a:prstGeom prst="rect">
            <a:avLst/>
          </a:prstGeom>
        </p:spPr>
      </p:pic>
      <p:pic>
        <p:nvPicPr>
          <p:cNvPr id="53" name="Graphic 52">
            <a:extLst>
              <a:ext uri="{FF2B5EF4-FFF2-40B4-BE49-F238E27FC236}">
                <a16:creationId xmlns:a16="http://schemas.microsoft.com/office/drawing/2014/main" id="{E516EA94-3FF3-420A-ACF0-00C7FEF13A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5716" y="1351304"/>
            <a:ext cx="45719" cy="585205"/>
          </a:xfrm>
          <a:prstGeom prst="rect">
            <a:avLst/>
          </a:prstGeom>
        </p:spPr>
      </p:pic>
      <p:pic>
        <p:nvPicPr>
          <p:cNvPr id="62" name="Graphic 61">
            <a:extLst>
              <a:ext uri="{FF2B5EF4-FFF2-40B4-BE49-F238E27FC236}">
                <a16:creationId xmlns:a16="http://schemas.microsoft.com/office/drawing/2014/main" id="{217652EC-A986-4088-9B81-8629AE71DA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422728" y="1351304"/>
            <a:ext cx="48067" cy="855595"/>
          </a:xfrm>
          <a:prstGeom prst="rect">
            <a:avLst/>
          </a:prstGeom>
        </p:spPr>
      </p:pic>
      <p:pic>
        <p:nvPicPr>
          <p:cNvPr id="64" name="Graphic 63">
            <a:extLst>
              <a:ext uri="{FF2B5EF4-FFF2-40B4-BE49-F238E27FC236}">
                <a16:creationId xmlns:a16="http://schemas.microsoft.com/office/drawing/2014/main" id="{522218FB-61AD-4ABD-9578-4CDFE09D44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7518" y="1351304"/>
            <a:ext cx="47625" cy="1466850"/>
          </a:xfrm>
          <a:prstGeom prst="rect">
            <a:avLst/>
          </a:prstGeom>
        </p:spPr>
      </p:pic>
    </p:spTree>
    <p:extLst>
      <p:ext uri="{BB962C8B-B14F-4D97-AF65-F5344CB8AC3E}">
        <p14:creationId xmlns:p14="http://schemas.microsoft.com/office/powerpoint/2010/main" val="325309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11DA-3D21-4D9D-A2F1-B0D4ABBD6C29}"/>
              </a:ext>
            </a:extLst>
          </p:cNvPr>
          <p:cNvSpPr>
            <a:spLocks noGrp="1"/>
          </p:cNvSpPr>
          <p:nvPr>
            <p:ph type="title"/>
          </p:nvPr>
        </p:nvSpPr>
        <p:spPr/>
        <p:txBody>
          <a:bodyPr/>
          <a:lstStyle/>
          <a:p>
            <a:r>
              <a:rPr lang="en-AU" dirty="0"/>
              <a:t>Climate ‘emergency’	</a:t>
            </a:r>
          </a:p>
        </p:txBody>
      </p:sp>
      <p:sp>
        <p:nvSpPr>
          <p:cNvPr id="3" name="Content Placeholder 2">
            <a:extLst>
              <a:ext uri="{FF2B5EF4-FFF2-40B4-BE49-F238E27FC236}">
                <a16:creationId xmlns:a16="http://schemas.microsoft.com/office/drawing/2014/main" id="{CFB0D222-95AC-4764-8592-B7B38F03998F}"/>
              </a:ext>
            </a:extLst>
          </p:cNvPr>
          <p:cNvSpPr>
            <a:spLocks noGrp="1"/>
          </p:cNvSpPr>
          <p:nvPr>
            <p:ph idx="1"/>
          </p:nvPr>
        </p:nvSpPr>
        <p:spPr/>
        <p:txBody>
          <a:bodyPr>
            <a:normAutofit/>
          </a:bodyPr>
          <a:lstStyle/>
          <a:p>
            <a:r>
              <a:rPr lang="en-US" dirty="0"/>
              <a:t>Greenpeace, 19/05/19: ‘This was a climate election, held in the shadow of multiple climate disasters, from the fires in Tasmania to the drought in the interior, the heat waves in our cities, the bleaching of the Great Barrier Reef and the storms and floods in Queensland. Climate damage is hurting Australian families and is destroying the places we love.’ </a:t>
            </a:r>
          </a:p>
          <a:p>
            <a:r>
              <a:rPr lang="en-US" dirty="0"/>
              <a:t>ACF, 19/05/19: “At some point Australia must reconcile the action needed to halt the climate crisis and crash of nature with our deficient national plans and policies.”</a:t>
            </a:r>
          </a:p>
        </p:txBody>
      </p:sp>
      <p:sp>
        <p:nvSpPr>
          <p:cNvPr id="4" name="Date Placeholder 3">
            <a:extLst>
              <a:ext uri="{FF2B5EF4-FFF2-40B4-BE49-F238E27FC236}">
                <a16:creationId xmlns:a16="http://schemas.microsoft.com/office/drawing/2014/main" id="{FCCD4A8D-BC17-4BD1-BC3F-8E8EC8467E3A}"/>
              </a:ext>
            </a:extLst>
          </p:cNvPr>
          <p:cNvSpPr>
            <a:spLocks noGrp="1"/>
          </p:cNvSpPr>
          <p:nvPr>
            <p:ph type="dt" sz="half" idx="10"/>
          </p:nvPr>
        </p:nvSpPr>
        <p:spPr/>
        <p:txBody>
          <a:bodyPr/>
          <a:lstStyle/>
          <a:p>
            <a:fld id="{C92536CD-650B-4AFE-A9DA-9C157A76BB31}" type="datetime1">
              <a:rPr lang="en-AU" smtClean="0"/>
              <a:t>31/05/2019</a:t>
            </a:fld>
            <a:endParaRPr lang="en-US" dirty="0"/>
          </a:p>
        </p:txBody>
      </p:sp>
      <p:sp>
        <p:nvSpPr>
          <p:cNvPr id="5" name="Footer Placeholder 4">
            <a:extLst>
              <a:ext uri="{FF2B5EF4-FFF2-40B4-BE49-F238E27FC236}">
                <a16:creationId xmlns:a16="http://schemas.microsoft.com/office/drawing/2014/main" id="{275A1F09-0052-4A74-AC1C-9E195E8852D4}"/>
              </a:ext>
            </a:extLst>
          </p:cNvPr>
          <p:cNvSpPr>
            <a:spLocks noGrp="1"/>
          </p:cNvSpPr>
          <p:nvPr>
            <p:ph type="ftr" sz="quarter" idx="11"/>
          </p:nvPr>
        </p:nvSpPr>
        <p:spPr/>
        <p:txBody>
          <a:bodyPr/>
          <a:lstStyle/>
          <a:p>
            <a:r>
              <a:rPr lang="en-AU" dirty="0"/>
              <a:t>Header</a:t>
            </a:r>
            <a:endParaRPr lang="en-US" dirty="0"/>
          </a:p>
        </p:txBody>
      </p:sp>
      <p:sp>
        <p:nvSpPr>
          <p:cNvPr id="6" name="Slide Number Placeholder 5">
            <a:extLst>
              <a:ext uri="{FF2B5EF4-FFF2-40B4-BE49-F238E27FC236}">
                <a16:creationId xmlns:a16="http://schemas.microsoft.com/office/drawing/2014/main" id="{237ADFB3-A40B-42D3-BE5E-BC8DB84DD7EB}"/>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77873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2BF0715-0736-4DF5-8ADC-04C0DB1F60FE}"/>
              </a:ext>
            </a:extLst>
          </p:cNvPr>
          <p:cNvSpPr/>
          <p:nvPr/>
        </p:nvSpPr>
        <p:spPr>
          <a:xfrm>
            <a:off x="447673" y="3934399"/>
            <a:ext cx="2457451" cy="369333"/>
          </a:xfrm>
          <a:prstGeom prst="roundRect">
            <a:avLst>
              <a:gd name="adj" fmla="val 450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Rectangle: Rounded Corners 1026">
            <a:extLst>
              <a:ext uri="{FF2B5EF4-FFF2-40B4-BE49-F238E27FC236}">
                <a16:creationId xmlns:a16="http://schemas.microsoft.com/office/drawing/2014/main" id="{0393AF42-1C82-463C-8990-FA560D05993C}"/>
              </a:ext>
            </a:extLst>
          </p:cNvPr>
          <p:cNvSpPr/>
          <p:nvPr/>
        </p:nvSpPr>
        <p:spPr>
          <a:xfrm>
            <a:off x="469891" y="1296107"/>
            <a:ext cx="2098716" cy="369333"/>
          </a:xfrm>
          <a:prstGeom prst="roundRect">
            <a:avLst>
              <a:gd name="adj" fmla="val 450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F4F8ADC-226E-4AA6-88D9-11E4E8BF1178}"/>
              </a:ext>
            </a:extLst>
          </p:cNvPr>
          <p:cNvSpPr>
            <a:spLocks noGrp="1"/>
          </p:cNvSpPr>
          <p:nvPr>
            <p:ph type="title"/>
          </p:nvPr>
        </p:nvSpPr>
        <p:spPr>
          <a:xfrm>
            <a:off x="469891" y="519947"/>
            <a:ext cx="11131558" cy="676348"/>
          </a:xfrm>
        </p:spPr>
        <p:txBody>
          <a:bodyPr/>
          <a:lstStyle/>
          <a:p>
            <a:r>
              <a:rPr lang="en-AU" dirty="0"/>
              <a:t>Australian CCS Network</a:t>
            </a:r>
          </a:p>
        </p:txBody>
      </p:sp>
      <p:sp>
        <p:nvSpPr>
          <p:cNvPr id="4" name="Date Placeholder 3">
            <a:extLst>
              <a:ext uri="{FF2B5EF4-FFF2-40B4-BE49-F238E27FC236}">
                <a16:creationId xmlns:a16="http://schemas.microsoft.com/office/drawing/2014/main" id="{0A770FB4-061F-4588-9F42-701194E10881}"/>
              </a:ext>
            </a:extLst>
          </p:cNvPr>
          <p:cNvSpPr>
            <a:spLocks noGrp="1"/>
          </p:cNvSpPr>
          <p:nvPr>
            <p:ph type="dt" sz="half" idx="10"/>
          </p:nvPr>
        </p:nvSpPr>
        <p:spPr/>
        <p:txBody>
          <a:bodyPr/>
          <a:lstStyle/>
          <a:p>
            <a:fld id="{C92536CD-650B-4AFE-A9DA-9C157A76BB31}" type="datetime1">
              <a:rPr lang="en-AU" smtClean="0"/>
              <a:t>31/05/2019</a:t>
            </a:fld>
            <a:endParaRPr lang="en-US" dirty="0"/>
          </a:p>
        </p:txBody>
      </p:sp>
      <p:sp>
        <p:nvSpPr>
          <p:cNvPr id="5" name="Footer Placeholder 4">
            <a:extLst>
              <a:ext uri="{FF2B5EF4-FFF2-40B4-BE49-F238E27FC236}">
                <a16:creationId xmlns:a16="http://schemas.microsoft.com/office/drawing/2014/main" id="{8EC77E1B-8DDF-4AE0-9797-E94633FD0F6C}"/>
              </a:ext>
            </a:extLst>
          </p:cNvPr>
          <p:cNvSpPr>
            <a:spLocks noGrp="1"/>
          </p:cNvSpPr>
          <p:nvPr>
            <p:ph type="ftr" sz="quarter" idx="11"/>
          </p:nvPr>
        </p:nvSpPr>
        <p:spPr/>
        <p:txBody>
          <a:bodyPr/>
          <a:lstStyle/>
          <a:p>
            <a:r>
              <a:rPr lang="en-AU" dirty="0"/>
              <a:t>Proposed CCS Policy Framework: Australian CCS Network</a:t>
            </a:r>
            <a:endParaRPr lang="en-US" dirty="0"/>
          </a:p>
        </p:txBody>
      </p:sp>
      <p:sp>
        <p:nvSpPr>
          <p:cNvPr id="6" name="Slide Number Placeholder 5">
            <a:extLst>
              <a:ext uri="{FF2B5EF4-FFF2-40B4-BE49-F238E27FC236}">
                <a16:creationId xmlns:a16="http://schemas.microsoft.com/office/drawing/2014/main" id="{8E24C114-29E0-416D-BBF5-B3C770E37BF3}"/>
              </a:ext>
            </a:extLst>
          </p:cNvPr>
          <p:cNvSpPr>
            <a:spLocks noGrp="1"/>
          </p:cNvSpPr>
          <p:nvPr>
            <p:ph type="sldNum" sz="quarter" idx="12"/>
          </p:nvPr>
        </p:nvSpPr>
        <p:spPr/>
        <p:txBody>
          <a:bodyPr/>
          <a:lstStyle/>
          <a:p>
            <a:fld id="{6D22F896-40B5-4ADD-8801-0D06FADFA095}" type="slidenum">
              <a:rPr lang="en-US" smtClean="0"/>
              <a:t>4</a:t>
            </a:fld>
            <a:endParaRPr lang="en-US" dirty="0"/>
          </a:p>
        </p:txBody>
      </p:sp>
      <p:pic>
        <p:nvPicPr>
          <p:cNvPr id="8" name="Picture 7">
            <a:extLst>
              <a:ext uri="{FF2B5EF4-FFF2-40B4-BE49-F238E27FC236}">
                <a16:creationId xmlns:a16="http://schemas.microsoft.com/office/drawing/2014/main" id="{D3BB9367-39D5-4F79-8B74-8C828E3684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0244" y="1973935"/>
            <a:ext cx="1461908" cy="386370"/>
          </a:xfrm>
          <a:prstGeom prst="rect">
            <a:avLst/>
          </a:prstGeom>
        </p:spPr>
      </p:pic>
      <p:pic>
        <p:nvPicPr>
          <p:cNvPr id="9" name="Picture 8">
            <a:extLst>
              <a:ext uri="{FF2B5EF4-FFF2-40B4-BE49-F238E27FC236}">
                <a16:creationId xmlns:a16="http://schemas.microsoft.com/office/drawing/2014/main" id="{195AF485-DAE6-4103-A6B6-2F89F7A43C2D}"/>
              </a:ext>
            </a:extLst>
          </p:cNvPr>
          <p:cNvPicPr>
            <a:picLocks noChangeAspect="1"/>
          </p:cNvPicPr>
          <p:nvPr/>
        </p:nvPicPr>
        <p:blipFill>
          <a:blip r:embed="rId3"/>
          <a:stretch>
            <a:fillRect/>
          </a:stretch>
        </p:blipFill>
        <p:spPr>
          <a:xfrm>
            <a:off x="664798" y="1819581"/>
            <a:ext cx="993682" cy="626848"/>
          </a:xfrm>
          <a:prstGeom prst="rect">
            <a:avLst/>
          </a:prstGeom>
        </p:spPr>
      </p:pic>
      <p:pic>
        <p:nvPicPr>
          <p:cNvPr id="10" name="Picture 9" descr="556-anlecR_d_logo_CMYK.jpg">
            <a:extLst>
              <a:ext uri="{FF2B5EF4-FFF2-40B4-BE49-F238E27FC236}">
                <a16:creationId xmlns:a16="http://schemas.microsoft.com/office/drawing/2014/main" id="{79DCA99C-ECCF-415C-90F7-C52304477326}"/>
              </a:ext>
            </a:extLst>
          </p:cNvPr>
          <p:cNvPicPr>
            <a:picLocks noChangeAspect="1"/>
          </p:cNvPicPr>
          <p:nvPr/>
        </p:nvPicPr>
        <p:blipFill>
          <a:blip r:embed="rId4" cstate="print"/>
          <a:stretch>
            <a:fillRect/>
          </a:stretch>
        </p:blipFill>
        <p:spPr>
          <a:xfrm>
            <a:off x="5809238" y="1783742"/>
            <a:ext cx="993681" cy="662688"/>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AE9A6DD2-4D1E-48B6-B484-2AAD88D9FDDD}"/>
              </a:ext>
            </a:extLst>
          </p:cNvPr>
          <p:cNvPicPr>
            <a:picLocks noChangeAspect="1"/>
          </p:cNvPicPr>
          <p:nvPr/>
        </p:nvPicPr>
        <p:blipFill rotWithShape="1">
          <a:blip r:embed="rId5"/>
          <a:srcRect r="50000"/>
          <a:stretch/>
        </p:blipFill>
        <p:spPr>
          <a:xfrm>
            <a:off x="7770448" y="1731428"/>
            <a:ext cx="593364" cy="710616"/>
          </a:xfrm>
          <a:prstGeom prst="rect">
            <a:avLst/>
          </a:prstGeom>
        </p:spPr>
      </p:pic>
      <p:pic>
        <p:nvPicPr>
          <p:cNvPr id="1026" name="Picture 2" descr="data:image/png;base64,iVBORw0KGgoAAAANSUhEUgAAAOEAAADhCAMAAAAJbSJIAAAA0lBMVEX///+uEyruMTWsACH79fSqABX96umnAACuECjtHCL609PuLDCqABDmvsGsAB6uEyvZnaLyb3DuJivJdn/bqKr2pKDuKS2qAArzhYPw1tj79PPxXV/xZ2WrABqpAA736+zEY2zwV1blv8H3rqyzKjnz4eGzGTTvRUft09TsEBe9U1y0M0DOg4j5zMv84+LfsLP1kZDuOTy/WWL729nFa3HQiY73ubj0m5rpyMrUk5jsAAy6R1K0MkDEZ2+3Pkm7SVP4wcD3s7DwdnbziYntQUPxWFrEK61+AAAKKUlEQVR4nO2a/1+iTBDHQSCWQCj0NCk0S08ty/xSatcXr7r//196ZmZhQcue5+m87F6vef+QLOzCfpjZmVnuNI1hGIZhGIZhGIZhGIZhGIZhGIZhGIZhGIZhGIZhGIZhGIZhGIZhGIZhGIZhGIZhGIZhGIZhGIZh/n7MBXC57Vl8iMvnK2B6evP+9HduHed2+klz2iy7tyHiOE7n9J1uO06hEH77tFltkl2YusTt7a/v9tcrdEmj87S229+ucNgZVirw29td1+0vV+j8hIizDxLDq3Xd/naFGGOioVuoZG7auLi5uYjgwARWFJqmPAm9dm8WN+NIjaLT5sXNWl/YAkqhdphTuPNUgOjqDJ8jrdPpvFwtKdx/gVNNkDLep17h8CBJNU8vneHl+AUSy84WpKwhU9hxC06S8RZOKONrWLh4cd3wIK/wwHHhFEiYpr0KoSMv7YduuCgs+cL2SdehNoXpOtIWi1uZPjDCYiBaUngFR244BqU97BM6IXbr0QrGtYzneout6XkNKnT3p89NZUtSU3Cd4eHhUCbLvMJT1BVeaNq3HnY6nJ5Oj1BjD8eSwkrz+Sh695mfC2ULN8RJqnWG8wxvYJbRT8qUOYULFIgm2sGDgowouy/Qy4nkSLdpbk/NW2Q1TcHtLPDMJQkcy8uXywqpN5nrAJz6Nq1lUW44lQqdxTZkvIOyIUhxb3E1naYrk7hxMoWnlw4ai5ZcuJQfT8OCO0wUNj5fxLvQOjw8eDp6Sc3zBNMcqoVkDpXCykEHBR7g6TH2bh6mNPHCDip0O1/MSbNYGp2SRE07ckFy1uGXmyqk4JokgoVsKzDq7pLC5nZ0rCfLh9I9F5j53aOsw2GmsIIKyYTkvEphhf5C/EGFv7ah4j1yCs0eVaZHlSUbNt0VL33Gs2hD92iJQ2nDwzcfs0VyCjVSQVGyoMJFlIulp40hZj4sfHAd9l6VZl/dS8cy5qMDOuqDxTcnny3GYZot3tyJfF2FlBvG6IO9C61Bm+GL5PJKxt/FRO/cQD6sZJ2gMpC/X1ahe/j0dNSh+tKBU88YRZwp1jTTymrVRkUNxKMdrF1DafzF0Hmhoy+rsOBWKvI7hiyZh2S4nlvoha/qUhlFwdRUoDpO8+jQoTOo7OsqTJHlCpRqFVXJuasKKakUnDFtMihj0Mgm1ghfU2EvTWqhM0xrtctmotvp7A4rroMKXTfZBGpTGBK6l1CqhdLyhUrviYog3B9+OYXjpPRqHj0vcl8jTju3vV6vMDU1uPZrqu1At1/pC7j6BY2jhrZzNewh4X7y1eIZLnylze/77Ozu/oev+NHlxX/ptk0axZOTYjt3oluEM2ur50YRSLrXsGfxD8/v9xnY9bpdyp1o2fWqXVvXvYjd9+iwbVXh+PqjD/60LUjf13UhsnbN1nXdO1nXvejpQUwKzXND1/3jjz630Xp4OB98dPT/YQTz1O2Zas9jaEsNbwEKdYuuHkNH0frwB5mGLUS9/NHR/wPzTuh64E/UCQPaujFZ1x8Vkv55FQRa7XX9/pWG7fv2Zyhso8l0vZ62yUl18biuf9ELyIYn2M/+DS+LSv1+afbv/X6bWT1ASdX0Wdc+tkWQ8z6zXau103bipW0Bprb6y53e+EDTyEa+Cz3jz8SePYts6KfRtCWo7algOiu1RBwbrZG0V+KlP2D1GpmhZ/ctI47FeT/x2sHo+HjU1k7O9NgPJnTSvD/O8diIsEsS0Gr0DNEqdf+AwpJPikQgm10pWK8nz24/Vn0B9hLC8IJZqrDct3BIarNoVDWoj/Btada9qmF43UkVF7Xwq3gzU/iGol6CdWgYyTos4TPk8PvN2/HMwGQBHicl9WFZ4rTiOTVPbENXCMyDqFB8xwxjpY7dxqYO80bze2c4x70Yw5dPd8aBYEUzENmdRAQK4aGo0HzEtyrkcL+16W+RJtzXOH4QiZua59jEP9ScYTgRft2KPQufD+8cFep4rCK9eYceaz1O7n9YcGTdJwox6fgBnoJbQre47gF0H29PyxSOMOt4D/eTM3gluvGwYSvScwbXfpLZujD/evfY0MUDtCJclMK77jYa7fJdLOzjmlSIk1ZlEHpsfEZrrfvDlwFWKqzOG1GNnCSGi20J3FOcm5nCso2yyB/a9zDM+3CR9DZFCKXerFtNoul1DFIhnsKcYRJzXG2tJHiYkxbGAaUwzZiNOjTO0vs9wsv5nihMcgkeWipwDaxkkacKcQUG6dUJvGp7s0bEqVgN7Vy6KaZ/SP44i2qNTCiMlZyuvLQ6UHcQhppUBPO2u3RbYyRP4ftSoTlS7yNRSNknewbotTZbBkwMKkqhOBWBqXVtCjnoq15RQ8vGqz5DCgMjAFkyJoAXQpYoJfRllKIXl7yCspVTiKHbbucUYlkclNRwDAH3G1UIZsK0NrPITa+l0CimaeLUrNWqAxX6e7i4fLIRVX3CV0gHRoX1ZGixnils40uTKzhRSGVxNlwEuEw2iAmP8dFMEMr9PvoIra+AfqEYEP5q4UleVW7HIo2m54LCfw7jh7Rhkr4HVqAUgh7hR3mFj8bqcGFsUmHbTrwJ3VR07UAGHAymASgM9Hh1o5hUbXtgGFHFNEfx1sgTP0iFtVShsuFJXWaKVYVLw/14kwoHsNuj3S5mPoGRxcPTuIOyScyrjWK6txhh0j+HE5hLXwV4VBinFZxSiNmW0lBOIURPzJZ/DJRSJa/xBYVImfhJeLsBrpgGREWqsIEDrGtp/VcrZ8mGXqpwz1O1k1IIi11Yf/DfVHFdyOn1ZX0qt8K4hYJgilHAUnvhwV5eoVYEl9a9LmxOoNM87VTLKUxtmCqMlt5YorABscdX0bO9ca0tFZxnNu2adMpsGIAgmM6qmKxL9NSob9VHkdwfxmqPb0B1gkVbWojsea1yqvCVl2KmiJUEUBhg6ruHs9ZEJtSBL+ab/V8cDUPV2Cg2wHhK3AlaHViQ6b59N5nc2agHLKxsKGMMbBFrNuZAfzKfTyxLCA8S/psK5d767jtxp2oatKzuV4/n85KoCxFjJVQsl8ub2RzjXslLPgeSm6Yb4UnivSOq0ZK6X7dg35B9p6Ekqtsn2qBO4RQ2kVSR40p+ax2eGbpKDEYrq7xnsjiPY1zZuoVu/KNqLX3++zhUniWvGisYcZeUXxCBcIcDumH7FCSVqF0y81+ipImx28CI052RYZNLLNlQKkwLWrl9yinUui0rG07CIIX4ue8Hv0HJrtpe4vhmCxrpiyva1apNGbs7sqsWULfPZupKGn3usAFVZqPv2bLTSBpujhdSG9KxGcCPwhagEH5kCRrNDduj4Y/Shx7s+oZsaEbJf6JMGtkqhwtpIzoZlMuDkyh3xcx1k/3M2VInMzc+uVdkLrH0CHiROLyYhiEzNy2GYRiGYRiGYRiGYRiGYRiGYRiGYRiGYRiGYRiGYRiGYRiGYRiGYRiGYRiGYRiGYRiGYRiGYRiG+XL8A9R37x2qqBOwAAAAAElFTkSuQmCC">
            <a:extLst>
              <a:ext uri="{FF2B5EF4-FFF2-40B4-BE49-F238E27FC236}">
                <a16:creationId xmlns:a16="http://schemas.microsoft.com/office/drawing/2014/main" id="{BCE17201-5285-42F1-9336-B465A0AF6FF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662" t="32173" r="12227" b="31197"/>
          <a:stretch/>
        </p:blipFill>
        <p:spPr bwMode="auto">
          <a:xfrm>
            <a:off x="9066230" y="1789919"/>
            <a:ext cx="1282076" cy="5936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72A9C13-221A-47F6-8C7F-FA898EC337A5}"/>
              </a:ext>
            </a:extLst>
          </p:cNvPr>
          <p:cNvPicPr>
            <a:picLocks noChangeAspect="1"/>
          </p:cNvPicPr>
          <p:nvPr/>
        </p:nvPicPr>
        <p:blipFill>
          <a:blip r:embed="rId7"/>
          <a:stretch>
            <a:fillRect/>
          </a:stretch>
        </p:blipFill>
        <p:spPr>
          <a:xfrm>
            <a:off x="580499" y="2773709"/>
            <a:ext cx="1492098" cy="728564"/>
          </a:xfrm>
          <a:prstGeom prst="rect">
            <a:avLst/>
          </a:prstGeom>
        </p:spPr>
      </p:pic>
      <p:pic>
        <p:nvPicPr>
          <p:cNvPr id="1030" name="Picture 6" descr="data:image/jpeg;base64,/9j/4AAQSkZJRgABAQAAAQABAAD/2wCEAAkGBxITEhUSExMWFRMWFxUYGRgXFhcYHRkYFxgWGBsXFhgYHyggGholIBUXITEiJikrLi4uFx8zODMtNygtLysBCgoKDg0OGxAQGy0mICYwLS0tLS0tLS0tKy0tLi0tLS0vLS0tLS0tLS01LS0tLS0tLTctLS0tLy0vLS0tLS0tLf/AABEIAR0AsQMBIgACEQEDEQH/xAAcAAEAAgMBAQEAAAAAAAAAAAAABQYBBAcDAgj/xABJEAABAwIDBAcDCAcHAwUBAAABAAIDBBEFEiEGMUFRBxMiMmFxkYGhsRQjQlJicsHRM0NzgpKz8BUWNDU2ssJEg+FThKLD0iT/xAAaAQEAAgMBAAAAAAAAAAAAAAAAAQUCAwQG/8QALxEAAgECBAMHAwUBAAAAAAAAAAECAxEEEiExBRNBIjJRYZGh0XGx8EJSgeHxFP/aAAwDAQACEQMRAD8AkJ+877x+JXmvSfvO+8fiV5rxT3PSrYIiKCQiL6YwuIaNSSAB4nQIQX/YqPJSF5+k57vYNP8Aiufk315rpWIgU1C5o+jHlH3ndn4lc0CsuILJGnS8F+fY48I80pz8WERFWnaFbujyPtzO+ywe9x/BVFX3YCC0L3/Xf7mi3xuu7hsc2Ij5XfscuMlaiyA22derd4NYPdf8VAqV2plzVcx+0B/C1o/BRS58S71pvzf3NtFWpxXkgiItJtCIiAIiIAV1fA2ZaeEco2fALlBF9Oa7DTsysa3k0D0CuODx7U39Cu4i+zFGt/aDUXNf7w+aL0OUp85qz9533j8SvNek/ed94/ErzXh3ueoWwREUEhWfYjCs8nXuHYj7vi//AMfEhROCYS+okyt0aO87g0fnyC6OeqpYPqxxt9fzJPvKs+HYXNLmz7q9/wDDhxdfKuXHdla2/r9GQA/bd5aho+J9ipi2cQrHTSOkdvcb+Q4D2Bay5MVW51Vz9PodFCny4KIREXObgV1TBabqaZjTplZd3mdSqBszQddUMbbst7bvJvD2mwV42rq+rppDxcMg/e0+F1ccMjy4Trvp/rK7GvPKNJHN6mbO9z/rOc71JK8kRU7d3dlglYIiISEREAREQG3hMGeeJnN7b+QNz7gV1KvlyRSP+qxx9ASqFsRT5qkO4Ma53tPZHxPorNt5VdXh9Q7iWZB5vIZ/yXoeEU7U3Lxf2KfiM+2l4I4F8vfyWF92RXxS6l5n7zvvH4leas79i6guJzRgEk73cT91bdNsMf1k3sa38SfwXjFgMRJ909S8VSS7xTVPYJsvLNZzwY4+Z7x+6D8T71csO2ep4dWsu76zu0fZfQexbtdWxxNzyODR48fADiV30eFqParP+On8s5amOcuzTR80dJHBHlYA1jdT+JcefiqHtVjvyh2Rh+aadPtH6x8OSxtDtG+ouxt2RcuLvF3h4KBWjHY5TXKpd37/ANGzDYVxeee4REVWd4RFObKYP18uZw+aYQXfaO8N/Pw81nSpyqTUI7swnNQi5MtGxeF9VDncLPk18m/RH4+1Qu3tfmkbCDowXd9524ewfFXLEaxsMTpHbmjdzPADzOi5PUTue5z3aucST5lXHEJRoUI0I/i/tldhE6tV1ZHmiIqQtAiIgCIiAIiyBfQbygLz0f0lo3yn6bso8m/+SfRRvTBW5aWOLjJICfusBPxy+quOD0fVQxx/VaL+Z1PvJXKOlqvz1jYgdIowD95/aPuyr2ODpcunGHgvc83iqmeUpFJREXacJ+kZK2Ib5GDzcFH1O01Kz9aHHkwF3vGnvXNJmjM7TifivleYnxep+mKXv8HoY8Ph1bLfiO2zjpDHb7T9T7Gj8SqvV1ckrs0ji53M/gNw9i8EVfWxNWt338HZTowp91BERaDaERb+D4TJUPysFgO847m/mfBZQhKbyxV2Yykoq7PnCcNfUSCNnm53Bo5n8l0/D6JkMbY2CzR6k8SfErzwnDI6dmRg8yd7jzKitrcd6lnVsPzrh/A0/S8+S9Dh6EMHSdSpv+aIqKtWWJmoR2/NSC21xfrH9Sw9iM6+L/yHxuqyiKhr1pVZucupa06apxUUERFqNgREQBERAFN7IUHW1DSR2Y+2fMd0euvsUIuj7HYb1UAc4duTtHwH0R6a+1duAoc2sr7LVnLi6uSm/F6E3LIGtLibBoJJ8BqV+dMXrjPPLMd8j3O9nAewAD2LsHSdi3U0TmA9uc9WPunvn00/eC4ovXQXU85VfQIiLM1F3m7zvM/FfC+5u87zPxXwvAvc9itgiErYpaKWQ2jjc/yabe07gpSbdkG0tWa6yArNh+xkztZXCMch2nfkPerXheBQQasZd313au9eHsXfQ4bWqay0Xn8HJVxtOG2rKngmyMklnzXjZ9X6R/8AyPerzSUrI2hjGhrRuA/revZVvaHahkN44rPl572s8+Z8FcQpUMHDN79WV8p1cTK3+G3tHjzadthZ0ru63l9p3h8VzeeZz3F7yXOcbkniUnmc9xe4lzjqSd5XmqLF4uWIl5dEWmHw8aS8wiIuQ6AiIgCIiAIiy1pJAAuToBzJ4ICV2awvr5g0jsN7T/Lg32/munqK2bwr5PCGnvu7Tz48vIblrba44KSlfID847sRj7TuPsFz7F6nAYbk09d3v8FFi6/Mn5I5f0lYz8orC1pvHBeMeLr9s+ot+6qohPPU8+Z5lFaJWKtu7uERFIO+O2SpSScjtftu/NfTNk6QfqyfN7/zU2ir/wDkofsXoiw59X9z9TQp8Gp2d2FgPPKCfUreaLaBec9Qxgu9zWj7RA+Khq3a2mZ3XGQ/YFx/EdFlKdGitWkFGpUel2Ty08RxOKBuaR4byG8nyA1KpWI7Yzv0jAiHPvO9ToPRV6WRziXOJc47ySSfUqur8WgtKSv5vb5OulgJPWbsWDG9q5JbsivHH/8AI+Z4DyVcRFSVa06ss03csqdONNWigiItZsCIiAIiIAiIgCt+xOC3Pyl40H6Mczxf+AUTs3ghqJNbiJvePP7I8fgulRsDQABYAWAHABW/DcHmfNnstvN/0V+NxGVZI79T6XDukLaD5XUkMN4YrtZycfpP9u4eA8Veek3abqIvk8bvnpQbkHVke4nwJ3D28lx5ejgupR1ZdAiIthpCIiA6ZPtHV3I64jU7g3n5LVmxeod3ppD+8R/tstSbvO8z8V8Lw0q1R7yfqz10acFsl6GXEnUkk+OqwiLUbAiIgCIiAIiIAiIgCIiAKRwTCX1EmVujR3ncGj8+QWcEwaSpfZujB3n20HgOZ8F0rDqFkLBHGLNHqTzJ4lWOBwLrPNLu/c48TilTWWO/2M0NGyJjY2CzW/0SfErT2kxuOjgdM/W2jW8XOO5o/rQArcr62OGN0sjg1jRck/1v8Fwna3aN9bN1h7MbdI2fVHM/aPH2DgvTQgtlsUdSdtepG4lXyTyvmlN3vNz4cgPADQLWRFvOUIiIAiIgLvN3neZ+K+F9zd53mfivheBe57FbBERCQiIgCIiAIiIAiL0p4HPcGMaXOO4AX/oeKJX0RDdjzU9s/s2+ez33ZFz4u+74eKm8C2Qa2z57OdwZ9Efe+sfcrYArnCcMb7Vb0+SuxGNS7NP1PGkpWRsDGNDWjcB/WpSrqWRMdJI4NY0EucdwAXniWIRQRulleGMbvJ+AHE+C4ttntfJWuyi7Kdp7LOLj9Z/M8hwV9CHRbFTOdtXuZ232tfWvytu2nYey3i4/Xf48hw81WERb0rHM3fcIiIQEREAREQF3m7zvM/FfC+5u87zPxXwvAvc9itgiIhIREQBEW5RYZNL+jjc7xtYfxHRTGLk7RVyG0ldmmstaSQACSdwGpPkFbsO2JcdZpLD6rNT/ABHT3K04dhMMA+bYAee8nzJ1VjR4XVnrLsr39DjqY6nHu6lMwnZCWSzpfm2ct7j7Nw9vorphuGRQNyxtA5neT5neVuL5e8AEkgAaknQAcyVdYfB0qHdWvi9ytq4idXd6eB9KG2l2lgomZpTd5Byxt7zvZwHiVVdq+kljLxUdpH7jKe437o+mfHd5rl1XUvleZJHF73b3ONyf65LtjDxOOVS2xJbSbRz1smeU2aO5GO6383eJ9yiERbTQ3cIiIAiIgCIiAIiIDo0+C1OY/Mv3nh4rz/sio/8ARk/hK6uioHwin+5+xeLiEvBHK24FVHdA/wBAPiVsRbL1bv1dvvOaPxXTEWS4RS6t+3wQ+IVOiRQYNiZz3nxtHhmcfSwHvUlTbDxjvyOd4ABo/Eq2It8OG4eP6b/U1SxlV9SMo9n6aPuxNvzddx9XXUkAsrwrKyOJuaR7WNHFzg0e9dkKcYK0Vb6HPKcpayZ7oqLjXSbTR3bA107uerGepFz7Auf47tjWVVw+TJGf1cd2t/eO93tK2KDZqdRI6htFt5S012tPXSjTIwiwP23bh7z4Llu0W1lTWG0jssfCNmjf3uLj5+iggEWxRSNMpthERZGAREQBERAEREAREQBERAfplFwuTbvECT//AEEeTGfktaTbDED/ANVJ7Mo+AWrIzfzUd9XlPUsZq97Wj7TgPivz1PjVU/vVEx/7jregNloOF9Tr56qeWRzfI7zW7a0Ee+pY4jgy7z6Nuq7iHSpAL9TBJIebyGD8T7lyhFORGLqst+J9I1dLcMc2Fv2G3P8AE6/wVVqqqSV2aR75Hc3uLj715IskkjBtvcIiKSAiIgCIiAIiIAiIgCIiAIiIAiIgCwSsq19GELX17WuaHDq5NCAR9HgVDdiUruxUwUJXVulTZxphbUxMDTFo8NAF2OO+w5E+hK+OirZxvVOqpWB3WdmMOANmA6useZHo3xUZla5lkd7HLAV6SxOabOaWm17OBBsdxseCu3SFaHFIXRxtOVkDgwAAOcJH6WHE2AWv0kYvLO+HrKV9Pla+3WWzOzFt930Rl95UpkONrlORSh2crLtb8mlu/ujLv4+weJWtiOGTwENmifGTuzDf5HcfYpIszURe9HRySuyRMdI/k0Enz03DxXviODVMFjNC+MHcXDTyzC4v4IRY0UW3h+Fzz3EMT5Mtr5Re191/RbEez1Y5nWimlLN+bLw5gbyPEBCbMjEW7h2EVE9+phfJbflboPAk6A+F0xHCKiC3XQvjvuLm6HwDhpf2oLM0S4c1ldJ6MaZjqSrLmNcQ42JaDb5obrrmsYvbiTZQmS1ZJmUUuNl67Ln+SzZfu6/w973KJewgkEEEaEEWI8wVJFjCIiEBERAEREAVu6Kv8wb+yl/4qoq19GM7WV7XPc1rerk1cQB9HiVEtjKO6OwT1EUkj6R2rjEHFp4xvLmae1p9QsQTwwvipGaHqnFjRwjjyN/5Aeq5p0i406PEIp6aUZmwBuZpa4avkuDvB3jTyXx0f42+XEXT1MozGne3M4taNHx2aNwHH3rXl0ubs+tjPSL/AJtB92m/nPXp0z/poP2cn+4LW2/qWPxSFzXtc0Np7uDgQLSvJuRovTpfqmSSwGN7XgRvvlcHW7Q32WS6GD2kWjb3aKajp4DBlD5CAXEZrAMvoDxOi0cfrDV4J8olaOsGV1wPpNflJHK4v6rQ6VKuN8FKGSMeQ43DXB1uxxsdFgVcf9gGPOzPbu5hm/S37t7qEtEZN6teRK7D4fLHhZkpWsNVNmIL9Bo4tFzbcAL25qUwPD62WGaDEhE9rwA0tIJ1BuCA0AW7JB/JVXY3FKaooXYdUS9S7tZHXy3BdnBa46XB4cl4YlsnS08Mj5cRJfb5sNI73AFgJLr7tLWS2oT0Vjc6HmZZapv1cg9HPH4KFxXpBrXGaNrmsY4ua3K2zmNBI7LuduPopLohq443VBke1lxHbM4Nvq/dc6qg1J7b/vO+JWVtWYNtRVi7bGPxZ1O5lIGiIuJD5LCxucwYTe9zv0Ot1cKilqnYZUMrxG6UMkILNRZrczXbhZwI9yiMHmgrcLjpW1Ip5WBrXDMAeyTvFxdrt+i26KKmpsOqadtWyZ+WYuOdveczutF/JYszWxH9FX+Cq/vH+UFV+jN8QrojLYdl2QutbrLab+Nr28bKb6LMXgYyemmeIzJq0uIAPZykXOgI0KimbNUbK4U0tYDD1Yd1gsMziXDJmBLWkWBueanqzHomXzF6XGRO+SnmhdFfsxuFuzyPZvfxuuSY11/XyfKc3X5u3m339mlrWtbS1l0zBdnYqSVs39pkwsuchkaA4WOju1YjyHBUXbrFo6qsfLFqzK1gO7Nlv2vLX3JET2IBERZmoIiIAiIgMkLBCy7efMqc2MwIVlU2JxIjAL3kb8osLA8LkgXQm1yAuByCzZdtxDEMKoXMpnxxsJANhFmsCbAvdY8jvVZ6SdmIGR/KqcNb2gJGNIsQ7QPaOBva9uaxUjNwsc4AQBbuH4XPPcQxPktvytuB5ncF51tDLC7JLG6N3JwI9o5jyWRrsawCWW4zC5zEZhE8xC9327ItodUoMMnmzdTE+TLbNlF7Xva/ofRCbGoQsALaosPlmcWxRukcBchouQL2ufVbUWz1W4FzaaUhpIJyHeNCBz9l0FmRZCyskW0OhH9aqQosCqpm54qeR7frBuh8id/sQgjrX4XWZIi02c0tI4EWI8wdylsAkkp6yImFz5GP/REEOJIOgB3HW48lN7U4k6oxGnL6d0NnQtyyAZnNMm9w3W1IsouZW0KZcHxQBXzpbpmMnhDGNYDG64a0Nv2uNlRETuiJKzsYyjksovqKMucGtBLnEAAbySbABSQfKKYxzZqppGsfO1rQ82FnBxuBfW25Q6EtWCIiEBERAZdvPmVe+h3/ABcv7E/72KiO3nzKnNi8dFHVNlcCYyCx9t+UkG4HGxANlD2MouzJDpT/AMwf+zi+BVPLxwI9V3DEcKwyucypfIx5AAu2XKC0EkB4v4neqx0l7SU74/klPkdcgyPaBYBuoYCN5va9uXisYy6GUo7u5K7R4m7DKCmZTBrXPygki/0cznW4uJ4leGLVPy/BTUStb1sd3XAt2mPykjkCOC+g+lxaiijdOIZ4stwbXDg3KeySMzSNbj8FqbU11NR4cMPhlEsjtHEEGwLsznOtoLnQD8lC9zN+x9YX/p+Xyl/mL46G91X/ANr4SL62DraaooJKCWQRuOcakAlrzcObfQkE7vBTWyGG0lD10Yq2SSOyl13NbYDMGgC/ieKPqglqmVboi/xk37J38xqlaTbapdinyYhnUdc+INy6jLcB2a++43eKhuimoYyrmL3NaOqdq4gD9I3mo+glaMZzZhl+VSHNcWtmfrfdZS1qzFOyRLbWYTHJjUcVrNmMTngcdDm9QxSm3e2M9JUMp6cMa1jGuN23ve9mgaWAA9/gobbnFRHisVRGQ8Rtid2SCDYuuLjjYlT+N4LRYo5lUyrEZyhrh2bkAk2LXEFrhchR4XJ8bFSwnGpavFaaaW1+sADRua0NdoPzUnt//m8H/tv5hUdSUUFNi0DIZ2yRNkBzXHZ7Lrtc7um3MLY6RK1gxKOVrg9rGwuOUg917iRpxWXUx6a+JtdMf+Ig/ZO/3Ln5XUOkClpqyEVkdUy8UTiGDKS/W9rXBad43FcvKR2InuX7+7mHUkcArnymacA9i4DAbbwOAuBfXjovODZ+KixeGKRz3RuLXxEWvmLrND/AEG58lKYrQQ4oylmZUxxGNmWVrzYjuk2F9+h36HRaGP41DPi9K6NwMcTo2F99CQ8kkE8BcC6gzaSNTpRfAalwY6Uzhw6wOPYAyC3V+O66pasPSBI11fM5pDgcliCCO43iFXlktjXLcIiKTEIiIDLt58ysLLt5WEJPk242X0uydHezkTaJj5YmPfKTJ22hxDXWDQLjQZQD7Vy3aTDTTVU0PBrzl+47tN9xHooUruxk42VyMIWQFtNw2YxGYRPMQvd+U5dDY6+eiUOGzTX6qJ8mW18rSbXva/oVJiapCxlHJfbI3OcGtBLibAAEknkANSVIz7PVjG53U0obvvkOg5m25ARZCzZWro82fjq53tmY8xNjJBBc0Z8zdMw42J0URtBhphqJYwx7WCR7Y8wd2mh1hYnvcNfFRfWxNtLkWAhAUkcBqw5rPk8uZ1yBkNyBa58tR6rXrMPmieGSRPY87muaQTf6vP2KSLGrZALKVds5WBuY0s2X7h+G/wBy8cBaDVQAi4M0QIIvfttBBBS4saAA36L7yG2axy3textflfdfwV26WaWOOpiEbGsBiuQ1obc5zqbLNTjzzhAp/kbw3K1vXWHV2DhZ4O/MT7zvUXJy6tFFIWVtUGGzTEiGJ8lt+VpNvM7gs1+GTw266J8d92ZpAPkdxUkWNQBERCAiIgCIiALdwXDjUTxQD9Y8NPg3e4+wArSV96JaRnXSVEjmtyNyMzOA7TtXEX5AAfvKG7IyirsvW0eMGlfSRsY4tfKGvytJyxgZdbDTVzfRVDphwqzoqoDfeN/mO0w/7h6KSxnpMZDPJE2AyBhy5xIAHGwvbTcDcexb+J1kOI4a6zmMe9hc1rntu2RhuB6i3tWtXVmbnaSaILDv9OyeUv8AOK+ehr/qvKL/AOxfewdXT1OHyYfLII3dveQCWvdnDm33kE7vDxU3sbhVLQ9dGKpkkrspdq1th2g0WuftcVL6ohLVMrHRL1XymfNbrbfN3tuzOz5fHu7uCmqxuPR9YWuhlaQ6waACN9iwG2o5ElUrZLBaepklE1T1LwT1YBDSTfvAnQgbrA3V8wHDvkDnTVGJdZEGEBjndneDmsXHtaWAHPiktyI7EH0SYhL181O7ulr5XXHa6zMxpufadLb1Bba43NPVmKQtyQTvbHZtjYvaO0b690KR2R2hhGKzTvPVxz9YGl2gBLmlublfL6lau3eDxw1LZmTtlFRK95At2O0w2JBN+8eW5T+oj9JdekXaaajZCIA0OkLrucM1g0DQC43kj0XPv7x1tTWxTM7UzTaONou0C3aAaeB1ufforF0vzsd8myua63WXykG3c32UH0bYnFBWB0pDWvY5gcdzXEtIueANrX8UitLiTvK1y94Q/GjUMdO2EU7j22gi7W2PdtqSNOPNVfbGmazGocoAzvpnm3FxksT5mwVh/sNrK4VcmIAxmTM2Mv3kiwZ3rZRfgOCrXSDXMbikUwIc1ggccpB7r3EjTioW5MttT16Yv8VD+x/5uW/Xf6dZ5RfzgvrpEooKqIVsdSw9XFYMFjmu6/O4Op4Lxrahn932MzNzWj7OYX/TDhvRbIPd/Qj9iqjFfk7o6RjeqzEh8gAAP0gwnva+BsrjPTVMmG1DK9rDIGyEFliLNbma7Tc4Ee5ReCSR1mFR0sVSKeVga12tj2Sd4BByu33C3MPp4qagqYPlTZ5Mspcc40cWaNFyeFvVGTHY44FlYasrYaAiLBKAyinf7p1X1FhRdGWVkGsFoWUUmIWC0cllEBghMo5LKIDBCZQsogCwGhZRAYAWURAYyjkgCyiAxlHJLBZRAYITKOSyiAIiIArHsLs66rqG3B6iMh0juGmoYDzOnsupbY7YVlU0SSSuDPqNaAT4ZyT7gurYbh8UEYihYGMbuA+JO8nxKwlKxthTvqz36pvIegRfaLUbz//Z">
            <a:extLst>
              <a:ext uri="{FF2B5EF4-FFF2-40B4-BE49-F238E27FC236}">
                <a16:creationId xmlns:a16="http://schemas.microsoft.com/office/drawing/2014/main" id="{74AB24EF-AB79-47AD-99DE-1D37CC4702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0244" y="2734536"/>
            <a:ext cx="439446" cy="7075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lose up of a sign&#10;&#10;Description automatically generated">
            <a:extLst>
              <a:ext uri="{FF2B5EF4-FFF2-40B4-BE49-F238E27FC236}">
                <a16:creationId xmlns:a16="http://schemas.microsoft.com/office/drawing/2014/main" id="{72BC7155-FB1C-480D-A917-54FF26AE8454}"/>
              </a:ext>
            </a:extLst>
          </p:cNvPr>
          <p:cNvPicPr>
            <a:picLocks noChangeAspect="1"/>
          </p:cNvPicPr>
          <p:nvPr/>
        </p:nvPicPr>
        <p:blipFill>
          <a:blip r:embed="rId9"/>
          <a:stretch>
            <a:fillRect/>
          </a:stretch>
        </p:blipFill>
        <p:spPr>
          <a:xfrm>
            <a:off x="9242007" y="2971723"/>
            <a:ext cx="1189842" cy="485852"/>
          </a:xfrm>
          <a:prstGeom prst="rect">
            <a:avLst/>
          </a:prstGeom>
        </p:spPr>
      </p:pic>
      <p:pic>
        <p:nvPicPr>
          <p:cNvPr id="20" name="Picture 19">
            <a:extLst>
              <a:ext uri="{FF2B5EF4-FFF2-40B4-BE49-F238E27FC236}">
                <a16:creationId xmlns:a16="http://schemas.microsoft.com/office/drawing/2014/main" id="{3FF1926B-D0A0-4389-8CA8-0A6B424440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19723" y="2796649"/>
            <a:ext cx="563702" cy="563702"/>
          </a:xfrm>
          <a:prstGeom prst="rect">
            <a:avLst/>
          </a:prstGeom>
        </p:spPr>
      </p:pic>
      <p:pic>
        <p:nvPicPr>
          <p:cNvPr id="23" name="Picture 2" descr="http://www.callideoxyfuel.com/Portals/0/Logos/COAL21_logo_med.jpg">
            <a:extLst>
              <a:ext uri="{FF2B5EF4-FFF2-40B4-BE49-F238E27FC236}">
                <a16:creationId xmlns:a16="http://schemas.microsoft.com/office/drawing/2014/main" id="{4A202D42-1B8B-4A54-8993-B74C87D7D28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44073" y="2915632"/>
            <a:ext cx="1171528" cy="51336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A1C19D69-D3C1-4953-9CA5-DC80288352D7}"/>
              </a:ext>
            </a:extLst>
          </p:cNvPr>
          <p:cNvSpPr/>
          <p:nvPr/>
        </p:nvSpPr>
        <p:spPr>
          <a:xfrm>
            <a:off x="469891" y="1296109"/>
            <a:ext cx="2098716" cy="369332"/>
          </a:xfrm>
          <a:prstGeom prst="rect">
            <a:avLst/>
          </a:prstGeom>
        </p:spPr>
        <p:txBody>
          <a:bodyPr wrap="none">
            <a:spAutoFit/>
          </a:bodyPr>
          <a:lstStyle/>
          <a:p>
            <a:r>
              <a:rPr lang="en-AU" b="1" dirty="0">
                <a:solidFill>
                  <a:schemeClr val="bg1"/>
                </a:solidFill>
              </a:rPr>
              <a:t> Network Members</a:t>
            </a:r>
            <a:r>
              <a:rPr lang="en-AU" dirty="0">
                <a:solidFill>
                  <a:schemeClr val="bg1"/>
                </a:solidFill>
              </a:rPr>
              <a:t>:</a:t>
            </a:r>
            <a:endParaRPr lang="en-AU" b="1" dirty="0">
              <a:solidFill>
                <a:schemeClr val="bg1"/>
              </a:solidFill>
            </a:endParaRPr>
          </a:p>
        </p:txBody>
      </p:sp>
      <p:sp>
        <p:nvSpPr>
          <p:cNvPr id="27" name="Rectangle 26">
            <a:extLst>
              <a:ext uri="{FF2B5EF4-FFF2-40B4-BE49-F238E27FC236}">
                <a16:creationId xmlns:a16="http://schemas.microsoft.com/office/drawing/2014/main" id="{CD356349-AB3D-4DF8-8D54-5F85188E3629}"/>
              </a:ext>
            </a:extLst>
          </p:cNvPr>
          <p:cNvSpPr/>
          <p:nvPr/>
        </p:nvSpPr>
        <p:spPr>
          <a:xfrm>
            <a:off x="469891" y="3926662"/>
            <a:ext cx="8049832" cy="369332"/>
          </a:xfrm>
          <a:prstGeom prst="rect">
            <a:avLst/>
          </a:prstGeom>
        </p:spPr>
        <p:txBody>
          <a:bodyPr wrap="none">
            <a:spAutoFit/>
          </a:bodyPr>
          <a:lstStyle/>
          <a:p>
            <a:r>
              <a:rPr lang="en-AU" b="1" dirty="0">
                <a:solidFill>
                  <a:schemeClr val="bg1"/>
                </a:solidFill>
              </a:rPr>
              <a:t>Roundtable Discussions</a:t>
            </a:r>
            <a:r>
              <a:rPr lang="en-AU" dirty="0">
                <a:solidFill>
                  <a:schemeClr val="bg1"/>
                </a:solidFill>
              </a:rPr>
              <a:t>:  </a:t>
            </a:r>
            <a:r>
              <a:rPr lang="en-AU" dirty="0"/>
              <a:t>Australian Government (senior officials); Feb/March 2019 </a:t>
            </a:r>
          </a:p>
        </p:txBody>
      </p:sp>
      <p:pic>
        <p:nvPicPr>
          <p:cNvPr id="28" name="Picture 27">
            <a:extLst>
              <a:ext uri="{FF2B5EF4-FFF2-40B4-BE49-F238E27FC236}">
                <a16:creationId xmlns:a16="http://schemas.microsoft.com/office/drawing/2014/main" id="{A4805DFB-AE41-4ADF-9735-732B7183352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0673" y="4902371"/>
            <a:ext cx="1566007" cy="465415"/>
          </a:xfrm>
          <a:prstGeom prst="rect">
            <a:avLst/>
          </a:prstGeom>
        </p:spPr>
      </p:pic>
      <p:pic>
        <p:nvPicPr>
          <p:cNvPr id="29" name="Picture 4" descr="geoscience_stacked">
            <a:extLst>
              <a:ext uri="{FF2B5EF4-FFF2-40B4-BE49-F238E27FC236}">
                <a16:creationId xmlns:a16="http://schemas.microsoft.com/office/drawing/2014/main" id="{65B1B152-8E5B-4E72-ADCA-C9357B59515B}"/>
              </a:ext>
            </a:extLst>
          </p:cNvPr>
          <p:cNvPicPr>
            <a:picLocks noChangeAspect="1" noChangeArrowheads="1"/>
          </p:cNvPicPr>
          <p:nvPr/>
        </p:nvPicPr>
        <p:blipFill>
          <a:blip r:embed="rId13" cstate="print"/>
          <a:srcRect/>
          <a:stretch>
            <a:fillRect/>
          </a:stretch>
        </p:blipFill>
        <p:spPr bwMode="auto">
          <a:xfrm>
            <a:off x="7029379" y="4812737"/>
            <a:ext cx="953388" cy="633234"/>
          </a:xfrm>
          <a:prstGeom prst="rect">
            <a:avLst/>
          </a:prstGeom>
          <a:noFill/>
          <a:ln w="9525">
            <a:noFill/>
            <a:miter lim="800000"/>
            <a:headEnd/>
            <a:tailEnd/>
          </a:ln>
        </p:spPr>
      </p:pic>
      <p:pic>
        <p:nvPicPr>
          <p:cNvPr id="25" name="Picture 24">
            <a:extLst>
              <a:ext uri="{FF2B5EF4-FFF2-40B4-BE49-F238E27FC236}">
                <a16:creationId xmlns:a16="http://schemas.microsoft.com/office/drawing/2014/main" id="{01224C41-0DD6-404E-86AC-80867603C45F}"/>
              </a:ext>
            </a:extLst>
          </p:cNvPr>
          <p:cNvPicPr>
            <a:picLocks noChangeAspect="1"/>
          </p:cNvPicPr>
          <p:nvPr/>
        </p:nvPicPr>
        <p:blipFill>
          <a:blip r:embed="rId14"/>
          <a:stretch>
            <a:fillRect/>
          </a:stretch>
        </p:blipFill>
        <p:spPr>
          <a:xfrm>
            <a:off x="3354772" y="4902371"/>
            <a:ext cx="2389301" cy="453967"/>
          </a:xfrm>
          <a:prstGeom prst="rect">
            <a:avLst/>
          </a:prstGeom>
        </p:spPr>
      </p:pic>
      <p:pic>
        <p:nvPicPr>
          <p:cNvPr id="30" name="Picture 29" descr="A black sign with white text&#10;&#10;Description automatically generated">
            <a:extLst>
              <a:ext uri="{FF2B5EF4-FFF2-40B4-BE49-F238E27FC236}">
                <a16:creationId xmlns:a16="http://schemas.microsoft.com/office/drawing/2014/main" id="{49650C18-4B1E-4826-8D98-82B02B6B4745}"/>
              </a:ext>
            </a:extLst>
          </p:cNvPr>
          <p:cNvPicPr>
            <a:picLocks noChangeAspect="1"/>
          </p:cNvPicPr>
          <p:nvPr/>
        </p:nvPicPr>
        <p:blipFill>
          <a:blip r:embed="rId15"/>
          <a:stretch>
            <a:fillRect/>
          </a:stretch>
        </p:blipFill>
        <p:spPr>
          <a:xfrm>
            <a:off x="9152109" y="4905815"/>
            <a:ext cx="2559480" cy="410173"/>
          </a:xfrm>
          <a:prstGeom prst="rect">
            <a:avLst/>
          </a:prstGeom>
        </p:spPr>
      </p:pic>
      <p:pic>
        <p:nvPicPr>
          <p:cNvPr id="1024" name="Picture 1023" descr="A close up of a sign&#10;&#10;Description automatically generated">
            <a:extLst>
              <a:ext uri="{FF2B5EF4-FFF2-40B4-BE49-F238E27FC236}">
                <a16:creationId xmlns:a16="http://schemas.microsoft.com/office/drawing/2014/main" id="{8FCB5305-7CFB-4123-B706-7987D5D340DB}"/>
              </a:ext>
            </a:extLst>
          </p:cNvPr>
          <p:cNvPicPr>
            <a:picLocks noChangeAspect="1"/>
          </p:cNvPicPr>
          <p:nvPr/>
        </p:nvPicPr>
        <p:blipFill>
          <a:blip r:embed="rId16"/>
          <a:stretch>
            <a:fillRect/>
          </a:stretch>
        </p:blipFill>
        <p:spPr>
          <a:xfrm>
            <a:off x="5843946" y="5749704"/>
            <a:ext cx="2223184" cy="382365"/>
          </a:xfrm>
          <a:prstGeom prst="rect">
            <a:avLst/>
          </a:prstGeom>
        </p:spPr>
      </p:pic>
      <p:pic>
        <p:nvPicPr>
          <p:cNvPr id="13" name="Picture 12">
            <a:extLst>
              <a:ext uri="{FF2B5EF4-FFF2-40B4-BE49-F238E27FC236}">
                <a16:creationId xmlns:a16="http://schemas.microsoft.com/office/drawing/2014/main" id="{E1062114-34A1-4CA1-83B2-3C8EC2382EE0}"/>
              </a:ext>
            </a:extLst>
          </p:cNvPr>
          <p:cNvPicPr>
            <a:picLocks noChangeAspect="1"/>
          </p:cNvPicPr>
          <p:nvPr/>
        </p:nvPicPr>
        <p:blipFill>
          <a:blip r:embed="rId17"/>
          <a:stretch>
            <a:fillRect/>
          </a:stretch>
        </p:blipFill>
        <p:spPr>
          <a:xfrm>
            <a:off x="3701087" y="5619815"/>
            <a:ext cx="685800" cy="685800"/>
          </a:xfrm>
          <a:prstGeom prst="rect">
            <a:avLst/>
          </a:prstGeom>
        </p:spPr>
      </p:pic>
    </p:spTree>
    <p:extLst>
      <p:ext uri="{BB962C8B-B14F-4D97-AF65-F5344CB8AC3E}">
        <p14:creationId xmlns:p14="http://schemas.microsoft.com/office/powerpoint/2010/main" val="243078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ircuit, electronics&#10;&#10;Description automatically generated">
            <a:extLst>
              <a:ext uri="{FF2B5EF4-FFF2-40B4-BE49-F238E27FC236}">
                <a16:creationId xmlns:a16="http://schemas.microsoft.com/office/drawing/2014/main" id="{62D76059-CA3D-4D82-8066-5B5530BA8266}"/>
              </a:ext>
            </a:extLst>
          </p:cNvPr>
          <p:cNvPicPr>
            <a:picLocks noChangeAspect="1"/>
          </p:cNvPicPr>
          <p:nvPr/>
        </p:nvPicPr>
        <p:blipFill>
          <a:blip r:embed="rId3"/>
          <a:stretch>
            <a:fillRect/>
          </a:stretch>
        </p:blipFill>
        <p:spPr>
          <a:xfrm>
            <a:off x="94639" y="2805427"/>
            <a:ext cx="5523240" cy="2861039"/>
          </a:xfrm>
          <a:prstGeom prst="rect">
            <a:avLst/>
          </a:prstGeom>
        </p:spPr>
      </p:pic>
      <p:sp>
        <p:nvSpPr>
          <p:cNvPr id="2" name="Title 1">
            <a:extLst>
              <a:ext uri="{FF2B5EF4-FFF2-40B4-BE49-F238E27FC236}">
                <a16:creationId xmlns:a16="http://schemas.microsoft.com/office/drawing/2014/main" id="{6FA48674-14BA-454B-ADAC-085BFF9B4D17}"/>
              </a:ext>
            </a:extLst>
          </p:cNvPr>
          <p:cNvSpPr>
            <a:spLocks noGrp="1"/>
          </p:cNvSpPr>
          <p:nvPr>
            <p:ph type="title"/>
          </p:nvPr>
        </p:nvSpPr>
        <p:spPr/>
        <p:txBody>
          <a:bodyPr>
            <a:normAutofit fontScale="90000"/>
          </a:bodyPr>
          <a:lstStyle/>
          <a:p>
            <a:r>
              <a:rPr lang="en-AU" dirty="0"/>
              <a:t>Roundtable Discussion Topics: Australian CCS Network – Australian Government </a:t>
            </a:r>
          </a:p>
        </p:txBody>
      </p:sp>
      <p:sp>
        <p:nvSpPr>
          <p:cNvPr id="4" name="Date Placeholder 3">
            <a:extLst>
              <a:ext uri="{FF2B5EF4-FFF2-40B4-BE49-F238E27FC236}">
                <a16:creationId xmlns:a16="http://schemas.microsoft.com/office/drawing/2014/main" id="{EF48492C-5FAC-4F6C-937D-7303B77E2862}"/>
              </a:ext>
            </a:extLst>
          </p:cNvPr>
          <p:cNvSpPr>
            <a:spLocks noGrp="1"/>
          </p:cNvSpPr>
          <p:nvPr>
            <p:ph type="dt" sz="half" idx="10"/>
          </p:nvPr>
        </p:nvSpPr>
        <p:spPr/>
        <p:txBody>
          <a:bodyPr/>
          <a:lstStyle/>
          <a:p>
            <a:fld id="{C92536CD-650B-4AFE-A9DA-9C157A76BB31}" type="datetime1">
              <a:rPr lang="en-AU" smtClean="0"/>
              <a:t>31/05/2019</a:t>
            </a:fld>
            <a:endParaRPr lang="en-US" dirty="0"/>
          </a:p>
        </p:txBody>
      </p:sp>
      <p:sp>
        <p:nvSpPr>
          <p:cNvPr id="5" name="Footer Placeholder 4">
            <a:extLst>
              <a:ext uri="{FF2B5EF4-FFF2-40B4-BE49-F238E27FC236}">
                <a16:creationId xmlns:a16="http://schemas.microsoft.com/office/drawing/2014/main" id="{5CEAC940-8C43-4BFA-BBA0-DA2355C5A6CE}"/>
              </a:ext>
            </a:extLst>
          </p:cNvPr>
          <p:cNvSpPr>
            <a:spLocks noGrp="1"/>
          </p:cNvSpPr>
          <p:nvPr>
            <p:ph type="ftr" sz="quarter" idx="11"/>
          </p:nvPr>
        </p:nvSpPr>
        <p:spPr/>
        <p:txBody>
          <a:bodyPr/>
          <a:lstStyle/>
          <a:p>
            <a:r>
              <a:rPr lang="en-AU" dirty="0"/>
              <a:t>Proposed CCS Policy Framework: Australian CCS Network</a:t>
            </a:r>
            <a:endParaRPr lang="en-US" dirty="0"/>
          </a:p>
        </p:txBody>
      </p:sp>
      <p:sp>
        <p:nvSpPr>
          <p:cNvPr id="6" name="Slide Number Placeholder 5">
            <a:extLst>
              <a:ext uri="{FF2B5EF4-FFF2-40B4-BE49-F238E27FC236}">
                <a16:creationId xmlns:a16="http://schemas.microsoft.com/office/drawing/2014/main" id="{E300C2E6-FED9-45BE-B7A1-E4D70B68A12C}"/>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13" name="Rectangle 12">
            <a:extLst>
              <a:ext uri="{FF2B5EF4-FFF2-40B4-BE49-F238E27FC236}">
                <a16:creationId xmlns:a16="http://schemas.microsoft.com/office/drawing/2014/main" id="{F4BA6417-6B10-4788-9567-51A2592FE6F8}"/>
              </a:ext>
            </a:extLst>
          </p:cNvPr>
          <p:cNvSpPr/>
          <p:nvPr/>
        </p:nvSpPr>
        <p:spPr>
          <a:xfrm>
            <a:off x="8096564" y="2983512"/>
            <a:ext cx="1872292" cy="840230"/>
          </a:xfrm>
          <a:prstGeom prst="rect">
            <a:avLst/>
          </a:prstGeom>
        </p:spPr>
        <p:txBody>
          <a:bodyPr wrap="square">
            <a:spAutoFit/>
          </a:bodyPr>
          <a:lstStyle/>
          <a:p>
            <a:pPr>
              <a:lnSpc>
                <a:spcPct val="90000"/>
              </a:lnSpc>
              <a:spcAft>
                <a:spcPts val="1000"/>
              </a:spcAft>
            </a:pPr>
            <a:r>
              <a:rPr lang="en-AU" dirty="0">
                <a:solidFill>
                  <a:schemeClr val="accent1"/>
                </a:solidFill>
              </a:rPr>
              <a:t>Principles for an Australian CCS Policy Framework</a:t>
            </a:r>
          </a:p>
        </p:txBody>
      </p:sp>
      <p:sp>
        <p:nvSpPr>
          <p:cNvPr id="14" name="Rectangle 13">
            <a:extLst>
              <a:ext uri="{FF2B5EF4-FFF2-40B4-BE49-F238E27FC236}">
                <a16:creationId xmlns:a16="http://schemas.microsoft.com/office/drawing/2014/main" id="{72A8BB27-E449-45B4-9F1D-D66C900AB8AA}"/>
              </a:ext>
            </a:extLst>
          </p:cNvPr>
          <p:cNvSpPr/>
          <p:nvPr/>
        </p:nvSpPr>
        <p:spPr>
          <a:xfrm>
            <a:off x="4872395" y="4403622"/>
            <a:ext cx="1827104" cy="400110"/>
          </a:xfrm>
          <a:prstGeom prst="rect">
            <a:avLst/>
          </a:prstGeom>
        </p:spPr>
        <p:txBody>
          <a:bodyPr wrap="square">
            <a:spAutoFit/>
          </a:bodyPr>
          <a:lstStyle/>
          <a:p>
            <a:pPr lvl="1"/>
            <a:r>
              <a:rPr lang="en-AU" sz="2000" dirty="0"/>
              <a:t>Tax Credits</a:t>
            </a:r>
          </a:p>
        </p:txBody>
      </p:sp>
      <p:grpSp>
        <p:nvGrpSpPr>
          <p:cNvPr id="21" name="Group 20">
            <a:extLst>
              <a:ext uri="{FF2B5EF4-FFF2-40B4-BE49-F238E27FC236}">
                <a16:creationId xmlns:a16="http://schemas.microsoft.com/office/drawing/2014/main" id="{921E4D1B-0E8E-4A1B-A8CD-2522348A0C22}"/>
              </a:ext>
            </a:extLst>
          </p:cNvPr>
          <p:cNvGrpSpPr/>
          <p:nvPr/>
        </p:nvGrpSpPr>
        <p:grpSpPr>
          <a:xfrm>
            <a:off x="581891" y="1827622"/>
            <a:ext cx="3435927" cy="1110616"/>
            <a:chOff x="581891" y="2112488"/>
            <a:chExt cx="3435927" cy="1110616"/>
          </a:xfrm>
        </p:grpSpPr>
        <p:sp>
          <p:nvSpPr>
            <p:cNvPr id="19" name="Rectangle: Rounded Corners 18">
              <a:extLst>
                <a:ext uri="{FF2B5EF4-FFF2-40B4-BE49-F238E27FC236}">
                  <a16:creationId xmlns:a16="http://schemas.microsoft.com/office/drawing/2014/main" id="{CB8EB68D-2E0F-47DF-B2B5-6D6A0D906C5C}"/>
                </a:ext>
              </a:extLst>
            </p:cNvPr>
            <p:cNvSpPr/>
            <p:nvPr/>
          </p:nvSpPr>
          <p:spPr>
            <a:xfrm>
              <a:off x="581891" y="2112488"/>
              <a:ext cx="3435927" cy="8969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rPr>
                <a:t>1. Developments in CCS research and development</a:t>
              </a:r>
            </a:p>
          </p:txBody>
        </p:sp>
        <p:sp>
          <p:nvSpPr>
            <p:cNvPr id="18" name="Isosceles Triangle 17">
              <a:extLst>
                <a:ext uri="{FF2B5EF4-FFF2-40B4-BE49-F238E27FC236}">
                  <a16:creationId xmlns:a16="http://schemas.microsoft.com/office/drawing/2014/main" id="{7EDD8AC2-9E9E-4D19-AADE-F344E420318E}"/>
                </a:ext>
              </a:extLst>
            </p:cNvPr>
            <p:cNvSpPr/>
            <p:nvPr/>
          </p:nvSpPr>
          <p:spPr>
            <a:xfrm rot="10800000">
              <a:off x="1560486" y="2957481"/>
              <a:ext cx="434568" cy="26562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8" name="Rectangle 27">
            <a:extLst>
              <a:ext uri="{FF2B5EF4-FFF2-40B4-BE49-F238E27FC236}">
                <a16:creationId xmlns:a16="http://schemas.microsoft.com/office/drawing/2014/main" id="{6353DAE1-AF9D-4B7A-90DF-D91F21D4D134}"/>
              </a:ext>
            </a:extLst>
          </p:cNvPr>
          <p:cNvSpPr/>
          <p:nvPr/>
        </p:nvSpPr>
        <p:spPr>
          <a:xfrm>
            <a:off x="6766709" y="4403622"/>
            <a:ext cx="1827105" cy="923330"/>
          </a:xfrm>
          <a:prstGeom prst="rect">
            <a:avLst/>
          </a:prstGeom>
        </p:spPr>
        <p:txBody>
          <a:bodyPr wrap="square">
            <a:spAutoFit/>
          </a:bodyPr>
          <a:lstStyle/>
          <a:p>
            <a:r>
              <a:rPr lang="en-AU" dirty="0"/>
              <a:t>Australian Carbon Credit Units (ACCUs)</a:t>
            </a:r>
          </a:p>
        </p:txBody>
      </p:sp>
      <p:sp>
        <p:nvSpPr>
          <p:cNvPr id="29" name="Rectangle 28">
            <a:extLst>
              <a:ext uri="{FF2B5EF4-FFF2-40B4-BE49-F238E27FC236}">
                <a16:creationId xmlns:a16="http://schemas.microsoft.com/office/drawing/2014/main" id="{DE1D65B5-60D4-424C-AA6D-98D7145EF1AB}"/>
              </a:ext>
            </a:extLst>
          </p:cNvPr>
          <p:cNvSpPr/>
          <p:nvPr/>
        </p:nvSpPr>
        <p:spPr>
          <a:xfrm>
            <a:off x="8456310" y="4414233"/>
            <a:ext cx="1979304" cy="369332"/>
          </a:xfrm>
          <a:prstGeom prst="rect">
            <a:avLst/>
          </a:prstGeom>
        </p:spPr>
        <p:txBody>
          <a:bodyPr wrap="square">
            <a:spAutoFit/>
          </a:bodyPr>
          <a:lstStyle/>
          <a:p>
            <a:r>
              <a:rPr lang="en-AU" dirty="0"/>
              <a:t>Project Finance</a:t>
            </a:r>
          </a:p>
        </p:txBody>
      </p:sp>
      <p:sp>
        <p:nvSpPr>
          <p:cNvPr id="30" name="Rectangle 29">
            <a:extLst>
              <a:ext uri="{FF2B5EF4-FFF2-40B4-BE49-F238E27FC236}">
                <a16:creationId xmlns:a16="http://schemas.microsoft.com/office/drawing/2014/main" id="{6799CA2E-408F-4E62-9276-6552755B27CF}"/>
              </a:ext>
            </a:extLst>
          </p:cNvPr>
          <p:cNvSpPr/>
          <p:nvPr/>
        </p:nvSpPr>
        <p:spPr>
          <a:xfrm>
            <a:off x="10472374" y="4414233"/>
            <a:ext cx="1589310" cy="923330"/>
          </a:xfrm>
          <a:prstGeom prst="rect">
            <a:avLst/>
          </a:prstGeom>
        </p:spPr>
        <p:txBody>
          <a:bodyPr wrap="square">
            <a:spAutoFit/>
          </a:bodyPr>
          <a:lstStyle/>
          <a:p>
            <a:r>
              <a:rPr lang="en-AU" dirty="0"/>
              <a:t>Hard to Reduce Risks</a:t>
            </a:r>
          </a:p>
          <a:p>
            <a:r>
              <a:rPr lang="en-AU" dirty="0"/>
              <a:t>(Government)</a:t>
            </a:r>
          </a:p>
        </p:txBody>
      </p:sp>
      <p:sp>
        <p:nvSpPr>
          <p:cNvPr id="31" name="Rectangle 30">
            <a:extLst>
              <a:ext uri="{FF2B5EF4-FFF2-40B4-BE49-F238E27FC236}">
                <a16:creationId xmlns:a16="http://schemas.microsoft.com/office/drawing/2014/main" id="{CD6D6BAB-5DB9-49ED-B355-02497F2F1235}"/>
              </a:ext>
            </a:extLst>
          </p:cNvPr>
          <p:cNvSpPr/>
          <p:nvPr/>
        </p:nvSpPr>
        <p:spPr>
          <a:xfrm>
            <a:off x="10385158" y="2991637"/>
            <a:ext cx="1589310" cy="840230"/>
          </a:xfrm>
          <a:prstGeom prst="rect">
            <a:avLst/>
          </a:prstGeom>
        </p:spPr>
        <p:txBody>
          <a:bodyPr wrap="square">
            <a:spAutoFit/>
          </a:bodyPr>
          <a:lstStyle/>
          <a:p>
            <a:pPr marL="0" lvl="1">
              <a:lnSpc>
                <a:spcPct val="90000"/>
              </a:lnSpc>
            </a:pPr>
            <a:r>
              <a:rPr lang="en-AU" dirty="0">
                <a:solidFill>
                  <a:schemeClr val="accent1"/>
                </a:solidFill>
              </a:rPr>
              <a:t>Specific proposals for Australian CCS</a:t>
            </a:r>
          </a:p>
        </p:txBody>
      </p:sp>
      <p:sp>
        <p:nvSpPr>
          <p:cNvPr id="100" name="Rectangle 99">
            <a:extLst>
              <a:ext uri="{FF2B5EF4-FFF2-40B4-BE49-F238E27FC236}">
                <a16:creationId xmlns:a16="http://schemas.microsoft.com/office/drawing/2014/main" id="{A57078B0-082E-4F60-B8F7-B4FE00152BC4}"/>
              </a:ext>
            </a:extLst>
          </p:cNvPr>
          <p:cNvSpPr/>
          <p:nvPr/>
        </p:nvSpPr>
        <p:spPr>
          <a:xfrm>
            <a:off x="5700958" y="2983512"/>
            <a:ext cx="1979304" cy="840230"/>
          </a:xfrm>
          <a:prstGeom prst="rect">
            <a:avLst/>
          </a:prstGeom>
        </p:spPr>
        <p:txBody>
          <a:bodyPr wrap="square">
            <a:spAutoFit/>
          </a:bodyPr>
          <a:lstStyle/>
          <a:p>
            <a:pPr lvl="1">
              <a:lnSpc>
                <a:spcPct val="90000"/>
              </a:lnSpc>
              <a:spcAft>
                <a:spcPts val="1000"/>
              </a:spcAft>
            </a:pPr>
            <a:r>
              <a:rPr lang="en-AU" dirty="0">
                <a:solidFill>
                  <a:schemeClr val="accent1"/>
                </a:solidFill>
              </a:rPr>
              <a:t>Incentives to accelerate CCS projects </a:t>
            </a:r>
          </a:p>
        </p:txBody>
      </p:sp>
      <p:pic>
        <p:nvPicPr>
          <p:cNvPr id="132" name="Graphic 131">
            <a:extLst>
              <a:ext uri="{FF2B5EF4-FFF2-40B4-BE49-F238E27FC236}">
                <a16:creationId xmlns:a16="http://schemas.microsoft.com/office/drawing/2014/main" id="{4E6B3CC5-19D6-4020-861A-0555B45B80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17385" y="2361919"/>
            <a:ext cx="570193" cy="546435"/>
          </a:xfrm>
          <a:prstGeom prst="rect">
            <a:avLst/>
          </a:prstGeom>
        </p:spPr>
      </p:pic>
      <p:grpSp>
        <p:nvGrpSpPr>
          <p:cNvPr id="150" name="Group 149">
            <a:extLst>
              <a:ext uri="{FF2B5EF4-FFF2-40B4-BE49-F238E27FC236}">
                <a16:creationId xmlns:a16="http://schemas.microsoft.com/office/drawing/2014/main" id="{5487006A-E7AC-4523-A11B-3B6769D6F49B}"/>
              </a:ext>
            </a:extLst>
          </p:cNvPr>
          <p:cNvGrpSpPr/>
          <p:nvPr/>
        </p:nvGrpSpPr>
        <p:grpSpPr>
          <a:xfrm>
            <a:off x="6339463" y="1868733"/>
            <a:ext cx="562996" cy="1039621"/>
            <a:chOff x="6522753" y="1868733"/>
            <a:chExt cx="562996" cy="1039621"/>
          </a:xfrm>
        </p:grpSpPr>
        <p:pic>
          <p:nvPicPr>
            <p:cNvPr id="38" name="Graphic 37">
              <a:extLst>
                <a:ext uri="{FF2B5EF4-FFF2-40B4-BE49-F238E27FC236}">
                  <a16:creationId xmlns:a16="http://schemas.microsoft.com/office/drawing/2014/main" id="{ADCC299B-BCAD-4974-B0B3-6C7EB5C6A7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22753" y="2345358"/>
              <a:ext cx="562996" cy="562996"/>
            </a:xfrm>
            <a:prstGeom prst="rect">
              <a:avLst/>
            </a:prstGeom>
          </p:spPr>
        </p:pic>
        <p:sp>
          <p:nvSpPr>
            <p:cNvPr id="137" name="Rectangle: Rounded Corners 136">
              <a:extLst>
                <a:ext uri="{FF2B5EF4-FFF2-40B4-BE49-F238E27FC236}">
                  <a16:creationId xmlns:a16="http://schemas.microsoft.com/office/drawing/2014/main" id="{B9678901-0041-4922-BD1A-3EE4C80E9F90}"/>
                </a:ext>
              </a:extLst>
            </p:cNvPr>
            <p:cNvSpPr/>
            <p:nvPr/>
          </p:nvSpPr>
          <p:spPr>
            <a:xfrm>
              <a:off x="6773488" y="1868733"/>
              <a:ext cx="61526" cy="4965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44" name="Group 143">
            <a:extLst>
              <a:ext uri="{FF2B5EF4-FFF2-40B4-BE49-F238E27FC236}">
                <a16:creationId xmlns:a16="http://schemas.microsoft.com/office/drawing/2014/main" id="{2A98DC56-91E4-4E40-B52C-67937D5D8F46}"/>
              </a:ext>
            </a:extLst>
          </p:cNvPr>
          <p:cNvGrpSpPr/>
          <p:nvPr/>
        </p:nvGrpSpPr>
        <p:grpSpPr>
          <a:xfrm>
            <a:off x="8259268" y="1868733"/>
            <a:ext cx="887133" cy="971599"/>
            <a:chOff x="8043507" y="1868733"/>
            <a:chExt cx="887133" cy="971599"/>
          </a:xfrm>
        </p:grpSpPr>
        <p:pic>
          <p:nvPicPr>
            <p:cNvPr id="130" name="Graphic 129">
              <a:extLst>
                <a:ext uri="{FF2B5EF4-FFF2-40B4-BE49-F238E27FC236}">
                  <a16:creationId xmlns:a16="http://schemas.microsoft.com/office/drawing/2014/main" id="{6664E81B-D56B-49AA-99FA-43F96141B0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43507" y="2343744"/>
              <a:ext cx="887133" cy="496588"/>
            </a:xfrm>
            <a:prstGeom prst="rect">
              <a:avLst/>
            </a:prstGeom>
          </p:spPr>
        </p:pic>
        <p:sp>
          <p:nvSpPr>
            <p:cNvPr id="138" name="Rectangle: Rounded Corners 137">
              <a:extLst>
                <a:ext uri="{FF2B5EF4-FFF2-40B4-BE49-F238E27FC236}">
                  <a16:creationId xmlns:a16="http://schemas.microsoft.com/office/drawing/2014/main" id="{EAD1CAB2-D73B-40B5-B683-0C4EF1771E8B}"/>
                </a:ext>
              </a:extLst>
            </p:cNvPr>
            <p:cNvSpPr/>
            <p:nvPr/>
          </p:nvSpPr>
          <p:spPr>
            <a:xfrm>
              <a:off x="8456310" y="1868733"/>
              <a:ext cx="61526" cy="4965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9" name="Rectangle: Rounded Corners 138">
            <a:extLst>
              <a:ext uri="{FF2B5EF4-FFF2-40B4-BE49-F238E27FC236}">
                <a16:creationId xmlns:a16="http://schemas.microsoft.com/office/drawing/2014/main" id="{450A9DB7-980B-46C6-91B5-ADDA4377D66C}"/>
              </a:ext>
            </a:extLst>
          </p:cNvPr>
          <p:cNvSpPr/>
          <p:nvPr/>
        </p:nvSpPr>
        <p:spPr>
          <a:xfrm>
            <a:off x="10976795" y="1862383"/>
            <a:ext cx="61526" cy="5405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Rounded Corners 19">
            <a:extLst>
              <a:ext uri="{FF2B5EF4-FFF2-40B4-BE49-F238E27FC236}">
                <a16:creationId xmlns:a16="http://schemas.microsoft.com/office/drawing/2014/main" id="{D6E189EA-511D-4637-AA9A-13365ECE7AF7}"/>
              </a:ext>
            </a:extLst>
          </p:cNvPr>
          <p:cNvSpPr/>
          <p:nvPr/>
        </p:nvSpPr>
        <p:spPr>
          <a:xfrm>
            <a:off x="6252532" y="1764145"/>
            <a:ext cx="5145781" cy="40901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2. CCS policy</a:t>
            </a:r>
          </a:p>
        </p:txBody>
      </p:sp>
      <p:grpSp>
        <p:nvGrpSpPr>
          <p:cNvPr id="152" name="Group 151">
            <a:extLst>
              <a:ext uri="{FF2B5EF4-FFF2-40B4-BE49-F238E27FC236}">
                <a16:creationId xmlns:a16="http://schemas.microsoft.com/office/drawing/2014/main" id="{0DB53D58-5FDE-4A70-ABEF-5695E6CC9931}"/>
              </a:ext>
            </a:extLst>
          </p:cNvPr>
          <p:cNvGrpSpPr/>
          <p:nvPr/>
        </p:nvGrpSpPr>
        <p:grpSpPr>
          <a:xfrm>
            <a:off x="5463332" y="3793432"/>
            <a:ext cx="5574990" cy="554547"/>
            <a:chOff x="5463332" y="3793432"/>
            <a:chExt cx="5574990" cy="554547"/>
          </a:xfrm>
        </p:grpSpPr>
        <p:pic>
          <p:nvPicPr>
            <p:cNvPr id="145" name="Graphic 144">
              <a:extLst>
                <a:ext uri="{FF2B5EF4-FFF2-40B4-BE49-F238E27FC236}">
                  <a16:creationId xmlns:a16="http://schemas.microsoft.com/office/drawing/2014/main" id="{677F8182-A492-47CC-8CD0-C28C792C7689}"/>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t="28276"/>
            <a:stretch/>
          </p:blipFill>
          <p:spPr>
            <a:xfrm>
              <a:off x="5463332" y="3793432"/>
              <a:ext cx="5574990" cy="445523"/>
            </a:xfrm>
            <a:prstGeom prst="rect">
              <a:avLst/>
            </a:prstGeom>
          </p:spPr>
        </p:pic>
        <p:sp>
          <p:nvSpPr>
            <p:cNvPr id="146" name="Isosceles Triangle 145">
              <a:extLst>
                <a:ext uri="{FF2B5EF4-FFF2-40B4-BE49-F238E27FC236}">
                  <a16:creationId xmlns:a16="http://schemas.microsoft.com/office/drawing/2014/main" id="{6ABEC02D-2CDC-438A-9694-103CBFB246C7}"/>
                </a:ext>
              </a:extLst>
            </p:cNvPr>
            <p:cNvSpPr/>
            <p:nvPr/>
          </p:nvSpPr>
          <p:spPr>
            <a:xfrm rot="10800000">
              <a:off x="5463333" y="4205944"/>
              <a:ext cx="289544" cy="1420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47" name="Isosceles Triangle 146">
            <a:extLst>
              <a:ext uri="{FF2B5EF4-FFF2-40B4-BE49-F238E27FC236}">
                <a16:creationId xmlns:a16="http://schemas.microsoft.com/office/drawing/2014/main" id="{B947B0E9-712D-4BBC-882E-20DAF9AAF5E7}"/>
              </a:ext>
            </a:extLst>
          </p:cNvPr>
          <p:cNvSpPr/>
          <p:nvPr/>
        </p:nvSpPr>
        <p:spPr>
          <a:xfrm rot="10800000">
            <a:off x="6808921" y="4205944"/>
            <a:ext cx="289544" cy="1420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Isosceles Triangle 147">
            <a:extLst>
              <a:ext uri="{FF2B5EF4-FFF2-40B4-BE49-F238E27FC236}">
                <a16:creationId xmlns:a16="http://schemas.microsoft.com/office/drawing/2014/main" id="{FE6A1E17-C203-4D92-BC8A-C684317302FB}"/>
              </a:ext>
            </a:extLst>
          </p:cNvPr>
          <p:cNvSpPr/>
          <p:nvPr/>
        </p:nvSpPr>
        <p:spPr>
          <a:xfrm rot="10800000">
            <a:off x="8444053" y="4205944"/>
            <a:ext cx="289544" cy="1420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Isosceles Triangle 150">
            <a:extLst>
              <a:ext uri="{FF2B5EF4-FFF2-40B4-BE49-F238E27FC236}">
                <a16:creationId xmlns:a16="http://schemas.microsoft.com/office/drawing/2014/main" id="{0A04848C-4AE2-417A-B0FE-CB6BE929B732}"/>
              </a:ext>
            </a:extLst>
          </p:cNvPr>
          <p:cNvSpPr/>
          <p:nvPr/>
        </p:nvSpPr>
        <p:spPr>
          <a:xfrm rot="10800000">
            <a:off x="10515608" y="4205944"/>
            <a:ext cx="289544" cy="1420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9249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right)">
                                      <p:cBhvr>
                                        <p:cTn id="7" dur="10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4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8" grpId="0"/>
      <p:bldP spid="29" grpId="0"/>
      <p:bldP spid="30" grpId="0"/>
      <p:bldP spid="147" grpId="0" animBg="1"/>
      <p:bldP spid="148" grpId="0" animBg="1"/>
      <p:bldP spid="1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9B363CF9-7184-4003-9B00-080600FCD62C}"/>
              </a:ext>
            </a:extLst>
          </p:cNvPr>
          <p:cNvSpPr/>
          <p:nvPr/>
        </p:nvSpPr>
        <p:spPr>
          <a:xfrm>
            <a:off x="4239472" y="4816161"/>
            <a:ext cx="7063161" cy="1200329"/>
          </a:xfrm>
          <a:prstGeom prst="roundRect">
            <a:avLst>
              <a:gd name="adj" fmla="val 39944"/>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F21193AD-A383-42D7-AA20-B2E931DA253C}"/>
              </a:ext>
            </a:extLst>
          </p:cNvPr>
          <p:cNvSpPr>
            <a:spLocks noGrp="1"/>
          </p:cNvSpPr>
          <p:nvPr>
            <p:ph type="title"/>
          </p:nvPr>
        </p:nvSpPr>
        <p:spPr/>
        <p:txBody>
          <a:bodyPr/>
          <a:lstStyle/>
          <a:p>
            <a:r>
              <a:rPr lang="en-AU" dirty="0"/>
              <a:t>Key Messages to Government: CCS</a:t>
            </a:r>
          </a:p>
        </p:txBody>
      </p:sp>
      <p:sp>
        <p:nvSpPr>
          <p:cNvPr id="4" name="Date Placeholder 3">
            <a:extLst>
              <a:ext uri="{FF2B5EF4-FFF2-40B4-BE49-F238E27FC236}">
                <a16:creationId xmlns:a16="http://schemas.microsoft.com/office/drawing/2014/main" id="{FEE67866-28CD-43BC-99FC-8E57E6BC54B0}"/>
              </a:ext>
            </a:extLst>
          </p:cNvPr>
          <p:cNvSpPr>
            <a:spLocks noGrp="1"/>
          </p:cNvSpPr>
          <p:nvPr>
            <p:ph type="dt" sz="half" idx="10"/>
          </p:nvPr>
        </p:nvSpPr>
        <p:spPr/>
        <p:txBody>
          <a:bodyPr/>
          <a:lstStyle/>
          <a:p>
            <a:fld id="{C92536CD-650B-4AFE-A9DA-9C157A76BB31}" type="datetime1">
              <a:rPr lang="en-AU" smtClean="0"/>
              <a:t>31/05/2019</a:t>
            </a:fld>
            <a:endParaRPr lang="en-US" dirty="0"/>
          </a:p>
        </p:txBody>
      </p:sp>
      <p:sp>
        <p:nvSpPr>
          <p:cNvPr id="5" name="Footer Placeholder 4">
            <a:extLst>
              <a:ext uri="{FF2B5EF4-FFF2-40B4-BE49-F238E27FC236}">
                <a16:creationId xmlns:a16="http://schemas.microsoft.com/office/drawing/2014/main" id="{55415472-0D32-4220-9A80-F0071DF7FA90}"/>
              </a:ext>
            </a:extLst>
          </p:cNvPr>
          <p:cNvSpPr>
            <a:spLocks noGrp="1"/>
          </p:cNvSpPr>
          <p:nvPr>
            <p:ph type="ftr" sz="quarter" idx="11"/>
          </p:nvPr>
        </p:nvSpPr>
        <p:spPr/>
        <p:txBody>
          <a:bodyPr/>
          <a:lstStyle/>
          <a:p>
            <a:r>
              <a:rPr lang="en-AU" dirty="0"/>
              <a:t>Proposed CCS Policy Framework: Australian CCS Network</a:t>
            </a:r>
            <a:endParaRPr lang="en-US" dirty="0"/>
          </a:p>
        </p:txBody>
      </p:sp>
      <p:sp>
        <p:nvSpPr>
          <p:cNvPr id="6" name="Slide Number Placeholder 5">
            <a:extLst>
              <a:ext uri="{FF2B5EF4-FFF2-40B4-BE49-F238E27FC236}">
                <a16:creationId xmlns:a16="http://schemas.microsoft.com/office/drawing/2014/main" id="{AF3DE3BD-12BC-4CC6-8EF8-15D47A7A3440}"/>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7" name="Text Placeholder 4">
            <a:extLst>
              <a:ext uri="{FF2B5EF4-FFF2-40B4-BE49-F238E27FC236}">
                <a16:creationId xmlns:a16="http://schemas.microsoft.com/office/drawing/2014/main" id="{EFEF0DBD-67DB-418B-9EE5-404B150D5EEA}"/>
              </a:ext>
            </a:extLst>
          </p:cNvPr>
          <p:cNvSpPr txBox="1">
            <a:spLocks/>
          </p:cNvSpPr>
          <p:nvPr/>
        </p:nvSpPr>
        <p:spPr>
          <a:xfrm>
            <a:off x="4611215" y="1502402"/>
            <a:ext cx="3449105" cy="3747416"/>
          </a:xfrm>
          <a:prstGeom prst="rect">
            <a:avLst/>
          </a:prstGeom>
        </p:spPr>
        <p:txBody>
          <a:bodyPr>
            <a:normAutofit/>
          </a:bodyPr>
          <a:lstStyle>
            <a:lvl1pPr marL="228600" indent="-228600" algn="l" defTabSz="914400" rtl="0" eaLnBrk="1" latinLnBrk="0" hangingPunct="1">
              <a:lnSpc>
                <a:spcPct val="120000"/>
              </a:lnSpc>
              <a:spcBef>
                <a:spcPts val="1000"/>
              </a:spcBef>
              <a:buClr>
                <a:srgbClr val="91353B"/>
              </a:buClr>
              <a:buSzPct val="100000"/>
              <a:buFont typeface="Arial" panose="020B0604020202020204" pitchFamily="34" charset="0"/>
              <a:buChar char="•"/>
              <a:defRPr sz="2000" kern="1200">
                <a:solidFill>
                  <a:schemeClr val="tx1"/>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Clr>
                <a:srgbClr val="91353B"/>
              </a:buClr>
              <a:buSzPct val="100000"/>
              <a:buFont typeface="Arial" panose="020B0604020202020204" pitchFamily="34" charset="0"/>
              <a:buChar char="•"/>
              <a:defRPr sz="1800" kern="1200" cap="none" baseline="0">
                <a:solidFill>
                  <a:schemeClr val="tx1"/>
                </a:solidFill>
                <a:effectLst/>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Clr>
                <a:srgbClr val="91353B"/>
              </a:buClr>
              <a:buSzPct val="100000"/>
              <a:buFont typeface="Arial" panose="020B0604020202020204" pitchFamily="34" charset="0"/>
              <a:buChar char="•"/>
              <a:defRPr sz="1600" kern="1200">
                <a:solidFill>
                  <a:schemeClr val="tx1"/>
                </a:solidFill>
                <a:effectLst/>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Clr>
                <a:srgbClr val="91353B"/>
              </a:buClr>
              <a:buSzPct val="100000"/>
              <a:buFont typeface="Arial" panose="020B0604020202020204" pitchFamily="34" charset="0"/>
              <a:buChar char="•"/>
              <a:defRPr sz="1400" kern="1200" cap="none" baseline="0">
                <a:solidFill>
                  <a:schemeClr val="tx1"/>
                </a:solidFill>
                <a:effectLst/>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Clr>
                <a:srgbClr val="91353B"/>
              </a:buClr>
              <a:buSzPct val="100000"/>
              <a:buFont typeface="Arial" panose="020B0604020202020204" pitchFamily="34" charset="0"/>
              <a:buChar char="•"/>
              <a:defRPr sz="1200" kern="1200">
                <a:solidFill>
                  <a:schemeClr val="tx1"/>
                </a:solidFill>
                <a:effectLst/>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buNone/>
            </a:pPr>
            <a:r>
              <a:rPr lang="en-US" sz="1800" dirty="0"/>
              <a:t>A key enabler for future fuels/industries in Australia including:</a:t>
            </a:r>
          </a:p>
          <a:p>
            <a:pPr marL="504825" lvl="1" indent="-238125">
              <a:buFont typeface="Calibri" panose="020F0502020204030204" pitchFamily="34" charset="0"/>
              <a:buChar char="─"/>
            </a:pPr>
            <a:r>
              <a:rPr lang="en-US" dirty="0"/>
              <a:t>High CO</a:t>
            </a:r>
            <a:r>
              <a:rPr lang="en-US" baseline="-25000" dirty="0"/>
              <a:t>2</a:t>
            </a:r>
            <a:r>
              <a:rPr lang="en-US" dirty="0"/>
              <a:t> natural gas developments</a:t>
            </a:r>
          </a:p>
          <a:p>
            <a:pPr marL="504825" lvl="1" indent="-238125">
              <a:buFont typeface="Calibri" panose="020F0502020204030204" pitchFamily="34" charset="0"/>
              <a:buChar char="─"/>
            </a:pPr>
            <a:r>
              <a:rPr lang="en-US" dirty="0"/>
              <a:t>Enhanced Oil Recovery (enhance energy security)</a:t>
            </a:r>
          </a:p>
          <a:p>
            <a:pPr marL="504825" lvl="1" indent="-238125">
              <a:buFont typeface="Calibri" panose="020F0502020204030204" pitchFamily="34" charset="0"/>
              <a:buChar char="─"/>
            </a:pPr>
            <a:r>
              <a:rPr lang="en-US" dirty="0">
                <a:solidFill>
                  <a:prstClr val="black"/>
                </a:solidFill>
              </a:rPr>
              <a:t>Coal gasification </a:t>
            </a:r>
            <a:r>
              <a:rPr lang="en-US" dirty="0">
                <a:solidFill>
                  <a:prstClr val="black"/>
                </a:solidFill>
                <a:sym typeface="Wingdings" panose="05000000000000000000" pitchFamily="2" charset="2"/>
              </a:rPr>
              <a:t> </a:t>
            </a:r>
            <a:r>
              <a:rPr lang="en-US" dirty="0">
                <a:solidFill>
                  <a:prstClr val="black"/>
                </a:solidFill>
              </a:rPr>
              <a:t>Hydrogen production</a:t>
            </a:r>
            <a:endParaRPr lang="en-AU" sz="1800" dirty="0"/>
          </a:p>
        </p:txBody>
      </p:sp>
      <p:sp>
        <p:nvSpPr>
          <p:cNvPr id="9" name="TextBox 8">
            <a:extLst>
              <a:ext uri="{FF2B5EF4-FFF2-40B4-BE49-F238E27FC236}">
                <a16:creationId xmlns:a16="http://schemas.microsoft.com/office/drawing/2014/main" id="{6715D549-E5F2-478C-AAEF-EE9595AFD2A9}"/>
              </a:ext>
            </a:extLst>
          </p:cNvPr>
          <p:cNvSpPr txBox="1"/>
          <p:nvPr/>
        </p:nvSpPr>
        <p:spPr>
          <a:xfrm>
            <a:off x="9915250" y="4196416"/>
            <a:ext cx="1965603" cy="246221"/>
          </a:xfrm>
          <a:prstGeom prst="rect">
            <a:avLst/>
          </a:prstGeom>
          <a:solidFill>
            <a:schemeClr val="bg1"/>
          </a:solidFill>
          <a:ln>
            <a:noFill/>
          </a:ln>
        </p:spPr>
        <p:txBody>
          <a:bodyPr wrap="none" rtlCol="0">
            <a:spAutoFit/>
          </a:bodyPr>
          <a:lstStyle/>
          <a:p>
            <a:r>
              <a:rPr lang="en-AU" sz="1000" i="1" dirty="0"/>
              <a:t>Modified after GFZ Potsdam, 2018</a:t>
            </a:r>
          </a:p>
        </p:txBody>
      </p:sp>
      <p:pic>
        <p:nvPicPr>
          <p:cNvPr id="12" name="Picture 11" descr="A close up of a sign&#10;&#10;Description automatically generated">
            <a:extLst>
              <a:ext uri="{FF2B5EF4-FFF2-40B4-BE49-F238E27FC236}">
                <a16:creationId xmlns:a16="http://schemas.microsoft.com/office/drawing/2014/main" id="{976D0A53-A888-4F35-AB00-1BB7DC747159}"/>
              </a:ext>
            </a:extLst>
          </p:cNvPr>
          <p:cNvPicPr>
            <a:picLocks noChangeAspect="1"/>
          </p:cNvPicPr>
          <p:nvPr/>
        </p:nvPicPr>
        <p:blipFill rotWithShape="1">
          <a:blip r:embed="rId2"/>
          <a:srcRect l="11518" t="-2510" b="26041"/>
          <a:stretch/>
        </p:blipFill>
        <p:spPr>
          <a:xfrm>
            <a:off x="7982249" y="790592"/>
            <a:ext cx="4732867" cy="3619911"/>
          </a:xfrm>
          <a:prstGeom prst="rect">
            <a:avLst/>
          </a:prstGeom>
        </p:spPr>
      </p:pic>
      <p:sp>
        <p:nvSpPr>
          <p:cNvPr id="16" name="Rectangle 15">
            <a:extLst>
              <a:ext uri="{FF2B5EF4-FFF2-40B4-BE49-F238E27FC236}">
                <a16:creationId xmlns:a16="http://schemas.microsoft.com/office/drawing/2014/main" id="{74FF67EF-FBE8-4148-A9F9-5DC96ADBEF92}"/>
              </a:ext>
            </a:extLst>
          </p:cNvPr>
          <p:cNvSpPr/>
          <p:nvPr/>
        </p:nvSpPr>
        <p:spPr>
          <a:xfrm>
            <a:off x="4559172" y="4903246"/>
            <a:ext cx="6338880" cy="1015663"/>
          </a:xfrm>
          <a:prstGeom prst="rect">
            <a:avLst/>
          </a:prstGeom>
        </p:spPr>
        <p:txBody>
          <a:bodyPr wrap="square">
            <a:spAutoFit/>
          </a:bodyPr>
          <a:lstStyle/>
          <a:p>
            <a:r>
              <a:rPr lang="en-US" sz="2000" dirty="0">
                <a:solidFill>
                  <a:schemeClr val="bg1"/>
                </a:solidFill>
              </a:rPr>
              <a:t>Australia must </a:t>
            </a:r>
            <a:r>
              <a:rPr lang="en-AU" sz="2000" dirty="0">
                <a:solidFill>
                  <a:schemeClr val="bg1"/>
                </a:solidFill>
              </a:rPr>
              <a:t>incentivise</a:t>
            </a:r>
            <a:r>
              <a:rPr lang="en-US" sz="2000" dirty="0">
                <a:solidFill>
                  <a:schemeClr val="bg1"/>
                </a:solidFill>
              </a:rPr>
              <a:t> CCS to ensure that our emission intensive industries have a continued </a:t>
            </a:r>
            <a:r>
              <a:rPr lang="en-AU" sz="2000" dirty="0">
                <a:solidFill>
                  <a:schemeClr val="bg1"/>
                </a:solidFill>
              </a:rPr>
              <a:t>licence</a:t>
            </a:r>
            <a:r>
              <a:rPr lang="en-US" sz="2000" dirty="0">
                <a:solidFill>
                  <a:schemeClr val="bg1"/>
                </a:solidFill>
              </a:rPr>
              <a:t> to operate and contribute to Australia’s economy and wealth</a:t>
            </a:r>
          </a:p>
        </p:txBody>
      </p:sp>
      <p:sp>
        <p:nvSpPr>
          <p:cNvPr id="20" name="Rectangle 19">
            <a:extLst>
              <a:ext uri="{FF2B5EF4-FFF2-40B4-BE49-F238E27FC236}">
                <a16:creationId xmlns:a16="http://schemas.microsoft.com/office/drawing/2014/main" id="{B4F262AE-6313-4816-B70C-3D3B20527FF3}"/>
              </a:ext>
            </a:extLst>
          </p:cNvPr>
          <p:cNvSpPr/>
          <p:nvPr/>
        </p:nvSpPr>
        <p:spPr>
          <a:xfrm>
            <a:off x="716278" y="4178998"/>
            <a:ext cx="3445939" cy="1200329"/>
          </a:xfrm>
          <a:prstGeom prst="rect">
            <a:avLst/>
          </a:prstGeom>
        </p:spPr>
        <p:txBody>
          <a:bodyPr wrap="square">
            <a:spAutoFit/>
          </a:bodyPr>
          <a:lstStyle/>
          <a:p>
            <a:r>
              <a:rPr lang="en-US" dirty="0"/>
              <a:t>Can achieve major emission reductions from multiple sectors (power, LNG, steel, chemicals, fertilizer, aluminum)</a:t>
            </a:r>
          </a:p>
        </p:txBody>
      </p:sp>
      <p:grpSp>
        <p:nvGrpSpPr>
          <p:cNvPr id="33" name="Group 32">
            <a:extLst>
              <a:ext uri="{FF2B5EF4-FFF2-40B4-BE49-F238E27FC236}">
                <a16:creationId xmlns:a16="http://schemas.microsoft.com/office/drawing/2014/main" id="{2A26A027-823F-4741-BC06-53E77E7F0F7D}"/>
              </a:ext>
            </a:extLst>
          </p:cNvPr>
          <p:cNvGrpSpPr/>
          <p:nvPr/>
        </p:nvGrpSpPr>
        <p:grpSpPr>
          <a:xfrm>
            <a:off x="593303" y="2570784"/>
            <a:ext cx="3965869" cy="1200329"/>
            <a:chOff x="593303" y="2570784"/>
            <a:chExt cx="3965869" cy="1200329"/>
          </a:xfrm>
        </p:grpSpPr>
        <p:sp>
          <p:nvSpPr>
            <p:cNvPr id="19" name="Rectangle 18">
              <a:extLst>
                <a:ext uri="{FF2B5EF4-FFF2-40B4-BE49-F238E27FC236}">
                  <a16:creationId xmlns:a16="http://schemas.microsoft.com/office/drawing/2014/main" id="{3179D6F2-E001-4467-BB11-674E34131A80}"/>
                </a:ext>
              </a:extLst>
            </p:cNvPr>
            <p:cNvSpPr/>
            <p:nvPr/>
          </p:nvSpPr>
          <p:spPr>
            <a:xfrm>
              <a:off x="716278" y="2570784"/>
              <a:ext cx="3842894" cy="1200329"/>
            </a:xfrm>
            <a:prstGeom prst="rect">
              <a:avLst/>
            </a:prstGeom>
          </p:spPr>
          <p:txBody>
            <a:bodyPr wrap="square">
              <a:spAutoFit/>
            </a:bodyPr>
            <a:lstStyle/>
            <a:p>
              <a:r>
                <a:rPr lang="en-AU" dirty="0"/>
                <a:t>Internationally</a:t>
              </a:r>
              <a:r>
                <a:rPr lang="en-US" dirty="0"/>
                <a:t> accepted within the UNFCCC and IPCC as a key part of the lowest cost path solution to limit global warming to 2</a:t>
              </a:r>
              <a:r>
                <a:rPr lang="en-US" baseline="30000" dirty="0"/>
                <a:t>o</a:t>
              </a:r>
              <a:r>
                <a:rPr lang="en-US" dirty="0"/>
                <a:t>C</a:t>
              </a:r>
            </a:p>
          </p:txBody>
        </p:sp>
        <p:sp>
          <p:nvSpPr>
            <p:cNvPr id="23" name="Rectangle: Rounded Corners 22">
              <a:extLst>
                <a:ext uri="{FF2B5EF4-FFF2-40B4-BE49-F238E27FC236}">
                  <a16:creationId xmlns:a16="http://schemas.microsoft.com/office/drawing/2014/main" id="{CDF0006E-B9D1-4514-87CB-F7CED6F99015}"/>
                </a:ext>
              </a:extLst>
            </p:cNvPr>
            <p:cNvSpPr/>
            <p:nvPr/>
          </p:nvSpPr>
          <p:spPr>
            <a:xfrm rot="5400000">
              <a:off x="117226" y="3140569"/>
              <a:ext cx="997873"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7" name="Rectangle: Rounded Corners 26">
            <a:extLst>
              <a:ext uri="{FF2B5EF4-FFF2-40B4-BE49-F238E27FC236}">
                <a16:creationId xmlns:a16="http://schemas.microsoft.com/office/drawing/2014/main" id="{CE8C327C-5851-448B-8EB8-4794DAF123BA}"/>
              </a:ext>
            </a:extLst>
          </p:cNvPr>
          <p:cNvSpPr/>
          <p:nvPr/>
        </p:nvSpPr>
        <p:spPr>
          <a:xfrm rot="5400000">
            <a:off x="117226" y="4761503"/>
            <a:ext cx="997873"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2" name="Group 31">
            <a:extLst>
              <a:ext uri="{FF2B5EF4-FFF2-40B4-BE49-F238E27FC236}">
                <a16:creationId xmlns:a16="http://schemas.microsoft.com/office/drawing/2014/main" id="{06B35DBE-7DE1-4259-AD44-CCC513C762A5}"/>
              </a:ext>
            </a:extLst>
          </p:cNvPr>
          <p:cNvGrpSpPr/>
          <p:nvPr/>
        </p:nvGrpSpPr>
        <p:grpSpPr>
          <a:xfrm>
            <a:off x="593302" y="1502402"/>
            <a:ext cx="3965870" cy="646331"/>
            <a:chOff x="593302" y="1502402"/>
            <a:chExt cx="3965870" cy="646331"/>
          </a:xfrm>
        </p:grpSpPr>
        <p:sp>
          <p:nvSpPr>
            <p:cNvPr id="21" name="Rectangle 20">
              <a:extLst>
                <a:ext uri="{FF2B5EF4-FFF2-40B4-BE49-F238E27FC236}">
                  <a16:creationId xmlns:a16="http://schemas.microsoft.com/office/drawing/2014/main" id="{1599F91B-EEB0-49F2-BCEA-443AB462D383}"/>
                </a:ext>
              </a:extLst>
            </p:cNvPr>
            <p:cNvSpPr/>
            <p:nvPr/>
          </p:nvSpPr>
          <p:spPr>
            <a:xfrm>
              <a:off x="716278" y="1502402"/>
              <a:ext cx="3842894" cy="646331"/>
            </a:xfrm>
            <a:prstGeom prst="rect">
              <a:avLst/>
            </a:prstGeom>
          </p:spPr>
          <p:txBody>
            <a:bodyPr wrap="square">
              <a:spAutoFit/>
            </a:bodyPr>
            <a:lstStyle/>
            <a:p>
              <a:r>
                <a:rPr lang="en-US" dirty="0"/>
                <a:t>A proven, safe technology; globally stored &gt;200MT CO</a:t>
              </a:r>
              <a:r>
                <a:rPr lang="en-US" baseline="-25000" dirty="0"/>
                <a:t>2</a:t>
              </a:r>
              <a:r>
                <a:rPr lang="en-US" dirty="0"/>
                <a:t> since 1970’s</a:t>
              </a:r>
            </a:p>
          </p:txBody>
        </p:sp>
        <p:sp>
          <p:nvSpPr>
            <p:cNvPr id="28" name="Rectangle: Rounded Corners 27">
              <a:extLst>
                <a:ext uri="{FF2B5EF4-FFF2-40B4-BE49-F238E27FC236}">
                  <a16:creationId xmlns:a16="http://schemas.microsoft.com/office/drawing/2014/main" id="{76DC8A8A-9522-4607-B7B9-BB43C94CF3EA}"/>
                </a:ext>
              </a:extLst>
            </p:cNvPr>
            <p:cNvSpPr/>
            <p:nvPr/>
          </p:nvSpPr>
          <p:spPr>
            <a:xfrm rot="5400000">
              <a:off x="342924" y="1841816"/>
              <a:ext cx="546476"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9" name="Rectangle: Rounded Corners 28">
            <a:extLst>
              <a:ext uri="{FF2B5EF4-FFF2-40B4-BE49-F238E27FC236}">
                <a16:creationId xmlns:a16="http://schemas.microsoft.com/office/drawing/2014/main" id="{E9D511FD-270C-4841-8BD0-F03600029D2E}"/>
              </a:ext>
            </a:extLst>
          </p:cNvPr>
          <p:cNvSpPr/>
          <p:nvPr/>
        </p:nvSpPr>
        <p:spPr>
          <a:xfrm rot="5400000">
            <a:off x="4236004" y="1891744"/>
            <a:ext cx="646331"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13949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0554E15E-242A-4D11-9C88-4A42379DBAFB}"/>
              </a:ext>
            </a:extLst>
          </p:cNvPr>
          <p:cNvSpPr/>
          <p:nvPr/>
        </p:nvSpPr>
        <p:spPr>
          <a:xfrm rot="5400000">
            <a:off x="6566229" y="2713349"/>
            <a:ext cx="786004"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7D1F872B-276D-46BF-B7E5-FD0EAC21B06A}"/>
              </a:ext>
            </a:extLst>
          </p:cNvPr>
          <p:cNvSpPr>
            <a:spLocks noGrp="1"/>
          </p:cNvSpPr>
          <p:nvPr>
            <p:ph type="title"/>
          </p:nvPr>
        </p:nvSpPr>
        <p:spPr/>
        <p:txBody>
          <a:bodyPr>
            <a:normAutofit/>
          </a:bodyPr>
          <a:lstStyle/>
          <a:p>
            <a:r>
              <a:rPr lang="en-AU" dirty="0"/>
              <a:t>Principles for an Australian CCS Policy Framework</a:t>
            </a:r>
          </a:p>
        </p:txBody>
      </p:sp>
      <p:sp>
        <p:nvSpPr>
          <p:cNvPr id="3" name="Content Placeholder 2">
            <a:extLst>
              <a:ext uri="{FF2B5EF4-FFF2-40B4-BE49-F238E27FC236}">
                <a16:creationId xmlns:a16="http://schemas.microsoft.com/office/drawing/2014/main" id="{036ED3AF-5F2A-4E84-992C-280F454F4D2A}"/>
              </a:ext>
            </a:extLst>
          </p:cNvPr>
          <p:cNvSpPr>
            <a:spLocks noGrp="1"/>
          </p:cNvSpPr>
          <p:nvPr>
            <p:ph idx="1"/>
          </p:nvPr>
        </p:nvSpPr>
        <p:spPr>
          <a:xfrm>
            <a:off x="921325" y="1478117"/>
            <a:ext cx="5849577" cy="3953962"/>
          </a:xfrm>
        </p:spPr>
        <p:txBody>
          <a:bodyPr/>
          <a:lstStyle/>
          <a:p>
            <a:pPr marL="0" indent="0">
              <a:lnSpc>
                <a:spcPct val="100000"/>
              </a:lnSpc>
              <a:spcBef>
                <a:spcPts val="0"/>
              </a:spcBef>
              <a:spcAft>
                <a:spcPts val="1000"/>
              </a:spcAft>
              <a:buNone/>
            </a:pPr>
            <a:r>
              <a:rPr lang="en-AU" dirty="0"/>
              <a:t>Putting a value on reducing emissions so private sector makes rational choices to invest </a:t>
            </a:r>
          </a:p>
          <a:p>
            <a:pPr marL="0" indent="0">
              <a:lnSpc>
                <a:spcPct val="100000"/>
              </a:lnSpc>
              <a:spcBef>
                <a:spcPts val="0"/>
              </a:spcBef>
              <a:spcAft>
                <a:spcPts val="1000"/>
              </a:spcAft>
              <a:buNone/>
            </a:pPr>
            <a:r>
              <a:rPr lang="en-AU" dirty="0"/>
              <a:t>Need policy parity with other low emission technologies for least cost GHG reduction in Australia</a:t>
            </a:r>
          </a:p>
          <a:p>
            <a:pPr>
              <a:lnSpc>
                <a:spcPct val="100000"/>
              </a:lnSpc>
              <a:spcBef>
                <a:spcPts val="0"/>
              </a:spcBef>
              <a:spcAft>
                <a:spcPts val="1000"/>
              </a:spcAft>
            </a:pPr>
            <a:endParaRPr lang="en-AU" dirty="0"/>
          </a:p>
        </p:txBody>
      </p:sp>
      <p:sp>
        <p:nvSpPr>
          <p:cNvPr id="4" name="Date Placeholder 3">
            <a:extLst>
              <a:ext uri="{FF2B5EF4-FFF2-40B4-BE49-F238E27FC236}">
                <a16:creationId xmlns:a16="http://schemas.microsoft.com/office/drawing/2014/main" id="{B49C7EB7-F9C3-4E50-B9A0-44AAA6AB9CE9}"/>
              </a:ext>
            </a:extLst>
          </p:cNvPr>
          <p:cNvSpPr>
            <a:spLocks noGrp="1"/>
          </p:cNvSpPr>
          <p:nvPr>
            <p:ph type="dt" sz="half" idx="10"/>
          </p:nvPr>
        </p:nvSpPr>
        <p:spPr/>
        <p:txBody>
          <a:bodyPr/>
          <a:lstStyle/>
          <a:p>
            <a:fld id="{C92536CD-650B-4AFE-A9DA-9C157A76BB31}" type="datetime1">
              <a:rPr lang="en-AU" smtClean="0"/>
              <a:t>31/05/2019</a:t>
            </a:fld>
            <a:endParaRPr lang="en-US" dirty="0"/>
          </a:p>
        </p:txBody>
      </p:sp>
      <p:sp>
        <p:nvSpPr>
          <p:cNvPr id="5" name="Footer Placeholder 4">
            <a:extLst>
              <a:ext uri="{FF2B5EF4-FFF2-40B4-BE49-F238E27FC236}">
                <a16:creationId xmlns:a16="http://schemas.microsoft.com/office/drawing/2014/main" id="{FCC5628A-B2EF-4BB1-88F1-6E972CF5AF8B}"/>
              </a:ext>
            </a:extLst>
          </p:cNvPr>
          <p:cNvSpPr>
            <a:spLocks noGrp="1"/>
          </p:cNvSpPr>
          <p:nvPr>
            <p:ph type="ftr" sz="quarter" idx="11"/>
          </p:nvPr>
        </p:nvSpPr>
        <p:spPr/>
        <p:txBody>
          <a:bodyPr/>
          <a:lstStyle/>
          <a:p>
            <a:r>
              <a:rPr lang="en-AU" dirty="0"/>
              <a:t>Proposed CCS Policy Framework: Australian CCS Network</a:t>
            </a:r>
            <a:endParaRPr lang="en-US" dirty="0"/>
          </a:p>
        </p:txBody>
      </p:sp>
      <p:sp>
        <p:nvSpPr>
          <p:cNvPr id="6" name="Slide Number Placeholder 5">
            <a:extLst>
              <a:ext uri="{FF2B5EF4-FFF2-40B4-BE49-F238E27FC236}">
                <a16:creationId xmlns:a16="http://schemas.microsoft.com/office/drawing/2014/main" id="{8CE45280-0F40-4C45-95AB-7A051AAD76AB}"/>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12" name="Rectangle 11">
            <a:extLst>
              <a:ext uri="{FF2B5EF4-FFF2-40B4-BE49-F238E27FC236}">
                <a16:creationId xmlns:a16="http://schemas.microsoft.com/office/drawing/2014/main" id="{F2270315-E9CA-49FA-B837-EACAB5984460}"/>
              </a:ext>
            </a:extLst>
          </p:cNvPr>
          <p:cNvSpPr/>
          <p:nvPr/>
        </p:nvSpPr>
        <p:spPr>
          <a:xfrm>
            <a:off x="7044384" y="1478117"/>
            <a:ext cx="4642523" cy="1451679"/>
          </a:xfrm>
          <a:prstGeom prst="rect">
            <a:avLst/>
          </a:prstGeom>
        </p:spPr>
        <p:txBody>
          <a:bodyPr wrap="square">
            <a:spAutoFit/>
          </a:bodyPr>
          <a:lstStyle/>
          <a:p>
            <a:pPr>
              <a:spcAft>
                <a:spcPts val="1000"/>
              </a:spcAft>
            </a:pPr>
            <a:r>
              <a:rPr lang="en-AU" sz="2000" dirty="0"/>
              <a:t>Long-term policy commitment is required for long-term investment</a:t>
            </a:r>
          </a:p>
          <a:p>
            <a:pPr>
              <a:spcAft>
                <a:spcPts val="600"/>
              </a:spcAft>
            </a:pPr>
            <a:r>
              <a:rPr lang="en-AU" sz="2000" dirty="0"/>
              <a:t>International competitiveness for Australia’s emission intensive industries.</a:t>
            </a:r>
          </a:p>
        </p:txBody>
      </p:sp>
      <p:pic>
        <p:nvPicPr>
          <p:cNvPr id="14" name="Picture 13" descr="A picture containing sky, outdoor, light, flock&#10;&#10;Description automatically generated">
            <a:extLst>
              <a:ext uri="{FF2B5EF4-FFF2-40B4-BE49-F238E27FC236}">
                <a16:creationId xmlns:a16="http://schemas.microsoft.com/office/drawing/2014/main" id="{73999DC1-13BA-4A09-8FFE-E4D890D932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9188" y="3722029"/>
            <a:ext cx="2665959" cy="1773965"/>
          </a:xfrm>
          <a:prstGeom prst="rect">
            <a:avLst/>
          </a:prstGeom>
        </p:spPr>
      </p:pic>
      <p:pic>
        <p:nvPicPr>
          <p:cNvPr id="16" name="Picture 15" descr="A picture containing indoor, ceiling, wall&#10;&#10;Description automatically generated">
            <a:extLst>
              <a:ext uri="{FF2B5EF4-FFF2-40B4-BE49-F238E27FC236}">
                <a16:creationId xmlns:a16="http://schemas.microsoft.com/office/drawing/2014/main" id="{26527FFE-52F3-494E-ACF1-E99775B394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6928" y="3722028"/>
            <a:ext cx="2661214" cy="1773965"/>
          </a:xfrm>
          <a:prstGeom prst="rect">
            <a:avLst/>
          </a:prstGeom>
        </p:spPr>
      </p:pic>
      <p:pic>
        <p:nvPicPr>
          <p:cNvPr id="18" name="Picture 17" descr="A large body of water with a city in the background&#10;&#10;Description automatically generated">
            <a:extLst>
              <a:ext uri="{FF2B5EF4-FFF2-40B4-BE49-F238E27FC236}">
                <a16:creationId xmlns:a16="http://schemas.microsoft.com/office/drawing/2014/main" id="{8DAD2C8F-4020-41AD-A1DA-2B6B14D37F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8554" y="3722027"/>
            <a:ext cx="2662419" cy="1773965"/>
          </a:xfrm>
          <a:prstGeom prst="rect">
            <a:avLst/>
          </a:prstGeom>
        </p:spPr>
      </p:pic>
      <p:pic>
        <p:nvPicPr>
          <p:cNvPr id="20" name="Picture 19" descr="A large green field&#10;&#10;Description automatically generated">
            <a:extLst>
              <a:ext uri="{FF2B5EF4-FFF2-40B4-BE49-F238E27FC236}">
                <a16:creationId xmlns:a16="http://schemas.microsoft.com/office/drawing/2014/main" id="{9F3CFC55-8518-49B6-A109-65D3030A0B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545" y="3722027"/>
            <a:ext cx="2600794" cy="1773965"/>
          </a:xfrm>
          <a:prstGeom prst="rect">
            <a:avLst/>
          </a:prstGeom>
        </p:spPr>
      </p:pic>
      <p:sp>
        <p:nvSpPr>
          <p:cNvPr id="24" name="Rectangle: Rounded Corners 23">
            <a:extLst>
              <a:ext uri="{FF2B5EF4-FFF2-40B4-BE49-F238E27FC236}">
                <a16:creationId xmlns:a16="http://schemas.microsoft.com/office/drawing/2014/main" id="{8FE1852C-C65F-4A39-B3EF-64ED7CAF069E}"/>
              </a:ext>
            </a:extLst>
          </p:cNvPr>
          <p:cNvSpPr/>
          <p:nvPr/>
        </p:nvSpPr>
        <p:spPr>
          <a:xfrm rot="5400000">
            <a:off x="413683" y="2716671"/>
            <a:ext cx="786004"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Rectangle: Rounded Corners 24">
            <a:extLst>
              <a:ext uri="{FF2B5EF4-FFF2-40B4-BE49-F238E27FC236}">
                <a16:creationId xmlns:a16="http://schemas.microsoft.com/office/drawing/2014/main" id="{8032DC29-CEF4-4DFB-A40B-F36AD0A64673}"/>
              </a:ext>
            </a:extLst>
          </p:cNvPr>
          <p:cNvSpPr/>
          <p:nvPr/>
        </p:nvSpPr>
        <p:spPr>
          <a:xfrm rot="5400000">
            <a:off x="6724462" y="1835505"/>
            <a:ext cx="472355" cy="4853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Rounded Corners 16">
            <a:extLst>
              <a:ext uri="{FF2B5EF4-FFF2-40B4-BE49-F238E27FC236}">
                <a16:creationId xmlns:a16="http://schemas.microsoft.com/office/drawing/2014/main" id="{54CE6166-D6E4-43DF-848C-8F8EA377612C}"/>
              </a:ext>
            </a:extLst>
          </p:cNvPr>
          <p:cNvSpPr/>
          <p:nvPr/>
        </p:nvSpPr>
        <p:spPr>
          <a:xfrm rot="5400000">
            <a:off x="569099" y="1822434"/>
            <a:ext cx="472355" cy="4853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91108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A242EF5-1909-4935-A7DD-3748AF6B728D}"/>
              </a:ext>
            </a:extLst>
          </p:cNvPr>
          <p:cNvSpPr/>
          <p:nvPr/>
        </p:nvSpPr>
        <p:spPr>
          <a:xfrm>
            <a:off x="0" y="1415283"/>
            <a:ext cx="5476406" cy="4278093"/>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9B46A703-4CC0-48F8-B11E-9BCF4144952E}"/>
              </a:ext>
            </a:extLst>
          </p:cNvPr>
          <p:cNvSpPr/>
          <p:nvPr/>
        </p:nvSpPr>
        <p:spPr>
          <a:xfrm>
            <a:off x="5792011" y="4267201"/>
            <a:ext cx="5670077" cy="1410788"/>
          </a:xfrm>
          <a:prstGeom prst="roundRect">
            <a:avLst>
              <a:gd name="adj" fmla="val 39944"/>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AU" b="1" dirty="0"/>
              <a:t>Recommendation</a:t>
            </a:r>
            <a:r>
              <a:rPr lang="en-AU" dirty="0"/>
              <a:t> – </a:t>
            </a:r>
            <a:r>
              <a:rPr lang="en-US" dirty="0"/>
              <a:t>Evaluate the introduction of a tax credit scheme for storage and CO</a:t>
            </a:r>
            <a:r>
              <a:rPr lang="en-US" baseline="-25000" dirty="0"/>
              <a:t>2 </a:t>
            </a:r>
            <a:r>
              <a:rPr lang="en-US" dirty="0"/>
              <a:t>EOR taking lessons from the US 45Q tax credit scheme.</a:t>
            </a:r>
            <a:endParaRPr lang="en-AU" dirty="0"/>
          </a:p>
        </p:txBody>
      </p:sp>
      <p:sp>
        <p:nvSpPr>
          <p:cNvPr id="2" name="Title 1">
            <a:extLst>
              <a:ext uri="{FF2B5EF4-FFF2-40B4-BE49-F238E27FC236}">
                <a16:creationId xmlns:a16="http://schemas.microsoft.com/office/drawing/2014/main" id="{F96F2BE7-6BD1-4002-97A6-5DA53ABC0A95}"/>
              </a:ext>
            </a:extLst>
          </p:cNvPr>
          <p:cNvSpPr>
            <a:spLocks noGrp="1"/>
          </p:cNvSpPr>
          <p:nvPr>
            <p:ph type="title"/>
          </p:nvPr>
        </p:nvSpPr>
        <p:spPr/>
        <p:txBody>
          <a:bodyPr/>
          <a:lstStyle/>
          <a:p>
            <a:r>
              <a:rPr lang="en-AU" dirty="0"/>
              <a:t>Tax Credits that value carbon stored</a:t>
            </a:r>
          </a:p>
        </p:txBody>
      </p:sp>
      <p:sp>
        <p:nvSpPr>
          <p:cNvPr id="3" name="Content Placeholder 2">
            <a:extLst>
              <a:ext uri="{FF2B5EF4-FFF2-40B4-BE49-F238E27FC236}">
                <a16:creationId xmlns:a16="http://schemas.microsoft.com/office/drawing/2014/main" id="{63188B58-2E7A-4070-AC94-A916501A0FF6}"/>
              </a:ext>
            </a:extLst>
          </p:cNvPr>
          <p:cNvSpPr>
            <a:spLocks noGrp="1"/>
          </p:cNvSpPr>
          <p:nvPr>
            <p:ph idx="1"/>
          </p:nvPr>
        </p:nvSpPr>
        <p:spPr>
          <a:xfrm>
            <a:off x="5949245" y="1399894"/>
            <a:ext cx="2632780" cy="2314750"/>
          </a:xfrm>
        </p:spPr>
        <p:txBody>
          <a:bodyPr>
            <a:normAutofit/>
          </a:bodyPr>
          <a:lstStyle/>
          <a:p>
            <a:pPr marL="0" indent="0">
              <a:lnSpc>
                <a:spcPct val="100000"/>
              </a:lnSpc>
              <a:buNone/>
            </a:pPr>
            <a:r>
              <a:rPr lang="en-AU" dirty="0">
                <a:solidFill>
                  <a:schemeClr val="accent1"/>
                </a:solidFill>
              </a:rPr>
              <a:t>A tax credit scheme can generate a strong business case for CCS, giving policy confidence to investors. </a:t>
            </a:r>
          </a:p>
        </p:txBody>
      </p:sp>
      <p:sp>
        <p:nvSpPr>
          <p:cNvPr id="4" name="Date Placeholder 3">
            <a:extLst>
              <a:ext uri="{FF2B5EF4-FFF2-40B4-BE49-F238E27FC236}">
                <a16:creationId xmlns:a16="http://schemas.microsoft.com/office/drawing/2014/main" id="{FBA5CDFA-3662-4D38-9783-C4B6AA0A8810}"/>
              </a:ext>
            </a:extLst>
          </p:cNvPr>
          <p:cNvSpPr>
            <a:spLocks noGrp="1"/>
          </p:cNvSpPr>
          <p:nvPr>
            <p:ph type="dt" sz="half" idx="10"/>
          </p:nvPr>
        </p:nvSpPr>
        <p:spPr/>
        <p:txBody>
          <a:bodyPr/>
          <a:lstStyle/>
          <a:p>
            <a:fld id="{C92536CD-650B-4AFE-A9DA-9C157A76BB31}" type="datetime1">
              <a:rPr lang="en-AU" smtClean="0"/>
              <a:t>31/05/2019</a:t>
            </a:fld>
            <a:endParaRPr lang="en-US" dirty="0"/>
          </a:p>
        </p:txBody>
      </p:sp>
      <p:sp>
        <p:nvSpPr>
          <p:cNvPr id="5" name="Footer Placeholder 4">
            <a:extLst>
              <a:ext uri="{FF2B5EF4-FFF2-40B4-BE49-F238E27FC236}">
                <a16:creationId xmlns:a16="http://schemas.microsoft.com/office/drawing/2014/main" id="{6C94E953-AF07-4B0C-9E49-E973FBD8037A}"/>
              </a:ext>
            </a:extLst>
          </p:cNvPr>
          <p:cNvSpPr>
            <a:spLocks noGrp="1"/>
          </p:cNvSpPr>
          <p:nvPr>
            <p:ph type="ftr" sz="quarter" idx="11"/>
          </p:nvPr>
        </p:nvSpPr>
        <p:spPr/>
        <p:txBody>
          <a:bodyPr/>
          <a:lstStyle/>
          <a:p>
            <a:r>
              <a:rPr lang="en-AU" dirty="0"/>
              <a:t>Proposed CCS Policy Framework: Australian CCS Network</a:t>
            </a:r>
            <a:endParaRPr lang="en-US" dirty="0"/>
          </a:p>
        </p:txBody>
      </p:sp>
      <p:sp>
        <p:nvSpPr>
          <p:cNvPr id="6" name="Slide Number Placeholder 5">
            <a:extLst>
              <a:ext uri="{FF2B5EF4-FFF2-40B4-BE49-F238E27FC236}">
                <a16:creationId xmlns:a16="http://schemas.microsoft.com/office/drawing/2014/main" id="{529D56BB-C2AD-43C8-A284-C5770AEBF2D6}"/>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7" name="Rectangle 6">
            <a:extLst>
              <a:ext uri="{FF2B5EF4-FFF2-40B4-BE49-F238E27FC236}">
                <a16:creationId xmlns:a16="http://schemas.microsoft.com/office/drawing/2014/main" id="{EF64E4EF-72E2-453B-B243-3A2B7265AC20}"/>
              </a:ext>
            </a:extLst>
          </p:cNvPr>
          <p:cNvSpPr/>
          <p:nvPr/>
        </p:nvSpPr>
        <p:spPr>
          <a:xfrm>
            <a:off x="8949877" y="1399894"/>
            <a:ext cx="2914650" cy="2554545"/>
          </a:xfrm>
          <a:prstGeom prst="rect">
            <a:avLst/>
          </a:prstGeom>
        </p:spPr>
        <p:txBody>
          <a:bodyPr wrap="square">
            <a:spAutoFit/>
          </a:bodyPr>
          <a:lstStyle/>
          <a:p>
            <a:r>
              <a:rPr lang="en-AU" sz="2000" dirty="0">
                <a:solidFill>
                  <a:schemeClr val="accent1"/>
                </a:solidFill>
              </a:rPr>
              <a:t>An appropriate, targeted tax credit value, could incentivise CCS in the emerging wave of high emission intensity industries like hydrogen, </a:t>
            </a:r>
            <a:r>
              <a:rPr lang="en-US" sz="2000" dirty="0">
                <a:solidFill>
                  <a:schemeClr val="accent1"/>
                </a:solidFill>
              </a:rPr>
              <a:t>high CO</a:t>
            </a:r>
            <a:r>
              <a:rPr lang="en-US" sz="2000" baseline="-25000" dirty="0">
                <a:solidFill>
                  <a:schemeClr val="accent1"/>
                </a:solidFill>
              </a:rPr>
              <a:t>2</a:t>
            </a:r>
            <a:r>
              <a:rPr lang="en-US" sz="2000" dirty="0">
                <a:solidFill>
                  <a:schemeClr val="accent1"/>
                </a:solidFill>
              </a:rPr>
              <a:t> natural gas developments, and EOR.</a:t>
            </a:r>
            <a:endParaRPr lang="en-AU" sz="2000" dirty="0">
              <a:solidFill>
                <a:schemeClr val="accent1"/>
              </a:solidFill>
            </a:endParaRPr>
          </a:p>
        </p:txBody>
      </p:sp>
      <p:sp>
        <p:nvSpPr>
          <p:cNvPr id="10" name="Rectangle 9">
            <a:extLst>
              <a:ext uri="{FF2B5EF4-FFF2-40B4-BE49-F238E27FC236}">
                <a16:creationId xmlns:a16="http://schemas.microsoft.com/office/drawing/2014/main" id="{CCB33FA3-008C-429A-9269-2C36F2593398}"/>
              </a:ext>
            </a:extLst>
          </p:cNvPr>
          <p:cNvSpPr/>
          <p:nvPr/>
        </p:nvSpPr>
        <p:spPr>
          <a:xfrm>
            <a:off x="672774" y="1430671"/>
            <a:ext cx="4826110" cy="4016484"/>
          </a:xfrm>
          <a:prstGeom prst="rect">
            <a:avLst/>
          </a:prstGeom>
        </p:spPr>
        <p:txBody>
          <a:bodyPr wrap="square">
            <a:spAutoFit/>
          </a:bodyPr>
          <a:lstStyle/>
          <a:p>
            <a:r>
              <a:rPr lang="en-AU" sz="2000" b="1" i="1" dirty="0">
                <a:solidFill>
                  <a:schemeClr val="accent1"/>
                </a:solidFill>
              </a:rPr>
              <a:t>The US Example</a:t>
            </a:r>
            <a:r>
              <a:rPr lang="en-AU" sz="2000" i="1" dirty="0">
                <a:solidFill>
                  <a:schemeClr val="accent1"/>
                </a:solidFill>
              </a:rPr>
              <a:t>: Internal Revenue Code</a:t>
            </a:r>
          </a:p>
          <a:p>
            <a:r>
              <a:rPr lang="en-AU" sz="2000" i="1" dirty="0">
                <a:solidFill>
                  <a:schemeClr val="accent1"/>
                </a:solidFill>
              </a:rPr>
              <a:t>45Q Tax Credit for Storage of CO</a:t>
            </a:r>
            <a:r>
              <a:rPr lang="en-AU" sz="2000" i="1" baseline="-25000" dirty="0">
                <a:solidFill>
                  <a:schemeClr val="accent1"/>
                </a:solidFill>
              </a:rPr>
              <a:t>2</a:t>
            </a:r>
          </a:p>
          <a:p>
            <a:r>
              <a:rPr lang="en-AU" b="1" dirty="0"/>
              <a:t>Basis:</a:t>
            </a:r>
          </a:p>
          <a:p>
            <a:pPr marL="285750" indent="-196850">
              <a:buFont typeface="Arial" panose="020B0604020202020204" pitchFamily="34" charset="0"/>
              <a:buChar char="•"/>
            </a:pPr>
            <a:r>
              <a:rPr lang="en-AU" sz="1600" dirty="0"/>
              <a:t>A CCUS tax credit applied to both storage (US$50/T) and CO</a:t>
            </a:r>
            <a:r>
              <a:rPr lang="en-AU" sz="1600" baseline="-25000" dirty="0"/>
              <a:t>2</a:t>
            </a:r>
            <a:r>
              <a:rPr lang="en-AU" sz="1600" dirty="0"/>
              <a:t>-EOR (US$35/T).</a:t>
            </a:r>
          </a:p>
          <a:p>
            <a:pPr marL="285750" indent="-196850">
              <a:buFont typeface="Arial" panose="020B0604020202020204" pitchFamily="34" charset="0"/>
              <a:buChar char="•"/>
            </a:pPr>
            <a:r>
              <a:rPr lang="en-AU" sz="1600" dirty="0"/>
              <a:t>Applied to new build and retrofit CCS projects with construction commencing before 2024.</a:t>
            </a:r>
          </a:p>
          <a:p>
            <a:pPr marL="285750" indent="-196850">
              <a:buFont typeface="Arial" panose="020B0604020202020204" pitchFamily="34" charset="0"/>
              <a:buChar char="•"/>
            </a:pPr>
            <a:r>
              <a:rPr lang="en-AU" sz="1600" dirty="0"/>
              <a:t>Provides certainty as finance and timeframes are fixed, reducing risk and lowering the cost of capital.</a:t>
            </a:r>
          </a:p>
          <a:p>
            <a:pPr>
              <a:spcBef>
                <a:spcPts val="600"/>
              </a:spcBef>
            </a:pPr>
            <a:r>
              <a:rPr lang="en-AU" sz="1600" b="1" dirty="0"/>
              <a:t>Likely Outcome:</a:t>
            </a:r>
          </a:p>
          <a:p>
            <a:pPr marL="285750" indent="-196850">
              <a:buFont typeface="Arial" panose="020B0604020202020204" pitchFamily="34" charset="0"/>
              <a:buChar char="•"/>
            </a:pPr>
            <a:r>
              <a:rPr lang="en-AU" sz="1600" dirty="0"/>
              <a:t>Increased royalty revenue from EOR.</a:t>
            </a:r>
          </a:p>
          <a:p>
            <a:pPr marL="285750" indent="-196850">
              <a:buFont typeface="Arial" panose="020B0604020202020204" pitchFamily="34" charset="0"/>
              <a:buChar char="•"/>
            </a:pPr>
            <a:r>
              <a:rPr lang="en-AU" sz="1600" dirty="0"/>
              <a:t>Net CO</a:t>
            </a:r>
            <a:r>
              <a:rPr lang="en-AU" sz="1600" baseline="-25000" dirty="0"/>
              <a:t>2</a:t>
            </a:r>
            <a:r>
              <a:rPr lang="en-AU" sz="1600" dirty="0"/>
              <a:t> emission reduction associated with these projects </a:t>
            </a:r>
          </a:p>
          <a:p>
            <a:pPr marL="285750" indent="-196850">
              <a:buFont typeface="Arial" panose="020B0604020202020204" pitchFamily="34" charset="0"/>
              <a:buChar char="•"/>
            </a:pPr>
            <a:r>
              <a:rPr lang="en-AU" sz="1600" dirty="0"/>
              <a:t>Catalyst for CCS projects and advanced R&amp;D investment.</a:t>
            </a:r>
          </a:p>
        </p:txBody>
      </p:sp>
      <p:sp>
        <p:nvSpPr>
          <p:cNvPr id="13" name="Rectangle: Rounded Corners 12">
            <a:extLst>
              <a:ext uri="{FF2B5EF4-FFF2-40B4-BE49-F238E27FC236}">
                <a16:creationId xmlns:a16="http://schemas.microsoft.com/office/drawing/2014/main" id="{3401788B-9322-4824-87CB-C5EE9CC5DCAB}"/>
              </a:ext>
            </a:extLst>
          </p:cNvPr>
          <p:cNvSpPr/>
          <p:nvPr/>
        </p:nvSpPr>
        <p:spPr>
          <a:xfrm rot="5400000">
            <a:off x="4900132" y="2344020"/>
            <a:ext cx="1948282" cy="6003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Rounded Corners 13">
            <a:extLst>
              <a:ext uri="{FF2B5EF4-FFF2-40B4-BE49-F238E27FC236}">
                <a16:creationId xmlns:a16="http://schemas.microsoft.com/office/drawing/2014/main" id="{B3A918E3-E2C1-4790-BE10-2CA7CE01DAA9}"/>
              </a:ext>
            </a:extLst>
          </p:cNvPr>
          <p:cNvSpPr/>
          <p:nvPr/>
        </p:nvSpPr>
        <p:spPr>
          <a:xfrm rot="5400000" flipV="1">
            <a:off x="7688597" y="2588440"/>
            <a:ext cx="2422808"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Rounded Corners 14">
            <a:extLst>
              <a:ext uri="{FF2B5EF4-FFF2-40B4-BE49-F238E27FC236}">
                <a16:creationId xmlns:a16="http://schemas.microsoft.com/office/drawing/2014/main" id="{40FF9F3B-FA12-4923-A314-465848FB9368}"/>
              </a:ext>
            </a:extLst>
          </p:cNvPr>
          <p:cNvSpPr/>
          <p:nvPr/>
        </p:nvSpPr>
        <p:spPr>
          <a:xfrm rot="5400000">
            <a:off x="-307017" y="1737688"/>
            <a:ext cx="728331" cy="1143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79062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772C-8EEC-4920-BF46-C429F7E00DDD}"/>
              </a:ext>
            </a:extLst>
          </p:cNvPr>
          <p:cNvSpPr>
            <a:spLocks noGrp="1"/>
          </p:cNvSpPr>
          <p:nvPr>
            <p:ph type="title"/>
          </p:nvPr>
        </p:nvSpPr>
        <p:spPr/>
        <p:txBody>
          <a:bodyPr>
            <a:normAutofit/>
          </a:bodyPr>
          <a:lstStyle/>
          <a:p>
            <a:r>
              <a:rPr lang="en-AU" dirty="0"/>
              <a:t>Australian Carbon Credit Units (ACCUs) and CCS</a:t>
            </a:r>
          </a:p>
        </p:txBody>
      </p:sp>
      <p:sp>
        <p:nvSpPr>
          <p:cNvPr id="3" name="Content Placeholder 2">
            <a:extLst>
              <a:ext uri="{FF2B5EF4-FFF2-40B4-BE49-F238E27FC236}">
                <a16:creationId xmlns:a16="http://schemas.microsoft.com/office/drawing/2014/main" id="{B094274B-91CE-42FC-9CA1-D39904D67CF9}"/>
              </a:ext>
            </a:extLst>
          </p:cNvPr>
          <p:cNvSpPr>
            <a:spLocks noGrp="1"/>
          </p:cNvSpPr>
          <p:nvPr>
            <p:ph idx="1"/>
          </p:nvPr>
        </p:nvSpPr>
        <p:spPr>
          <a:xfrm>
            <a:off x="622544" y="1478117"/>
            <a:ext cx="5116097" cy="1816626"/>
          </a:xfrm>
        </p:spPr>
        <p:txBody>
          <a:bodyPr>
            <a:noAutofit/>
          </a:bodyPr>
          <a:lstStyle/>
          <a:p>
            <a:pPr marL="0" indent="0">
              <a:lnSpc>
                <a:spcPct val="100000"/>
              </a:lnSpc>
              <a:buNone/>
            </a:pPr>
            <a:r>
              <a:rPr lang="en-AU" dirty="0"/>
              <a:t>The Climate Solutions Fund - Emissions Reduction Fund (ERF) incentivises emission reductions by awarding ACCUs for verified tCO</a:t>
            </a:r>
            <a:r>
              <a:rPr lang="en-AU" baseline="-25000" dirty="0"/>
              <a:t>2</a:t>
            </a:r>
            <a:r>
              <a:rPr lang="en-AU" dirty="0"/>
              <a:t>-e reduced or stored. Sell credits to CER or  on secondary market.</a:t>
            </a:r>
          </a:p>
        </p:txBody>
      </p:sp>
      <p:sp>
        <p:nvSpPr>
          <p:cNvPr id="4" name="Date Placeholder 3">
            <a:extLst>
              <a:ext uri="{FF2B5EF4-FFF2-40B4-BE49-F238E27FC236}">
                <a16:creationId xmlns:a16="http://schemas.microsoft.com/office/drawing/2014/main" id="{53D4FDA3-8A28-44CA-B765-C54D814BAC23}"/>
              </a:ext>
            </a:extLst>
          </p:cNvPr>
          <p:cNvSpPr>
            <a:spLocks noGrp="1"/>
          </p:cNvSpPr>
          <p:nvPr>
            <p:ph type="dt" sz="half" idx="10"/>
          </p:nvPr>
        </p:nvSpPr>
        <p:spPr/>
        <p:txBody>
          <a:bodyPr/>
          <a:lstStyle/>
          <a:p>
            <a:fld id="{C92536CD-650B-4AFE-A9DA-9C157A76BB31}" type="datetime1">
              <a:rPr lang="en-AU" smtClean="0"/>
              <a:t>31/05/2019</a:t>
            </a:fld>
            <a:endParaRPr lang="en-US" dirty="0"/>
          </a:p>
        </p:txBody>
      </p:sp>
      <p:sp>
        <p:nvSpPr>
          <p:cNvPr id="5" name="Footer Placeholder 4">
            <a:extLst>
              <a:ext uri="{FF2B5EF4-FFF2-40B4-BE49-F238E27FC236}">
                <a16:creationId xmlns:a16="http://schemas.microsoft.com/office/drawing/2014/main" id="{BB05EFF4-BA96-4614-A60E-5C6D6D5206B7}"/>
              </a:ext>
            </a:extLst>
          </p:cNvPr>
          <p:cNvSpPr>
            <a:spLocks noGrp="1"/>
          </p:cNvSpPr>
          <p:nvPr>
            <p:ph type="ftr" sz="quarter" idx="11"/>
          </p:nvPr>
        </p:nvSpPr>
        <p:spPr/>
        <p:txBody>
          <a:bodyPr/>
          <a:lstStyle/>
          <a:p>
            <a:r>
              <a:rPr lang="en-AU" dirty="0"/>
              <a:t>Proposed CCS Policy Framework: Australian CCS Network</a:t>
            </a:r>
            <a:endParaRPr lang="en-US" dirty="0"/>
          </a:p>
        </p:txBody>
      </p:sp>
      <p:sp>
        <p:nvSpPr>
          <p:cNvPr id="6" name="Slide Number Placeholder 5">
            <a:extLst>
              <a:ext uri="{FF2B5EF4-FFF2-40B4-BE49-F238E27FC236}">
                <a16:creationId xmlns:a16="http://schemas.microsoft.com/office/drawing/2014/main" id="{C23B8692-9E4C-4497-97B4-A732E8F1DA45}"/>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8" name="Rectangle: Rounded Corners 7">
            <a:extLst>
              <a:ext uri="{FF2B5EF4-FFF2-40B4-BE49-F238E27FC236}">
                <a16:creationId xmlns:a16="http://schemas.microsoft.com/office/drawing/2014/main" id="{E14A19EC-39EC-486D-A8BF-CFA1720CA5AE}"/>
              </a:ext>
            </a:extLst>
          </p:cNvPr>
          <p:cNvSpPr/>
          <p:nvPr/>
        </p:nvSpPr>
        <p:spPr>
          <a:xfrm>
            <a:off x="367021" y="3294744"/>
            <a:ext cx="11355088" cy="2392086"/>
          </a:xfrm>
          <a:prstGeom prst="roundRect">
            <a:avLst>
              <a:gd name="adj" fmla="val 39944"/>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AU" sz="2000" b="1" dirty="0"/>
              <a:t>Recommendations</a:t>
            </a:r>
            <a:r>
              <a:rPr lang="en-AU" sz="2000" dirty="0"/>
              <a:t> – </a:t>
            </a:r>
          </a:p>
          <a:p>
            <a:pPr marL="457200" indent="-457200">
              <a:spcAft>
                <a:spcPts val="600"/>
              </a:spcAft>
              <a:buFont typeface="+mj-lt"/>
              <a:buAutoNum type="arabicPeriod"/>
            </a:pPr>
            <a:r>
              <a:rPr lang="en-US" sz="2000" dirty="0"/>
              <a:t>Develop a methodology ( new) crediting CCS Project- related emissions reductions as ACCUs. </a:t>
            </a:r>
          </a:p>
          <a:p>
            <a:pPr marL="457200" indent="-457200">
              <a:spcAft>
                <a:spcPts val="600"/>
              </a:spcAft>
              <a:buFont typeface="+mj-lt"/>
              <a:buAutoNum type="arabicPeriod"/>
            </a:pPr>
            <a:r>
              <a:rPr lang="en-US" sz="2000" dirty="0"/>
              <a:t>Allow emissions reductions through CO</a:t>
            </a:r>
            <a:r>
              <a:rPr lang="en-US" sz="2000" baseline="-25000" dirty="0"/>
              <a:t>2</a:t>
            </a:r>
            <a:r>
              <a:rPr lang="en-US" sz="2000" dirty="0"/>
              <a:t>-EOR projects to be credited as ACCU’s, by amending the current definition of “captured for permanent storage” to </a:t>
            </a:r>
            <a:r>
              <a:rPr lang="en-US" sz="2000" dirty="0" err="1"/>
              <a:t>recognise</a:t>
            </a:r>
            <a:r>
              <a:rPr lang="en-US" sz="2000" dirty="0"/>
              <a:t> the permanency of the stored CO</a:t>
            </a:r>
            <a:r>
              <a:rPr lang="en-US" sz="2000" baseline="-25000" dirty="0"/>
              <a:t>2</a:t>
            </a:r>
            <a:r>
              <a:rPr lang="en-US" sz="2000" dirty="0"/>
              <a:t>. Remove conflicts between Commonwealth and State legislation in the recognition of emissions abatement by CO</a:t>
            </a:r>
            <a:r>
              <a:rPr lang="en-US" sz="2000" baseline="-25000" dirty="0"/>
              <a:t>2</a:t>
            </a:r>
            <a:r>
              <a:rPr lang="en-US" sz="2000" dirty="0"/>
              <a:t>-EOR. </a:t>
            </a:r>
          </a:p>
          <a:p>
            <a:pPr marL="457200" indent="-457200">
              <a:spcAft>
                <a:spcPts val="600"/>
              </a:spcAft>
              <a:buFont typeface="+mj-lt"/>
              <a:buAutoNum type="arabicPeriod"/>
            </a:pPr>
            <a:r>
              <a:rPr lang="en-US" sz="2000" dirty="0"/>
              <a:t>A Carbon Storage Unit?</a:t>
            </a:r>
            <a:endParaRPr lang="en-AU" sz="2000" dirty="0"/>
          </a:p>
        </p:txBody>
      </p:sp>
      <p:sp>
        <p:nvSpPr>
          <p:cNvPr id="9" name="Content Placeholder 2">
            <a:extLst>
              <a:ext uri="{FF2B5EF4-FFF2-40B4-BE49-F238E27FC236}">
                <a16:creationId xmlns:a16="http://schemas.microsoft.com/office/drawing/2014/main" id="{DC19D2AF-A2C5-47D2-A47A-F9BD058452CC}"/>
              </a:ext>
            </a:extLst>
          </p:cNvPr>
          <p:cNvSpPr txBox="1">
            <a:spLocks/>
          </p:cNvSpPr>
          <p:nvPr/>
        </p:nvSpPr>
        <p:spPr>
          <a:xfrm>
            <a:off x="6369540" y="1478118"/>
            <a:ext cx="4933093" cy="152633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rgbClr val="91353B"/>
              </a:buClr>
              <a:buSzPct val="100000"/>
              <a:buFont typeface="Arial" panose="020B0604020202020204" pitchFamily="34" charset="0"/>
              <a:buChar char="•"/>
              <a:defRPr sz="2000" kern="1200">
                <a:solidFill>
                  <a:schemeClr val="tx1"/>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Clr>
                <a:srgbClr val="91353B"/>
              </a:buClr>
              <a:buSzPct val="100000"/>
              <a:buFont typeface="Arial" panose="020B0604020202020204" pitchFamily="34" charset="0"/>
              <a:buChar char="•"/>
              <a:defRPr sz="1800" kern="1200" cap="none" baseline="0">
                <a:solidFill>
                  <a:schemeClr val="tx1"/>
                </a:solidFill>
                <a:effectLst/>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Clr>
                <a:srgbClr val="91353B"/>
              </a:buClr>
              <a:buSzPct val="100000"/>
              <a:buFont typeface="Arial" panose="020B0604020202020204" pitchFamily="34" charset="0"/>
              <a:buChar char="•"/>
              <a:defRPr sz="1600" kern="1200">
                <a:solidFill>
                  <a:schemeClr val="tx1"/>
                </a:solidFill>
                <a:effectLst/>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Clr>
                <a:srgbClr val="91353B"/>
              </a:buClr>
              <a:buSzPct val="100000"/>
              <a:buFont typeface="Arial" panose="020B0604020202020204" pitchFamily="34" charset="0"/>
              <a:buChar char="•"/>
              <a:defRPr sz="1400" kern="1200" cap="none" baseline="0">
                <a:solidFill>
                  <a:schemeClr val="tx1"/>
                </a:solidFill>
                <a:effectLst/>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Clr>
                <a:srgbClr val="91353B"/>
              </a:buClr>
              <a:buSzPct val="100000"/>
              <a:buFont typeface="Arial" panose="020B0604020202020204" pitchFamily="34" charset="0"/>
              <a:buChar char="•"/>
              <a:defRPr sz="1200" kern="1200">
                <a:solidFill>
                  <a:schemeClr val="tx1"/>
                </a:solidFill>
                <a:effectLst/>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00000"/>
              </a:lnSpc>
              <a:buNone/>
            </a:pPr>
            <a:r>
              <a:rPr lang="en-AU" dirty="0"/>
              <a:t>Many opportunities for land sector to earn ACCU’s (reforestation, revegetation carbon sinks). While no barrier exists to CCS projects, there is no approved methodology that can accommodate CCS or CO</a:t>
            </a:r>
            <a:r>
              <a:rPr lang="en-AU" baseline="-25000" dirty="0"/>
              <a:t>2</a:t>
            </a:r>
            <a:r>
              <a:rPr lang="en-AU" dirty="0"/>
              <a:t>-EOR. </a:t>
            </a:r>
          </a:p>
        </p:txBody>
      </p:sp>
      <p:sp>
        <p:nvSpPr>
          <p:cNvPr id="10" name="Rectangle: Rounded Corners 9">
            <a:extLst>
              <a:ext uri="{FF2B5EF4-FFF2-40B4-BE49-F238E27FC236}">
                <a16:creationId xmlns:a16="http://schemas.microsoft.com/office/drawing/2014/main" id="{49B2B6D1-67B5-43A0-BF19-1299EEC01233}"/>
              </a:ext>
            </a:extLst>
          </p:cNvPr>
          <p:cNvSpPr/>
          <p:nvPr/>
        </p:nvSpPr>
        <p:spPr>
          <a:xfrm rot="5400000">
            <a:off x="-187021" y="2263601"/>
            <a:ext cx="1435993"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Rounded Corners 10">
            <a:extLst>
              <a:ext uri="{FF2B5EF4-FFF2-40B4-BE49-F238E27FC236}">
                <a16:creationId xmlns:a16="http://schemas.microsoft.com/office/drawing/2014/main" id="{7208DEFC-9210-425B-AE2A-C87226FF3C31}"/>
              </a:ext>
            </a:extLst>
          </p:cNvPr>
          <p:cNvSpPr/>
          <p:nvPr/>
        </p:nvSpPr>
        <p:spPr>
          <a:xfrm rot="5400000" flipV="1">
            <a:off x="5896007" y="2043446"/>
            <a:ext cx="889913" cy="4705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717645213"/>
      </p:ext>
    </p:extLst>
  </p:cSld>
  <p:clrMapOvr>
    <a:masterClrMapping/>
  </p:clrMapOvr>
</p:sld>
</file>

<file path=ppt/theme/theme1.xml><?xml version="1.0" encoding="utf-8"?>
<a:theme xmlns:a="http://schemas.openxmlformats.org/drawingml/2006/main" name="Gallery">
  <a:themeElements>
    <a:clrScheme name="CO2CRC colour palette">
      <a:dk1>
        <a:sysClr val="windowText" lastClr="000000"/>
      </a:dk1>
      <a:lt1>
        <a:sysClr val="window" lastClr="FFFFFF"/>
      </a:lt1>
      <a:dk2>
        <a:srgbClr val="44546A"/>
      </a:dk2>
      <a:lt2>
        <a:srgbClr val="E7E6E6"/>
      </a:lt2>
      <a:accent1>
        <a:srgbClr val="00629B"/>
      </a:accent1>
      <a:accent2>
        <a:srgbClr val="84BD00"/>
      </a:accent2>
      <a:accent3>
        <a:srgbClr val="8F3237"/>
      </a:accent3>
      <a:accent4>
        <a:srgbClr val="FF9E1B"/>
      </a:accent4>
      <a:accent5>
        <a:srgbClr val="75787B"/>
      </a:accent5>
      <a:accent6>
        <a:srgbClr val="00629B"/>
      </a:accent6>
      <a:hlink>
        <a:srgbClr val="009CA6"/>
      </a:hlink>
      <a:folHlink>
        <a:srgbClr val="7D55C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lobal CCS Institute Document" ma:contentTypeID="0x010100E8C2E3643C86A945BD85CDF7C05E4AD10001D77C4FF94CCC4EBAF297C5688AE78D" ma:contentTypeVersion="8" ma:contentTypeDescription="" ma:contentTypeScope="" ma:versionID="ef341790a546bae427028503f20ab4be">
  <xsd:schema xmlns:xsd="http://www.w3.org/2001/XMLSchema" xmlns:xs="http://www.w3.org/2001/XMLSchema" xmlns:p="http://schemas.microsoft.com/office/2006/metadata/properties" xmlns:ns2="09ae4737-8c2b-4235-9e87-b405573634ae" xmlns:ns3="2d76bea9-2581-425b-8239-ac3e5f8124bd" targetNamespace="http://schemas.microsoft.com/office/2006/metadata/properties" ma:root="true" ma:fieldsID="87249baeec27eca5ccab9b528c4bd647" ns2:_="" ns3:_="">
    <xsd:import namespace="09ae4737-8c2b-4235-9e87-b405573634ae"/>
    <xsd:import namespace="2d76bea9-2581-425b-8239-ac3e5f8124bd"/>
    <xsd:element name="properties">
      <xsd:complexType>
        <xsd:sequence>
          <xsd:element name="documentManagement">
            <xsd:complexType>
              <xsd:all>
                <xsd:element ref="ns2:c49628f1ed014027b07e12eeee46372e" minOccurs="0"/>
                <xsd:element ref="ns2:TaxCatchAll" minOccurs="0"/>
                <xsd:element ref="ns2:TaxCatchAllLabel" minOccurs="0"/>
                <xsd:element ref="ns2:b0a746751c6a45358a5b39d9a4555505" minOccurs="0"/>
                <xsd:element ref="ns2:d681c9991eb24e819417f45efd7520da" minOccurs="0"/>
                <xsd:element ref="ns2:cdbba9dd12a24aaca6e1e53ee231b78a"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e4737-8c2b-4235-9e87-b405573634ae" elementFormDefault="qualified">
    <xsd:import namespace="http://schemas.microsoft.com/office/2006/documentManagement/types"/>
    <xsd:import namespace="http://schemas.microsoft.com/office/infopath/2007/PartnerControls"/>
    <xsd:element name="c49628f1ed014027b07e12eeee46372e" ma:index="8" nillable="true" ma:taxonomy="true" ma:internalName="c49628f1ed014027b07e12eeee46372e" ma:taxonomyFieldName="Region" ma:displayName="Region" ma:readOnly="false" ma:default="" ma:fieldId="{c49628f1-ed01-4027-b07e-12eeee46372e}" ma:sspId="11ee2b8d-9ea8-43bb-9f4f-fee1e52ff97e" ma:termSetId="fa1ba7bb-25ed-4cab-897f-5bcd32e0f7e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5e08cf3-a182-4752-bc18-b0ebe72d1e1b}" ma:internalName="TaxCatchAll" ma:showField="CatchAllData" ma:web="09ae4737-8c2b-4235-9e87-b405573634a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5e08cf3-a182-4752-bc18-b0ebe72d1e1b}" ma:internalName="TaxCatchAllLabel" ma:readOnly="true" ma:showField="CatchAllDataLabel" ma:web="09ae4737-8c2b-4235-9e87-b405573634ae">
      <xsd:complexType>
        <xsd:complexContent>
          <xsd:extension base="dms:MultiChoiceLookup">
            <xsd:sequence>
              <xsd:element name="Value" type="dms:Lookup" maxOccurs="unbounded" minOccurs="0" nillable="true"/>
            </xsd:sequence>
          </xsd:extension>
        </xsd:complexContent>
      </xsd:complexType>
    </xsd:element>
    <xsd:element name="b0a746751c6a45358a5b39d9a4555505" ma:index="12" nillable="true" ma:taxonomy="true" ma:internalName="b0a746751c6a45358a5b39d9a4555505" ma:taxonomyFieldName="Practice" ma:displayName="Practice" ma:readOnly="false" ma:default="" ma:fieldId="{b0a74675-1c6a-4535-8a5b-39d9a4555505}" ma:sspId="11ee2b8d-9ea8-43bb-9f4f-fee1e52ff97e" ma:termSetId="db02c312-cb06-4ee9-a072-a27356101adf" ma:anchorId="00000000-0000-0000-0000-000000000000" ma:open="false" ma:isKeyword="false">
      <xsd:complexType>
        <xsd:sequence>
          <xsd:element ref="pc:Terms" minOccurs="0" maxOccurs="1"/>
        </xsd:sequence>
      </xsd:complexType>
    </xsd:element>
    <xsd:element name="d681c9991eb24e819417f45efd7520da" ma:index="14" nillable="true" ma:taxonomy="true" ma:internalName="d681c9991eb24e819417f45efd7520da" ma:taxonomyFieldName="Document_x0020_Type" ma:displayName="Document Type" ma:default="" ma:fieldId="{d681c999-1eb2-4e81-9417-f45efd7520da}" ma:sspId="11ee2b8d-9ea8-43bb-9f4f-fee1e52ff97e" ma:termSetId="1cc0a1ab-3e52-44cc-81f8-1bb23f2fd09e" ma:anchorId="00000000-0000-0000-0000-000000000000" ma:open="false" ma:isKeyword="false">
      <xsd:complexType>
        <xsd:sequence>
          <xsd:element ref="pc:Terms" minOccurs="0" maxOccurs="1"/>
        </xsd:sequence>
      </xsd:complexType>
    </xsd:element>
    <xsd:element name="cdbba9dd12a24aaca6e1e53ee231b78a" ma:index="16" nillable="true" ma:taxonomy="true" ma:internalName="cdbba9dd12a24aaca6e1e53ee231b78a" ma:taxonomyFieldName="DocumentSite" ma:displayName="Document Site" ma:readOnly="false" ma:default="" ma:fieldId="{cdbba9dd-12a2-4aac-a6e1-e53ee231b78a}" ma:sspId="11ee2b8d-9ea8-43bb-9f4f-fee1e52ff97e" ma:termSetId="0a28ce65-8c13-49b3-a2e0-4931d19948b0" ma:anchorId="00000000-0000-0000-0000-000000000000" ma:open="false" ma:isKeyword="false">
      <xsd:complexType>
        <xsd:sequence>
          <xsd:element ref="pc:Terms" minOccurs="0" maxOccurs="1"/>
        </xsd:sequence>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76bea9-2581-425b-8239-ac3e5f8124bd" elementFormDefault="qualified">
    <xsd:import namespace="http://schemas.microsoft.com/office/2006/documentManagement/types"/>
    <xsd:import namespace="http://schemas.microsoft.com/office/infopath/2007/PartnerControls"/>
    <xsd:element name="MediaServiceMetadata" ma:index="20" nillable="true" ma:displayName="MediaServiceMetadata" ma:description="" ma:hidden="true" ma:internalName="MediaServiceMetadata" ma:readOnly="true">
      <xsd:simpleType>
        <xsd:restriction base="dms:Note"/>
      </xsd:simpleType>
    </xsd:element>
    <xsd:element name="MediaServiceFastMetadata" ma:index="21" nillable="true" ma:displayName="MediaServiceFastMetadata" ma:description="" ma:hidden="true" ma:internalName="MediaServiceFastMetadata" ma:readOnly="true">
      <xsd:simpleType>
        <xsd:restriction base="dms:Note"/>
      </xsd:simpleType>
    </xsd:element>
    <xsd:element name="MediaServiceAutoTags" ma:index="22" nillable="true" ma:displayName="MediaServiceAutoTags" ma:description="" ma:internalName="MediaServiceAutoTags" ma:readOnly="true">
      <xsd:simpleType>
        <xsd:restriction base="dms:Text"/>
      </xsd:simpleType>
    </xsd:element>
    <xsd:element name="MediaServiceDateTaken" ma:index="23" nillable="true" ma:displayName="MediaServiceDateTaken" ma:description="" ma:hidden="true" ma:internalName="MediaServiceDateTaken" ma:readOnly="true">
      <xsd:simpleType>
        <xsd:restriction base="dms:Text"/>
      </xsd:simpleType>
    </xsd:element>
    <xsd:element name="MediaServiceLocation" ma:index="24" nillable="true" ma:displayName="MediaServiceLocation" ma:description="" ma:internalName="MediaServiceLocation"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681c9991eb24e819417f45efd7520da xmlns="09ae4737-8c2b-4235-9e87-b405573634ae">
      <Terms xmlns="http://schemas.microsoft.com/office/infopath/2007/PartnerControls"/>
    </d681c9991eb24e819417f45efd7520da>
    <TaxCatchAll xmlns="09ae4737-8c2b-4235-9e87-b405573634ae"/>
    <cdbba9dd12a24aaca6e1e53ee231b78a xmlns="09ae4737-8c2b-4235-9e87-b405573634ae">
      <Terms xmlns="http://schemas.microsoft.com/office/infopath/2007/PartnerControls"/>
    </cdbba9dd12a24aaca6e1e53ee231b78a>
    <c49628f1ed014027b07e12eeee46372e xmlns="09ae4737-8c2b-4235-9e87-b405573634ae">
      <Terms xmlns="http://schemas.microsoft.com/office/infopath/2007/PartnerControls"/>
    </c49628f1ed014027b07e12eeee46372e>
    <b0a746751c6a45358a5b39d9a4555505 xmlns="09ae4737-8c2b-4235-9e87-b405573634ae">
      <Terms xmlns="http://schemas.microsoft.com/office/infopath/2007/PartnerControls"/>
    </b0a746751c6a45358a5b39d9a4555505>
  </documentManagement>
</p:properties>
</file>

<file path=customXml/itemProps1.xml><?xml version="1.0" encoding="utf-8"?>
<ds:datastoreItem xmlns:ds="http://schemas.openxmlformats.org/officeDocument/2006/customXml" ds:itemID="{DE5852EB-92A4-4684-9845-6334E27085E9}"/>
</file>

<file path=customXml/itemProps2.xml><?xml version="1.0" encoding="utf-8"?>
<ds:datastoreItem xmlns:ds="http://schemas.openxmlformats.org/officeDocument/2006/customXml" ds:itemID="{6A56521E-E625-4DFF-8946-58B2F0325165}"/>
</file>

<file path=customXml/itemProps3.xml><?xml version="1.0" encoding="utf-8"?>
<ds:datastoreItem xmlns:ds="http://schemas.openxmlformats.org/officeDocument/2006/customXml" ds:itemID="{D2654033-4927-43C2-A087-12983FEB3E42}"/>
</file>

<file path=docProps/app.xml><?xml version="1.0" encoding="utf-8"?>
<Properties xmlns="http://schemas.openxmlformats.org/officeDocument/2006/extended-properties" xmlns:vt="http://schemas.openxmlformats.org/officeDocument/2006/docPropsVTypes">
  <Template>Gallery</Template>
  <TotalTime>2975</TotalTime>
  <Words>1360</Words>
  <Application>Microsoft Office PowerPoint</Application>
  <PresentationFormat>Widescreen</PresentationFormat>
  <Paragraphs>125</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Gallery</vt:lpstr>
      <vt:lpstr>Proposed CCS Policy Framework:  Australian CCS Network </vt:lpstr>
      <vt:lpstr>The climate policy quandary… </vt:lpstr>
      <vt:lpstr>Climate ‘emergency’ </vt:lpstr>
      <vt:lpstr>Australian CCS Network</vt:lpstr>
      <vt:lpstr>Roundtable Discussion Topics: Australian CCS Network – Australian Government </vt:lpstr>
      <vt:lpstr>Key Messages to Government: CCS</vt:lpstr>
      <vt:lpstr>Principles for an Australian CCS Policy Framework</vt:lpstr>
      <vt:lpstr>Tax Credits that value carbon stored</vt:lpstr>
      <vt:lpstr>Australian Carbon Credit Units (ACCUs) and CCS</vt:lpstr>
      <vt:lpstr>Clean Energy Finance Corporation (CEFC) Amendment Bill 2017 </vt:lpstr>
      <vt:lpstr>Hard to Reduce Risks </vt:lpstr>
      <vt:lpstr>Summary </vt:lpstr>
      <vt:lpstr>CO2CRC acknowledges and appreciates the strong relationships it has with industry, community, government, research organisations, and agencies in Australia and around the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Roslyn Paonin</dc:creator>
  <cp:lastModifiedBy>David Byers</cp:lastModifiedBy>
  <cp:revision>214</cp:revision>
  <dcterms:created xsi:type="dcterms:W3CDTF">2019-02-26T22:22:15Z</dcterms:created>
  <dcterms:modified xsi:type="dcterms:W3CDTF">2019-05-30T22:04:15Z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0x010100E8C2E3643C86A945BD85CDF7C05E4AD10001D77C4FF94CCC4EBAF297C5688AE78D</vt:lpwstr>
  </property>
</Properties>
</file>