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7" r:id="rId2"/>
    <p:sldId id="281" r:id="rId3"/>
    <p:sldId id="349" r:id="rId4"/>
    <p:sldId id="282" r:id="rId5"/>
    <p:sldId id="332" r:id="rId6"/>
    <p:sldId id="336" r:id="rId7"/>
    <p:sldId id="346" r:id="rId8"/>
    <p:sldId id="285" r:id="rId9"/>
    <p:sldId id="344" r:id="rId10"/>
    <p:sldId id="368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71A"/>
    <a:srgbClr val="665241"/>
    <a:srgbClr val="654E2F"/>
    <a:srgbClr val="191307"/>
    <a:srgbClr val="906E49"/>
    <a:srgbClr val="66FFFF"/>
    <a:srgbClr val="0B5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68ABD-E602-4021-9ABE-E08981FB1F37}" type="datetimeFigureOut">
              <a:rPr lang="en-AU" smtClean="0"/>
              <a:t>28/05/2019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1DAFF-8916-45B8-A78A-A85455DA1F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624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25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3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0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7B37A-1C11-7547-AECD-3630B9BF78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8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2044F8-3D53-894B-B1E0-6D58F44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4000" cy="68690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EB9937-1FBF-C741-9A43-766ECC298B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0486" y="2928037"/>
            <a:ext cx="4697282" cy="9394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6350" indent="0" algn="l" rtl="0" fontAlgn="t">
              <a:lnSpc>
                <a:spcPct val="100000"/>
              </a:lnSpc>
              <a:tabLst/>
              <a:defRPr lang="en-US" sz="2000" b="0" i="0" u="none" strike="noStrike" cap="none" baseline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rtl="0"/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DF236A-63A9-3240-95DB-6F235042A7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70486" y="3936506"/>
            <a:ext cx="4697282" cy="1343415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lang="en-US" sz="1600" b="0" i="0" u="none" strike="noStrike" baseline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dirty="0"/>
              <a:t>Click to edit master text styles </a:t>
            </a:r>
          </a:p>
        </p:txBody>
      </p:sp>
    </p:spTree>
    <p:extLst>
      <p:ext uri="{BB962C8B-B14F-4D97-AF65-F5344CB8AC3E}">
        <p14:creationId xmlns:p14="http://schemas.microsoft.com/office/powerpoint/2010/main" val="257622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51B4CA-BD2A-F649-88F6-594809091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4000" cy="121353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633910E-53F9-8347-A7FA-AE58E458A2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2489832"/>
            <a:ext cx="10865257" cy="325521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BAB8D34-E531-DA4C-90EC-5178C083F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3" y="1367315"/>
            <a:ext cx="10865257" cy="69746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92D050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927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B7124-3087-9445-883B-89DF48063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21441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7EB5A6F-E6E9-6D48-9692-2EB9AC0E0D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921442"/>
            <a:ext cx="10865257" cy="424338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8550E69-D24D-AD45-B5B0-15B20E874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3" y="415495"/>
            <a:ext cx="10865257" cy="69746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46AC89-AB66-2540-BFEC-7344B0101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52364"/>
            <a:ext cx="12192000" cy="3705636"/>
          </a:xfrm>
          <a:prstGeom prst="rect">
            <a:avLst/>
          </a:prstGeom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98CAA4C9-2ECB-B74F-ACC4-DEBE9E175532}"/>
              </a:ext>
            </a:extLst>
          </p:cNvPr>
          <p:cNvSpPr txBox="1"/>
          <p:nvPr userDrawn="1"/>
        </p:nvSpPr>
        <p:spPr>
          <a:xfrm>
            <a:off x="728289" y="3689793"/>
            <a:ext cx="3880230" cy="203562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900" b="1" dirty="0">
                <a:solidFill>
                  <a:schemeClr val="tx1"/>
                </a:solidFill>
                <a:latin typeface="Arial"/>
                <a:ea typeface="Times New Roman"/>
                <a:cs typeface="Arial"/>
              </a:rPr>
              <a:t>Image for position only.</a:t>
            </a:r>
            <a:br>
              <a:rPr lang="en-US" sz="900" b="1" dirty="0">
                <a:solidFill>
                  <a:schemeClr val="tx1"/>
                </a:solidFill>
                <a:latin typeface="Arial"/>
                <a:ea typeface="Times New Roman"/>
                <a:cs typeface="Arial"/>
              </a:rPr>
            </a:br>
            <a:r>
              <a:rPr lang="en-US" sz="900" b="1" dirty="0">
                <a:solidFill>
                  <a:schemeClr val="tx1"/>
                </a:solidFill>
                <a:latin typeface="Arial"/>
                <a:ea typeface="Times New Roman"/>
                <a:cs typeface="Arial"/>
              </a:rPr>
              <a:t>To replace:</a:t>
            </a:r>
            <a:endParaRPr lang="en-AU" sz="900" b="1" dirty="0">
              <a:solidFill>
                <a:schemeClr val="tx1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Arial"/>
              </a:rPr>
              <a:t>Choose your photo from the location on your computer, or if pasting in a photo from another document then delete the current photo and paste in your new photo.</a:t>
            </a:r>
            <a:endParaRPr lang="en-AU" sz="900" dirty="0">
              <a:solidFill>
                <a:schemeClr val="bg2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Arial"/>
              </a:rPr>
              <a:t>Resize and position your image holding the anchor points - hold shift  to keep image in proportion.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Arial"/>
              </a:rPr>
              <a:t>Click on the new photo and right mouse click &gt; send to back so it is behind the footer graphic.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Click on this instruction box and delete it</a:t>
            </a:r>
          </a:p>
        </p:txBody>
      </p:sp>
    </p:spTree>
    <p:extLst>
      <p:ext uri="{BB962C8B-B14F-4D97-AF65-F5344CB8AC3E}">
        <p14:creationId xmlns:p14="http://schemas.microsoft.com/office/powerpoint/2010/main" val="417728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0B4A83-4165-3C45-9C21-B8C66828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1233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29FE6-A82C-564B-88B4-4A50CE82A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55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07BB1-978A-5E4E-BE3C-A0BDC69DCBF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7E0C74D-26E8-104D-9E6A-987ACE82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647922"/>
            <a:ext cx="5401760" cy="10571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CBC2FA0-A0EA-FA44-A195-C25D0F687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979271"/>
            <a:ext cx="10893101" cy="41976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88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: small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70B37-3CEB-2B4B-BDD3-6CBCD8F14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4940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8EFD280-EDC0-A046-9875-59EF54C07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66248"/>
            <a:ext cx="10450688" cy="3255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70F8C3-677F-E941-A5F2-7C1A9667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54777"/>
            <a:ext cx="10450689" cy="782946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740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5A4D2-66A2-354D-889E-87F0F60C4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855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07BB1-978A-5E4E-BE3C-A0BDC69DCBF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9210BA1-6279-5C45-989F-28C000DA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647922"/>
            <a:ext cx="5401760" cy="10571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B0FECC7-E45B-B045-BF72-25677CEDD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979271"/>
            <a:ext cx="10893101" cy="41976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B50A2"/>
          </a:solidFill>
          <a:latin typeface="+mj-lt"/>
          <a:ea typeface="+mj-ea"/>
          <a:cs typeface="+mj-cs"/>
        </a:defRPr>
      </a:lvl1pPr>
    </p:titleStyle>
    <p:bodyStyle>
      <a:lvl1pPr marL="184150" indent="-1762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thresources.vic.gov.au/carbonnet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arbonnet.info@ecodev.vic.gov.a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ED4C18D-563D-E441-B27A-EE18530D5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0486" y="2928037"/>
            <a:ext cx="4697282" cy="939491"/>
          </a:xfrm>
        </p:spPr>
        <p:txBody>
          <a:bodyPr/>
          <a:lstStyle/>
          <a:p>
            <a:r>
              <a:rPr lang="en-US" dirty="0"/>
              <a:t>Update for GCCSI Forum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1731910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833F4D-4EF9-4259-990C-06B59E3C0A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2351" y="1702927"/>
            <a:ext cx="9025165" cy="2710681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200000"/>
              </a:lnSpc>
            </a:pPr>
            <a:r>
              <a:rPr lang="en-AU" sz="8000" dirty="0">
                <a:solidFill>
                  <a:srgbClr val="D9D9D6">
                    <a:lumMod val="25000"/>
                  </a:srgbClr>
                </a:solidFill>
              </a:rPr>
              <a:t>Term sheet negotiations with foundation customer commenced</a:t>
            </a:r>
          </a:p>
          <a:p>
            <a:pPr lvl="1">
              <a:lnSpc>
                <a:spcPct val="200000"/>
              </a:lnSpc>
            </a:pPr>
            <a:r>
              <a:rPr lang="en-AU" sz="8000" dirty="0">
                <a:solidFill>
                  <a:srgbClr val="D9D9D6">
                    <a:lumMod val="25000"/>
                  </a:srgbClr>
                </a:solidFill>
              </a:rPr>
              <a:t>Global market soundings commenced in March 2019</a:t>
            </a:r>
          </a:p>
          <a:p>
            <a:pPr lvl="1">
              <a:lnSpc>
                <a:spcPct val="200000"/>
              </a:lnSpc>
            </a:pPr>
            <a:r>
              <a:rPr lang="en-AU" sz="8000" b="1" dirty="0">
                <a:solidFill>
                  <a:srgbClr val="D9D9D6">
                    <a:lumMod val="25000"/>
                  </a:srgbClr>
                </a:solidFill>
              </a:rPr>
              <a:t>EOI for project developers and other customers planned mid 2019</a:t>
            </a:r>
          </a:p>
          <a:p>
            <a:pPr lvl="1">
              <a:lnSpc>
                <a:spcPct val="200000"/>
              </a:lnSpc>
            </a:pPr>
            <a:r>
              <a:rPr lang="en-AU" sz="8000" dirty="0">
                <a:solidFill>
                  <a:srgbClr val="D9D9D6">
                    <a:lumMod val="25000"/>
                  </a:srgbClr>
                </a:solidFill>
              </a:rPr>
              <a:t>Declaration of Storage for Pelican in 2020</a:t>
            </a:r>
          </a:p>
          <a:p>
            <a:pPr lvl="1">
              <a:lnSpc>
                <a:spcPct val="200000"/>
              </a:lnSpc>
            </a:pPr>
            <a:r>
              <a:rPr lang="en-AU" sz="8000" dirty="0">
                <a:solidFill>
                  <a:srgbClr val="D9D9D6">
                    <a:lumMod val="25000"/>
                  </a:srgbClr>
                </a:solidFill>
              </a:rPr>
              <a:t>Injection Licence for Pelican in 2021</a:t>
            </a:r>
          </a:p>
          <a:p>
            <a:pPr lvl="1">
              <a:lnSpc>
                <a:spcPct val="200000"/>
              </a:lnSpc>
            </a:pPr>
            <a:r>
              <a:rPr lang="en-AU" sz="8000" dirty="0">
                <a:solidFill>
                  <a:srgbClr val="D9D9D6">
                    <a:lumMod val="25000"/>
                  </a:srgbClr>
                </a:solidFill>
              </a:rPr>
              <a:t>Transition to Private Sector in 2021</a:t>
            </a:r>
          </a:p>
          <a:p>
            <a:pPr lvl="1">
              <a:lnSpc>
                <a:spcPct val="200000"/>
              </a:lnSpc>
            </a:pPr>
            <a:r>
              <a:rPr lang="en-AU" sz="8000" b="1" dirty="0">
                <a:solidFill>
                  <a:srgbClr val="D9D9D6">
                    <a:lumMod val="25000"/>
                  </a:srgbClr>
                </a:solidFill>
              </a:rPr>
              <a:t>Targeting CarbonNet FID in 2025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EDB6BE-5DCD-4AC8-9D03-4AB50FAB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Commercialisation Pathway</a:t>
            </a:r>
          </a:p>
        </p:txBody>
      </p:sp>
    </p:spTree>
    <p:extLst>
      <p:ext uri="{BB962C8B-B14F-4D97-AF65-F5344CB8AC3E}">
        <p14:creationId xmlns:p14="http://schemas.microsoft.com/office/powerpoint/2010/main" val="253788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9F1B4C-97FC-4B34-9A47-0A78B95E3B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28800" y="440574"/>
            <a:ext cx="8534400" cy="641742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8FE70-DADD-43B2-A656-7E04EBBCD24E}"/>
              </a:ext>
            </a:extLst>
          </p:cNvPr>
          <p:cNvSpPr txBox="1"/>
          <p:nvPr/>
        </p:nvSpPr>
        <p:spPr>
          <a:xfrm>
            <a:off x="2220744" y="921896"/>
            <a:ext cx="7946654" cy="2428101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AU" sz="2500" b="1" dirty="0"/>
              <a:t>Contact </a:t>
            </a:r>
            <a:r>
              <a:rPr lang="en-AU" sz="2500" b="1" dirty="0" err="1"/>
              <a:t>CarbonNet</a:t>
            </a:r>
            <a:r>
              <a:rPr lang="en-AU" sz="2500" b="1" dirty="0"/>
              <a:t>:</a:t>
            </a:r>
          </a:p>
          <a:p>
            <a:endParaRPr lang="en-AU" sz="2500" dirty="0"/>
          </a:p>
          <a:p>
            <a:r>
              <a:rPr lang="en-AU" sz="2500" dirty="0"/>
              <a:t>W: </a:t>
            </a:r>
            <a:r>
              <a:rPr lang="en-AU" sz="25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www.earthresources.vic.gov.au/carbonnet</a:t>
            </a:r>
            <a:endParaRPr lang="en-AU" sz="2500" dirty="0">
              <a:solidFill>
                <a:schemeClr val="bg1"/>
              </a:solidFill>
            </a:endParaRPr>
          </a:p>
          <a:p>
            <a:r>
              <a:rPr lang="en-AU" sz="2500" dirty="0"/>
              <a:t>E: </a:t>
            </a:r>
            <a:r>
              <a:rPr lang="en-AU" sz="25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carbonnet.info@ecodev.vic.gov.au</a:t>
            </a:r>
            <a:endParaRPr lang="en-AU" sz="2500" dirty="0">
              <a:solidFill>
                <a:schemeClr val="bg1"/>
              </a:solidFill>
            </a:endParaRPr>
          </a:p>
          <a:p>
            <a:r>
              <a:rPr lang="en-AU" sz="2500" dirty="0"/>
              <a:t>P: </a:t>
            </a:r>
            <a:r>
              <a:rPr lang="en-AU" sz="2500" dirty="0">
                <a:solidFill>
                  <a:schemeClr val="bg1"/>
                </a:solidFill>
              </a:rPr>
              <a:t>136 186</a:t>
            </a:r>
          </a:p>
          <a:p>
            <a:endParaRPr lang="en-AU" sz="2500" dirty="0"/>
          </a:p>
        </p:txBody>
      </p:sp>
    </p:spTree>
    <p:extLst>
      <p:ext uri="{BB962C8B-B14F-4D97-AF65-F5344CB8AC3E}">
        <p14:creationId xmlns:p14="http://schemas.microsoft.com/office/powerpoint/2010/main" val="164265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C307C-84C5-9A41-BE3A-8DB359C9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kern="0" dirty="0"/>
              <a:t>CarbonNet Project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18" y="2116486"/>
            <a:ext cx="4770883" cy="423902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8676" y="1351007"/>
            <a:ext cx="7151567" cy="10814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57" lvl="1" indent="-342857">
              <a:spcAft>
                <a:spcPts val="600"/>
              </a:spcAft>
              <a:defRPr/>
            </a:pPr>
            <a:r>
              <a:rPr lang="en-AU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Carbon Capture and Storage (CCS) critical to decarbonise economies- increasing acknowledgement globally</a:t>
            </a:r>
          </a:p>
          <a:p>
            <a:pPr marL="342857" lvl="1" indent="-342857">
              <a:spcAft>
                <a:spcPts val="600"/>
              </a:spcAft>
              <a:defRPr/>
            </a:pPr>
            <a:r>
              <a:rPr lang="en-AU" sz="1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Investigating the feasibility for a commercial-scale, multi-user CCS network in Gippsland, Victoria, Australia</a:t>
            </a:r>
          </a:p>
          <a:p>
            <a:pPr>
              <a:spcAft>
                <a:spcPts val="600"/>
              </a:spcAft>
              <a:defRPr/>
            </a:pPr>
            <a:endParaRPr lang="en-AU" sz="1900" dirty="0">
              <a:solidFill>
                <a:srgbClr val="40404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76" y="2748359"/>
            <a:ext cx="5728441" cy="3200866"/>
          </a:xfrm>
          <a:prstGeom prst="rect">
            <a:avLst/>
          </a:prstGeom>
          <a:noFill/>
        </p:spPr>
        <p:txBody>
          <a:bodyPr wrap="square" lIns="91428" tIns="45715" rIns="91428" bIns="45715">
            <a:spAutoFit/>
          </a:bodyPr>
          <a:lstStyle/>
          <a:p>
            <a:pPr marL="342857" lvl="1" indent="-342857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dirty="0"/>
              <a:t>Jointly funded by the Australian and Victorian Governments since 2010</a:t>
            </a:r>
          </a:p>
          <a:p>
            <a:pPr marL="342857" lvl="1" indent="-342857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dirty="0"/>
              <a:t>Significant research investment to support CarbonNet (</a:t>
            </a:r>
            <a:r>
              <a:rPr lang="en-AU" dirty="0" err="1"/>
              <a:t>eg</a:t>
            </a:r>
            <a:r>
              <a:rPr lang="en-AU" dirty="0"/>
              <a:t> via ANLEC R&amp;D)</a:t>
            </a:r>
          </a:p>
          <a:p>
            <a:pPr marL="342857" lvl="1" indent="-342857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dirty="0"/>
              <a:t>CO2CRC is CarbonNet’s lead research organisation </a:t>
            </a:r>
          </a:p>
          <a:p>
            <a:pPr marL="342857" lvl="1" indent="-342857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dirty="0"/>
              <a:t>Knowledge sharing via GCCSI</a:t>
            </a:r>
          </a:p>
          <a:p>
            <a:pPr marL="342857" lvl="1" indent="-342857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AU" dirty="0"/>
              <a:t>Working collaboratively with industry to secure customers and investors in a </a:t>
            </a:r>
            <a:r>
              <a:rPr lang="en-AU" b="1" dirty="0"/>
              <a:t>CCS Service</a:t>
            </a:r>
          </a:p>
        </p:txBody>
      </p:sp>
    </p:spTree>
    <p:extLst>
      <p:ext uri="{BB962C8B-B14F-4D97-AF65-F5344CB8AC3E}">
        <p14:creationId xmlns:p14="http://schemas.microsoft.com/office/powerpoint/2010/main" val="173986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4A5B93-3928-440D-B156-E452844B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Opportunities enabled by CCS: Hydrogen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7E962-1448-4F02-9970-1BC484DA6468}"/>
              </a:ext>
            </a:extLst>
          </p:cNvPr>
          <p:cNvSpPr txBox="1"/>
          <p:nvPr/>
        </p:nvSpPr>
        <p:spPr>
          <a:xfrm>
            <a:off x="472297" y="1472177"/>
            <a:ext cx="104506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					</a:t>
            </a:r>
          </a:p>
          <a:p>
            <a:r>
              <a:rPr lang="en-AU" dirty="0"/>
              <a:t>					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Japanese Government has adopted a Hydrogen Society and Basic Hydrogen Strategy.</a:t>
            </a:r>
          </a:p>
          <a:p>
            <a:endParaRPr lang="en-AU" dirty="0"/>
          </a:p>
          <a:p>
            <a:r>
              <a:rPr lang="en-AU" dirty="0"/>
              <a:t>Council of Australian Governments (COAG) agreed to develop an Australian Hydrogen Strategy by December 2019	</a:t>
            </a:r>
          </a:p>
          <a:p>
            <a:endParaRPr lang="en-AU" dirty="0"/>
          </a:p>
          <a:p>
            <a:r>
              <a:rPr lang="en-AU" dirty="0"/>
              <a:t>CSIRO Hydrogen Roadmap </a:t>
            </a:r>
          </a:p>
          <a:p>
            <a:r>
              <a:rPr lang="en-AU" dirty="0"/>
              <a:t>and Chief Scientist have </a:t>
            </a:r>
          </a:p>
          <a:p>
            <a:r>
              <a:rPr lang="en-AU" dirty="0"/>
              <a:t>confirmed opportunities: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domestic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export</a:t>
            </a:r>
          </a:p>
          <a:p>
            <a:endParaRPr lang="en-AU" dirty="0"/>
          </a:p>
          <a:p>
            <a:r>
              <a:rPr lang="en-AU" b="1" dirty="0"/>
              <a:t>Lowest cost clean hydrogen</a:t>
            </a:r>
          </a:p>
          <a:p>
            <a:endParaRPr lang="en-AU" b="1" dirty="0"/>
          </a:p>
          <a:p>
            <a:r>
              <a:rPr lang="en-AU" b="1" dirty="0"/>
              <a:t>Growing industry interest </a:t>
            </a:r>
          </a:p>
          <a:p>
            <a:endParaRPr lang="en-AU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3E331D-9392-48B8-AC08-067B4D2D9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482" y="1696604"/>
            <a:ext cx="4348454" cy="1145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6DF390-4A07-47DA-865D-85A7BA1E5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63"/>
          <a:stretch/>
        </p:blipFill>
        <p:spPr>
          <a:xfrm>
            <a:off x="3727125" y="3975084"/>
            <a:ext cx="1953361" cy="2785892"/>
          </a:xfrm>
          <a:prstGeom prst="rect">
            <a:avLst/>
          </a:prstGeom>
        </p:spPr>
      </p:pic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9ED0ACA9-CE29-4C9A-81B6-833FC496D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448" y="1221903"/>
            <a:ext cx="2086440" cy="169142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8AF55D2-10CF-4B73-B59A-E6144CB49EF1}"/>
              </a:ext>
            </a:extLst>
          </p:cNvPr>
          <p:cNvGrpSpPr/>
          <p:nvPr/>
        </p:nvGrpSpPr>
        <p:grpSpPr>
          <a:xfrm>
            <a:off x="5680486" y="4829024"/>
            <a:ext cx="4830003" cy="1944076"/>
            <a:chOff x="7430422" y="5531185"/>
            <a:chExt cx="4830003" cy="19440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01CF9C-54F4-44BF-87BE-EF2CD4CDD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422" y="5531185"/>
              <a:ext cx="4830003" cy="19440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B3E6FC-7802-4207-B3C5-902FB93A5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422" y="5546316"/>
              <a:ext cx="1295400" cy="523875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ADD38C-C713-4722-89D5-6FA7BD306B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66248"/>
            <a:ext cx="11343333" cy="3255213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7A850-C694-4BE4-B0AD-790700EF1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9059" y="3998546"/>
            <a:ext cx="2202474" cy="27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3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E81D4B-6C59-314E-8A6E-B55CCC2D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0" dirty="0"/>
              <a:t>CarbonNet is in Stage 3</a:t>
            </a:r>
            <a:br>
              <a:rPr lang="en-AU" sz="2400" b="0" dirty="0"/>
            </a:br>
            <a:br>
              <a:rPr lang="en-AU" sz="2400" b="0" dirty="0"/>
            </a:br>
            <a:r>
              <a:rPr lang="en-AU" sz="2400" b="0" dirty="0"/>
              <a:t>Project Development and Commercial Establishment</a:t>
            </a:r>
            <a:br>
              <a:rPr lang="en-AU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9ECE68-D925-4FAF-A069-4824D62661F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6153" y="2000809"/>
            <a:ext cx="11347757" cy="4937089"/>
          </a:xfrm>
        </p:spPr>
      </p:pic>
    </p:spTree>
    <p:extLst>
      <p:ext uri="{BB962C8B-B14F-4D97-AF65-F5344CB8AC3E}">
        <p14:creationId xmlns:p14="http://schemas.microsoft.com/office/powerpoint/2010/main" val="1637855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9347"/>
            <a:ext cx="5401760" cy="1057148"/>
          </a:xfrm>
        </p:spPr>
        <p:txBody>
          <a:bodyPr>
            <a:normAutofit/>
          </a:bodyPr>
          <a:lstStyle/>
          <a:p>
            <a:pPr>
              <a:tabLst>
                <a:tab pos="8344456" algn="r"/>
              </a:tabLst>
            </a:pPr>
            <a:r>
              <a:rPr lang="en-AU" sz="2400" kern="0"/>
              <a:t>CarbonNet Stage 2 –</a:t>
            </a:r>
            <a:br>
              <a:rPr lang="en-AU" sz="2400" kern="0"/>
            </a:br>
            <a:r>
              <a:rPr lang="en-AU" sz="2400" kern="0"/>
              <a:t>Feasibility Study Options</a:t>
            </a:r>
            <a:endParaRPr lang="en-AU" sz="2400" kern="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22" y="1485612"/>
            <a:ext cx="9144000" cy="537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id:image001.png@01D514A5.1DAC2D00">
            <a:extLst>
              <a:ext uri="{FF2B5EF4-FFF2-40B4-BE49-F238E27FC236}">
                <a16:creationId xmlns:a16="http://schemas.microsoft.com/office/drawing/2014/main" id="{35883BE5-E5C1-4632-9CF8-FA32A8AEA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821" y="2873828"/>
            <a:ext cx="1101371" cy="47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id:image005.png@01D514A5.1DAC2D00">
            <a:extLst>
              <a:ext uri="{FF2B5EF4-FFF2-40B4-BE49-F238E27FC236}">
                <a16:creationId xmlns:a16="http://schemas.microsoft.com/office/drawing/2014/main" id="{AE2B6207-FCD7-4512-89E8-449146D4C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93" y="5596419"/>
            <a:ext cx="793169" cy="5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id:image003.png@01D514A5.1DAC2D00">
            <a:extLst>
              <a:ext uri="{FF2B5EF4-FFF2-40B4-BE49-F238E27FC236}">
                <a16:creationId xmlns:a16="http://schemas.microsoft.com/office/drawing/2014/main" id="{A7BD0851-C422-42E2-8AB3-851E937B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11" y="5653180"/>
            <a:ext cx="1170552" cy="80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301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6140C9-F379-4AC7-A52B-4C72660D7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68" y="1325066"/>
            <a:ext cx="3711309" cy="281404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05883" y="1768905"/>
            <a:ext cx="10676492" cy="4759379"/>
          </a:xfrm>
        </p:spPr>
        <p:txBody>
          <a:bodyPr>
            <a:normAutofit/>
          </a:bodyPr>
          <a:lstStyle/>
          <a:p>
            <a:pPr marL="7937" indent="0">
              <a:buNone/>
            </a:pPr>
            <a:r>
              <a:rPr lang="en-AU" sz="2000" dirty="0"/>
              <a:t>Stakeholder and community engagement:</a:t>
            </a:r>
          </a:p>
          <a:p>
            <a:pPr lvl="1"/>
            <a:r>
              <a:rPr lang="en-AU" dirty="0"/>
              <a:t>supported by CO2CRC and CSIRO</a:t>
            </a:r>
          </a:p>
          <a:p>
            <a:pPr lvl="1"/>
            <a:r>
              <a:rPr lang="en-AU" dirty="0" err="1"/>
              <a:t>enewsletter</a:t>
            </a:r>
            <a:r>
              <a:rPr lang="en-AU" dirty="0"/>
              <a:t>, direct mail out, adverts</a:t>
            </a:r>
          </a:p>
          <a:p>
            <a:pPr lvl="1"/>
            <a:r>
              <a:rPr lang="en-AU" dirty="0"/>
              <a:t>briefings to key stakeholders and local media </a:t>
            </a:r>
          </a:p>
          <a:p>
            <a:pPr lvl="1"/>
            <a:r>
              <a:rPr lang="en-AU" dirty="0"/>
              <a:t>information sessions and CCS into schools</a:t>
            </a:r>
          </a:p>
          <a:p>
            <a:pPr lvl="1"/>
            <a:r>
              <a:rPr lang="en-AU" dirty="0"/>
              <a:t>community reference group, sentiment survey</a:t>
            </a:r>
          </a:p>
          <a:p>
            <a:pPr marL="7937" indent="0">
              <a:buNone/>
            </a:pPr>
            <a:endParaRPr lang="en-AU" sz="2000" dirty="0"/>
          </a:p>
          <a:p>
            <a:pPr marL="7937" indent="0">
              <a:buNone/>
            </a:pPr>
            <a:r>
              <a:rPr lang="en-AU" sz="2000" dirty="0" err="1"/>
              <a:t>GipNet</a:t>
            </a:r>
            <a:r>
              <a:rPr lang="en-AU" sz="2000" dirty="0"/>
              <a:t> validating environmental monitoring technologies:</a:t>
            </a:r>
          </a:p>
          <a:p>
            <a:pPr lvl="1"/>
            <a:r>
              <a:rPr lang="en-AU" dirty="0"/>
              <a:t>Commonwealth Education Investment fund assets </a:t>
            </a:r>
          </a:p>
          <a:p>
            <a:pPr lvl="1"/>
            <a:r>
              <a:rPr lang="en-AU" dirty="0"/>
              <a:t>Research led by CO2CRC with ANLEC R&amp;D funding</a:t>
            </a:r>
          </a:p>
          <a:p>
            <a:pPr lvl="1"/>
            <a:r>
              <a:rPr lang="en-AU" dirty="0"/>
              <a:t>CSIRO, UoM, </a:t>
            </a:r>
            <a:r>
              <a:rPr lang="en-AU" dirty="0" err="1"/>
              <a:t>UoW</a:t>
            </a:r>
            <a:r>
              <a:rPr lang="en-AU" dirty="0"/>
              <a:t> equipment deployed</a:t>
            </a:r>
          </a:p>
          <a:p>
            <a:pPr marL="7937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2650" y="119347"/>
            <a:ext cx="6357366" cy="1057148"/>
          </a:xfrm>
        </p:spPr>
        <p:txBody>
          <a:bodyPr/>
          <a:lstStyle/>
          <a:p>
            <a:r>
              <a:rPr lang="en-AU" sz="2400" dirty="0"/>
              <a:t>CarbonNet Current Stage 3 - 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B35E5-7DEA-4B2D-86E9-A15835EC8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/>
          <a:stretch/>
        </p:blipFill>
        <p:spPr>
          <a:xfrm>
            <a:off x="1414549" y="5570289"/>
            <a:ext cx="3001501" cy="3270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E6C8E7-BBDE-411E-BEBA-A3DA67191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" y="5570289"/>
            <a:ext cx="1728245" cy="1372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1DEE6-E672-4CC6-8027-5839F7F888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178"/>
          <a:stretch/>
        </p:blipFill>
        <p:spPr>
          <a:xfrm>
            <a:off x="8421951" y="4109628"/>
            <a:ext cx="3770049" cy="2733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420F8-29B7-4E30-A986-5CD568E85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570289"/>
            <a:ext cx="2361460" cy="151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051AD-689D-42C1-9447-BCF6C852544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34" y="5570289"/>
            <a:ext cx="2111966" cy="1287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452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99953EE-290D-4D78-90A5-07BB2E4E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98" y="2308639"/>
            <a:ext cx="3691005" cy="55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9C307C-84C5-9A41-BE3A-8DB359C9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433" y="281530"/>
            <a:ext cx="7838017" cy="782946"/>
          </a:xfrm>
        </p:spPr>
        <p:txBody>
          <a:bodyPr/>
          <a:lstStyle/>
          <a:p>
            <a:r>
              <a:rPr lang="en-AU" sz="2400" dirty="0"/>
              <a:t>Pelican Storage Site Appraisal </a:t>
            </a:r>
            <a:br>
              <a:rPr lang="en-AU" sz="2400" dirty="0"/>
            </a:br>
            <a:r>
              <a:rPr lang="en-AU" sz="2400" dirty="0"/>
              <a:t>Marine Seismic Survey - Feb 2018</a:t>
            </a:r>
            <a:endParaRPr lang="en-US" sz="24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31BC9D-9B72-4886-B2C4-445FD324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401" y="2622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1FAD0-B51B-4A44-8901-35C7D4E75ABA}"/>
              </a:ext>
            </a:extLst>
          </p:cNvPr>
          <p:cNvSpPr txBox="1"/>
          <p:nvPr/>
        </p:nvSpPr>
        <p:spPr>
          <a:xfrm>
            <a:off x="1648884" y="1294119"/>
            <a:ext cx="901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Extensive stakeholder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On time and budget, very high quality data, processing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Environmental monitoring (fisheries) completed with support of independent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Monitoring results show no impacts to fisheries from </a:t>
            </a:r>
            <a:r>
              <a:rPr lang="en-AU" dirty="0" err="1"/>
              <a:t>CarbonNet’s</a:t>
            </a:r>
            <a:r>
              <a:rPr lang="en-AU" dirty="0"/>
              <a:t> seismic survey</a:t>
            </a:r>
          </a:p>
        </p:txBody>
      </p:sp>
      <p:pic>
        <p:nvPicPr>
          <p:cNvPr id="8" name="Picture 7" descr="A body of water next to the ocean&#10;&#10;Description generated with very high confidence">
            <a:extLst>
              <a:ext uri="{FF2B5EF4-FFF2-40B4-BE49-F238E27FC236}">
                <a16:creationId xmlns:a16="http://schemas.microsoft.com/office/drawing/2014/main" id="{579D81EA-919B-4DE4-BF31-F9B9E5A67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0" b="9543"/>
          <a:stretch/>
        </p:blipFill>
        <p:spPr>
          <a:xfrm>
            <a:off x="4704591" y="2534682"/>
            <a:ext cx="6416432" cy="32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AF358A-1988-4FFA-B8A5-350225B7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56" y="489069"/>
            <a:ext cx="10865257" cy="697460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Seismic Interpretation: Structure – horizon close to top of seal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5D305C-0084-4C47-BFF8-B505141D3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6" y="1390792"/>
            <a:ext cx="8839518" cy="52677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E1CA02-55F7-4DF0-A0F9-1847FEDD01BA}"/>
              </a:ext>
            </a:extLst>
          </p:cNvPr>
          <p:cNvSpPr txBox="1"/>
          <p:nvPr/>
        </p:nvSpPr>
        <p:spPr>
          <a:xfrm>
            <a:off x="9651618" y="1186529"/>
            <a:ext cx="2358189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new seismic data confirms the integrity of the Pelican structural closure</a:t>
            </a:r>
          </a:p>
          <a:p>
            <a:endParaRPr lang="en-US" sz="2000" dirty="0"/>
          </a:p>
          <a:p>
            <a:r>
              <a:rPr lang="en-US" sz="2000" dirty="0"/>
              <a:t>Detailed fault seal and facies mapping analyses informing an updated declaration of storage application</a:t>
            </a:r>
          </a:p>
          <a:p>
            <a:endParaRPr lang="en-US" sz="2000" dirty="0"/>
          </a:p>
          <a:p>
            <a:r>
              <a:rPr lang="en-US" sz="2000" dirty="0"/>
              <a:t>Reducing uncertainties, increasing confidence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8747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C307C-84C5-9A41-BE3A-8DB359C9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Pelican Storage Site Appraisal </a:t>
            </a:r>
            <a:br>
              <a:rPr lang="en-AU" sz="2400" dirty="0"/>
            </a:br>
            <a:r>
              <a:rPr lang="en-AU" sz="2400" dirty="0"/>
              <a:t>Offshore Appraisal Well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67496" y="1647471"/>
            <a:ext cx="5569560" cy="4174377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AU" dirty="0"/>
              <a:t>Two Phases of Activity:</a:t>
            </a:r>
          </a:p>
          <a:p>
            <a:pPr marL="300620" indent="-300620">
              <a:buFont typeface="Arial" panose="020B0604020202020204" pitchFamily="34" charset="0"/>
              <a:buChar char="•"/>
            </a:pPr>
            <a:r>
              <a:rPr lang="en-AU" sz="1600" dirty="0"/>
              <a:t>Geotechnical and Geophysical investigations (2019)</a:t>
            </a:r>
          </a:p>
          <a:p>
            <a:pPr marL="300620" indent="-300620">
              <a:buFont typeface="Arial" panose="020B0604020202020204" pitchFamily="34" charset="0"/>
              <a:buChar char="•"/>
            </a:pPr>
            <a:r>
              <a:rPr lang="en-AU" sz="1600" dirty="0"/>
              <a:t>Drilling Appraisal Well (2019/20)</a:t>
            </a:r>
          </a:p>
          <a:p>
            <a:endParaRPr lang="en-AU" dirty="0"/>
          </a:p>
          <a:p>
            <a:r>
              <a:rPr lang="en-AU" dirty="0"/>
              <a:t>Offshore Appraisal Well: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en-AU" sz="1600" dirty="0"/>
              <a:t>Commonwealth waters, approximately 8 km offshore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en-AU" sz="1600" dirty="0"/>
              <a:t>&gt;2 months operation 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en-AU" sz="1600" dirty="0"/>
              <a:t>to collect rock samples and formation logs for validation of geology &amp; uncertainty reduction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en-AU" sz="1600" dirty="0"/>
              <a:t>to inform an Injection License application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Environmental and Regulatory Approvals obtained:</a:t>
            </a:r>
          </a:p>
          <a:p>
            <a:pPr marL="300620" indent="-300620">
              <a:buFont typeface="Arial" panose="020B0604020202020204" pitchFamily="34" charset="0"/>
              <a:buChar char="•"/>
            </a:pPr>
            <a:r>
              <a:rPr lang="en-AU" sz="1600" dirty="0"/>
              <a:t>NOPTA &amp; NOPSEMA regulated</a:t>
            </a:r>
          </a:p>
          <a:p>
            <a:pPr marL="300620" indent="-300620">
              <a:buFont typeface="Arial" panose="020B0604020202020204" pitchFamily="34" charset="0"/>
              <a:buChar char="•"/>
            </a:pPr>
            <a:r>
              <a:rPr lang="en-AU" sz="1600" dirty="0"/>
              <a:t>For each phase of activities</a:t>
            </a:r>
          </a:p>
          <a:p>
            <a:pPr marL="300620" indent="-300620">
              <a:buFont typeface="Arial" panose="020B0604020202020204" pitchFamily="34" charset="0"/>
              <a:buChar char="•"/>
            </a:pPr>
            <a:r>
              <a:rPr lang="en-AU" sz="1600" dirty="0"/>
              <a:t>Informed by stakeholder consultation</a:t>
            </a:r>
          </a:p>
          <a:p>
            <a:pPr marL="300620" indent="-300620">
              <a:buFont typeface="Arial" panose="020B0604020202020204" pitchFamily="34" charset="0"/>
              <a:buChar char="•"/>
            </a:pPr>
            <a:r>
              <a:rPr lang="en-AU" sz="1600" dirty="0"/>
              <a:t>Informed by risk and impact assessments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67C277-7C71-4E6F-87F9-989912DDC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379" y="1688441"/>
            <a:ext cx="4388511" cy="4312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666C3-034D-4CEB-9297-2CDC5E54FEC9}"/>
              </a:ext>
            </a:extLst>
          </p:cNvPr>
          <p:cNvSpPr txBox="1"/>
          <p:nvPr/>
        </p:nvSpPr>
        <p:spPr>
          <a:xfrm>
            <a:off x="7213600" y="6109602"/>
            <a:ext cx="3977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Noble’s </a:t>
            </a:r>
            <a:r>
              <a:rPr lang="en-AU" sz="1400" i="1" dirty="0"/>
              <a:t>Tom </a:t>
            </a:r>
            <a:r>
              <a:rPr lang="en-AU" sz="1400" i="1" dirty="0" err="1"/>
              <a:t>Prossor</a:t>
            </a:r>
            <a:r>
              <a:rPr lang="en-AU" sz="1400" i="1" dirty="0"/>
              <a:t> </a:t>
            </a:r>
            <a:r>
              <a:rPr lang="en-AU" sz="1400" dirty="0"/>
              <a:t>Jack Up Rig contracted</a:t>
            </a:r>
          </a:p>
        </p:txBody>
      </p:sp>
    </p:spTree>
    <p:extLst>
      <p:ext uri="{BB962C8B-B14F-4D97-AF65-F5344CB8AC3E}">
        <p14:creationId xmlns:p14="http://schemas.microsoft.com/office/powerpoint/2010/main" val="841667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lobal CCS Institute Document" ma:contentTypeID="0x010100E8C2E3643C86A945BD85CDF7C05E4AD10001D77C4FF94CCC4EBAF297C5688AE78D" ma:contentTypeVersion="8" ma:contentTypeDescription="" ma:contentTypeScope="" ma:versionID="ef341790a546bae427028503f20ab4be">
  <xsd:schema xmlns:xsd="http://www.w3.org/2001/XMLSchema" xmlns:xs="http://www.w3.org/2001/XMLSchema" xmlns:p="http://schemas.microsoft.com/office/2006/metadata/properties" xmlns:ns2="09ae4737-8c2b-4235-9e87-b405573634ae" xmlns:ns3="2d76bea9-2581-425b-8239-ac3e5f8124bd" targetNamespace="http://schemas.microsoft.com/office/2006/metadata/properties" ma:root="true" ma:fieldsID="87249baeec27eca5ccab9b528c4bd647" ns2:_="" ns3:_="">
    <xsd:import namespace="09ae4737-8c2b-4235-9e87-b405573634ae"/>
    <xsd:import namespace="2d76bea9-2581-425b-8239-ac3e5f8124bd"/>
    <xsd:element name="properties">
      <xsd:complexType>
        <xsd:sequence>
          <xsd:element name="documentManagement">
            <xsd:complexType>
              <xsd:all>
                <xsd:element ref="ns2:c49628f1ed014027b07e12eeee46372e" minOccurs="0"/>
                <xsd:element ref="ns2:TaxCatchAll" minOccurs="0"/>
                <xsd:element ref="ns2:TaxCatchAllLabel" minOccurs="0"/>
                <xsd:element ref="ns2:b0a746751c6a45358a5b39d9a4555505" minOccurs="0"/>
                <xsd:element ref="ns2:d681c9991eb24e819417f45efd7520da" minOccurs="0"/>
                <xsd:element ref="ns2:cdbba9dd12a24aaca6e1e53ee231b78a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e4737-8c2b-4235-9e87-b405573634ae" elementFormDefault="qualified">
    <xsd:import namespace="http://schemas.microsoft.com/office/2006/documentManagement/types"/>
    <xsd:import namespace="http://schemas.microsoft.com/office/infopath/2007/PartnerControls"/>
    <xsd:element name="c49628f1ed014027b07e12eeee46372e" ma:index="8" nillable="true" ma:taxonomy="true" ma:internalName="c49628f1ed014027b07e12eeee46372e" ma:taxonomyFieldName="Region" ma:displayName="Region" ma:readOnly="false" ma:default="" ma:fieldId="{c49628f1-ed01-4027-b07e-12eeee46372e}" ma:sspId="11ee2b8d-9ea8-43bb-9f4f-fee1e52ff97e" ma:termSetId="fa1ba7bb-25ed-4cab-897f-5bcd32e0f7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5e08cf3-a182-4752-bc18-b0ebe72d1e1b}" ma:internalName="TaxCatchAll" ma:showField="CatchAllData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5e08cf3-a182-4752-bc18-b0ebe72d1e1b}" ma:internalName="TaxCatchAllLabel" ma:readOnly="true" ma:showField="CatchAllDataLabel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0a746751c6a45358a5b39d9a4555505" ma:index="12" nillable="true" ma:taxonomy="true" ma:internalName="b0a746751c6a45358a5b39d9a4555505" ma:taxonomyFieldName="Practice" ma:displayName="Practice" ma:readOnly="false" ma:default="" ma:fieldId="{b0a74675-1c6a-4535-8a5b-39d9a4555505}" ma:sspId="11ee2b8d-9ea8-43bb-9f4f-fee1e52ff97e" ma:termSetId="db02c312-cb06-4ee9-a072-a27356101a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81c9991eb24e819417f45efd7520da" ma:index="14" nillable="true" ma:taxonomy="true" ma:internalName="d681c9991eb24e819417f45efd7520da" ma:taxonomyFieldName="Document_x0020_Type" ma:displayName="Document Type" ma:default="" ma:fieldId="{d681c999-1eb2-4e81-9417-f45efd7520da}" ma:sspId="11ee2b8d-9ea8-43bb-9f4f-fee1e52ff97e" ma:termSetId="1cc0a1ab-3e52-44cc-81f8-1bb23f2fd09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dbba9dd12a24aaca6e1e53ee231b78a" ma:index="16" nillable="true" ma:taxonomy="true" ma:internalName="cdbba9dd12a24aaca6e1e53ee231b78a" ma:taxonomyFieldName="DocumentSite" ma:displayName="Document Site" ma:readOnly="false" ma:default="" ma:fieldId="{cdbba9dd-12a2-4aac-a6e1-e53ee231b78a}" ma:sspId="11ee2b8d-9ea8-43bb-9f4f-fee1e52ff97e" ma:termSetId="0a28ce65-8c13-49b3-a2e0-4931d19948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6bea9-2581-425b-8239-ac3e5f812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681c9991eb24e819417f45efd7520da xmlns="09ae4737-8c2b-4235-9e87-b405573634ae">
      <Terms xmlns="http://schemas.microsoft.com/office/infopath/2007/PartnerControls"/>
    </d681c9991eb24e819417f45efd7520da>
    <TaxCatchAll xmlns="09ae4737-8c2b-4235-9e87-b405573634ae"/>
    <cdbba9dd12a24aaca6e1e53ee231b78a xmlns="09ae4737-8c2b-4235-9e87-b405573634ae">
      <Terms xmlns="http://schemas.microsoft.com/office/infopath/2007/PartnerControls"/>
    </cdbba9dd12a24aaca6e1e53ee231b78a>
    <c49628f1ed014027b07e12eeee46372e xmlns="09ae4737-8c2b-4235-9e87-b405573634ae">
      <Terms xmlns="http://schemas.microsoft.com/office/infopath/2007/PartnerControls"/>
    </c49628f1ed014027b07e12eeee46372e>
    <b0a746751c6a45358a5b39d9a4555505 xmlns="09ae4737-8c2b-4235-9e87-b405573634ae">
      <Terms xmlns="http://schemas.microsoft.com/office/infopath/2007/PartnerControls"/>
    </b0a746751c6a45358a5b39d9a4555505>
  </documentManagement>
</p:properties>
</file>

<file path=customXml/itemProps1.xml><?xml version="1.0" encoding="utf-8"?>
<ds:datastoreItem xmlns:ds="http://schemas.openxmlformats.org/officeDocument/2006/customXml" ds:itemID="{E647B12B-8B62-4E9C-AB62-29C8A71FE59D}"/>
</file>

<file path=customXml/itemProps2.xml><?xml version="1.0" encoding="utf-8"?>
<ds:datastoreItem xmlns:ds="http://schemas.openxmlformats.org/officeDocument/2006/customXml" ds:itemID="{3F415C48-2C7E-4F8D-9955-4B3D7DE273EA}"/>
</file>

<file path=customXml/itemProps3.xml><?xml version="1.0" encoding="utf-8"?>
<ds:datastoreItem xmlns:ds="http://schemas.openxmlformats.org/officeDocument/2006/customXml" ds:itemID="{D3C6959F-2E26-40B3-87E6-D71A5D5C9028}"/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428</Words>
  <Application>Microsoft Office PowerPoint</Application>
  <PresentationFormat>Widescreen</PresentationFormat>
  <Paragraphs>89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ＭＳ Ｐゴシック</vt:lpstr>
      <vt:lpstr>Arial</vt:lpstr>
      <vt:lpstr>Calibri</vt:lpstr>
      <vt:lpstr>Times New Roman</vt:lpstr>
      <vt:lpstr>Office Theme</vt:lpstr>
      <vt:lpstr>Update for GCCSI Forum  May 2019</vt:lpstr>
      <vt:lpstr>CarbonNet Project</vt:lpstr>
      <vt:lpstr>Opportunities enabled by CCS: Hydrogen</vt:lpstr>
      <vt:lpstr>CarbonNet is in Stage 3  Project Development and Commercial Establishment </vt:lpstr>
      <vt:lpstr>CarbonNet Stage 2 – Feasibility Study Options</vt:lpstr>
      <vt:lpstr>CarbonNet Current Stage 3 - Next Steps</vt:lpstr>
      <vt:lpstr>Pelican Storage Site Appraisal  Marine Seismic Survey - Feb 2018</vt:lpstr>
      <vt:lpstr>Seismic Interpretation: Structure – horizon close to top of seal</vt:lpstr>
      <vt:lpstr>Pelican Storage Site Appraisal  Offshore Appraisal Well</vt:lpstr>
      <vt:lpstr>Commercialisation Pathway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Nelson (DEDJTR)</dc:creator>
  <cp:lastModifiedBy>Ian C Filby (DEDJTR)</cp:lastModifiedBy>
  <cp:revision>18</cp:revision>
  <dcterms:created xsi:type="dcterms:W3CDTF">2019-05-23T03:37:23Z</dcterms:created>
  <dcterms:modified xsi:type="dcterms:W3CDTF">2019-05-27T22:32:41Z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0x010100E8C2E3643C86A945BD85CDF7C05E4AD10001D77C4FF94CCC4EBAF297C5688AE78D</vt:lpwstr>
  </property>
  <property fmtid="{D5CDD505-2E9C-101B-9397-08002B2CF9AE}" pid="3" name="Region">
    <vt:lpwstr/>
  </property>
  <property fmtid="{D5CDD505-2E9C-101B-9397-08002B2CF9AE}" pid="4" name="Practice">
    <vt:lpwstr/>
  </property>
  <property fmtid="{D5CDD505-2E9C-101B-9397-08002B2CF9AE}" pid="5" name="DocumentSite">
    <vt:lpwstr/>
  </property>
  <property fmtid="{D5CDD505-2E9C-101B-9397-08002B2CF9AE}" pid="6" name="Document Type">
    <vt:lpwstr/>
  </property>
</Properties>
</file>