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6"/>
  </p:notesMasterIdLst>
  <p:sldIdLst>
    <p:sldId id="256" r:id="rId5"/>
    <p:sldId id="264" r:id="rId6"/>
    <p:sldId id="308" r:id="rId7"/>
    <p:sldId id="269" r:id="rId8"/>
    <p:sldId id="312" r:id="rId9"/>
    <p:sldId id="309" r:id="rId10"/>
    <p:sldId id="317" r:id="rId11"/>
    <p:sldId id="319" r:id="rId12"/>
    <p:sldId id="324" r:id="rId13"/>
    <p:sldId id="325" r:id="rId14"/>
    <p:sldId id="329" r:id="rId15"/>
    <p:sldId id="331" r:id="rId16"/>
    <p:sldId id="266" r:id="rId17"/>
    <p:sldId id="305" r:id="rId18"/>
    <p:sldId id="272" r:id="rId19"/>
    <p:sldId id="270" r:id="rId20"/>
    <p:sldId id="321" r:id="rId21"/>
    <p:sldId id="314" r:id="rId22"/>
    <p:sldId id="313" r:id="rId23"/>
    <p:sldId id="311" r:id="rId24"/>
    <p:sldId id="315" r:id="rId25"/>
    <p:sldId id="316" r:id="rId26"/>
    <p:sldId id="320" r:id="rId27"/>
    <p:sldId id="332" r:id="rId28"/>
    <p:sldId id="328" r:id="rId29"/>
    <p:sldId id="323" r:id="rId30"/>
    <p:sldId id="322" r:id="rId31"/>
    <p:sldId id="335" r:id="rId32"/>
    <p:sldId id="336" r:id="rId33"/>
    <p:sldId id="330" r:id="rId34"/>
    <p:sldId id="33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47BCC6"/>
    <a:srgbClr val="122D52"/>
    <a:srgbClr val="1A6C91"/>
    <a:srgbClr val="89C567"/>
    <a:srgbClr val="D87D45"/>
    <a:srgbClr val="D77B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26" autoAdjust="0"/>
    <p:restoredTop sz="91787" autoAdjust="0"/>
  </p:normalViewPr>
  <p:slideViewPr>
    <p:cSldViewPr snapToGrid="0">
      <p:cViewPr varScale="1">
        <p:scale>
          <a:sx n="75" d="100"/>
          <a:sy n="75" d="100"/>
        </p:scale>
        <p:origin x="804" y="42"/>
      </p:cViewPr>
      <p:guideLst/>
    </p:cSldViewPr>
  </p:slideViewPr>
  <p:notesTextViewPr>
    <p:cViewPr>
      <p:scale>
        <a:sx n="1" d="1"/>
        <a:sy n="1" d="1"/>
      </p:scale>
      <p:origin x="0" y="0"/>
    </p:cViewPr>
  </p:notesTextViewPr>
  <p:notesViewPr>
    <p:cSldViewPr snapToGrid="0">
      <p:cViewPr varScale="1">
        <p:scale>
          <a:sx n="73" d="100"/>
          <a:sy n="73" d="100"/>
        </p:scale>
        <p:origin x="37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CECFBF-F016-46DC-B3B7-B215324B4EA9}" type="datetimeFigureOut">
              <a:rPr lang="en-NZ" smtClean="0"/>
              <a:t>30/05/2019</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54171-4619-48D9-8DEB-4C727FA099B2}" type="slidenum">
              <a:rPr lang="en-NZ" smtClean="0"/>
              <a:t>‹#›</a:t>
            </a:fld>
            <a:endParaRPr lang="en-NZ"/>
          </a:p>
        </p:txBody>
      </p:sp>
    </p:spTree>
    <p:extLst>
      <p:ext uri="{BB962C8B-B14F-4D97-AF65-F5344CB8AC3E}">
        <p14:creationId xmlns:p14="http://schemas.microsoft.com/office/powerpoint/2010/main" val="218630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C54171-4619-48D9-8DEB-4C727FA099B2}" type="slidenum">
              <a:rPr lang="en-NZ" smtClean="0"/>
              <a:t>1</a:t>
            </a:fld>
            <a:endParaRPr lang="en-NZ"/>
          </a:p>
        </p:txBody>
      </p:sp>
    </p:spTree>
    <p:extLst>
      <p:ext uri="{BB962C8B-B14F-4D97-AF65-F5344CB8AC3E}">
        <p14:creationId xmlns:p14="http://schemas.microsoft.com/office/powerpoint/2010/main" val="364241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10</a:t>
            </a:fld>
            <a:endParaRPr lang="en-NZ"/>
          </a:p>
        </p:txBody>
      </p:sp>
    </p:spTree>
    <p:extLst>
      <p:ext uri="{BB962C8B-B14F-4D97-AF65-F5344CB8AC3E}">
        <p14:creationId xmlns:p14="http://schemas.microsoft.com/office/powerpoint/2010/main" val="2317200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11</a:t>
            </a:fld>
            <a:endParaRPr lang="en-NZ"/>
          </a:p>
        </p:txBody>
      </p:sp>
    </p:spTree>
    <p:extLst>
      <p:ext uri="{BB962C8B-B14F-4D97-AF65-F5344CB8AC3E}">
        <p14:creationId xmlns:p14="http://schemas.microsoft.com/office/powerpoint/2010/main" val="4214283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12</a:t>
            </a:fld>
            <a:endParaRPr lang="en-NZ"/>
          </a:p>
        </p:txBody>
      </p:sp>
    </p:spTree>
    <p:extLst>
      <p:ext uri="{BB962C8B-B14F-4D97-AF65-F5344CB8AC3E}">
        <p14:creationId xmlns:p14="http://schemas.microsoft.com/office/powerpoint/2010/main" val="106864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14</a:t>
            </a:fld>
            <a:endParaRPr lang="en-NZ"/>
          </a:p>
        </p:txBody>
      </p:sp>
    </p:spTree>
    <p:extLst>
      <p:ext uri="{BB962C8B-B14F-4D97-AF65-F5344CB8AC3E}">
        <p14:creationId xmlns:p14="http://schemas.microsoft.com/office/powerpoint/2010/main" val="305691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15</a:t>
            </a:fld>
            <a:endParaRPr lang="en-NZ"/>
          </a:p>
        </p:txBody>
      </p:sp>
    </p:spTree>
    <p:extLst>
      <p:ext uri="{BB962C8B-B14F-4D97-AF65-F5344CB8AC3E}">
        <p14:creationId xmlns:p14="http://schemas.microsoft.com/office/powerpoint/2010/main" val="815453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16</a:t>
            </a:fld>
            <a:endParaRPr lang="en-NZ"/>
          </a:p>
        </p:txBody>
      </p:sp>
    </p:spTree>
    <p:extLst>
      <p:ext uri="{BB962C8B-B14F-4D97-AF65-F5344CB8AC3E}">
        <p14:creationId xmlns:p14="http://schemas.microsoft.com/office/powerpoint/2010/main" val="267067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17</a:t>
            </a:fld>
            <a:endParaRPr lang="en-NZ"/>
          </a:p>
        </p:txBody>
      </p:sp>
    </p:spTree>
    <p:extLst>
      <p:ext uri="{BB962C8B-B14F-4D97-AF65-F5344CB8AC3E}">
        <p14:creationId xmlns:p14="http://schemas.microsoft.com/office/powerpoint/2010/main" val="1913096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18</a:t>
            </a:fld>
            <a:endParaRPr lang="en-NZ"/>
          </a:p>
        </p:txBody>
      </p:sp>
    </p:spTree>
    <p:extLst>
      <p:ext uri="{BB962C8B-B14F-4D97-AF65-F5344CB8AC3E}">
        <p14:creationId xmlns:p14="http://schemas.microsoft.com/office/powerpoint/2010/main" val="849859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19</a:t>
            </a:fld>
            <a:endParaRPr lang="en-NZ"/>
          </a:p>
        </p:txBody>
      </p:sp>
    </p:spTree>
    <p:extLst>
      <p:ext uri="{BB962C8B-B14F-4D97-AF65-F5344CB8AC3E}">
        <p14:creationId xmlns:p14="http://schemas.microsoft.com/office/powerpoint/2010/main" val="511275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20</a:t>
            </a:fld>
            <a:endParaRPr lang="en-NZ"/>
          </a:p>
        </p:txBody>
      </p:sp>
    </p:spTree>
    <p:extLst>
      <p:ext uri="{BB962C8B-B14F-4D97-AF65-F5344CB8AC3E}">
        <p14:creationId xmlns:p14="http://schemas.microsoft.com/office/powerpoint/2010/main" val="91981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a:t>
            </a:fld>
            <a:endParaRPr lang="en-NZ"/>
          </a:p>
        </p:txBody>
      </p:sp>
    </p:spTree>
    <p:extLst>
      <p:ext uri="{BB962C8B-B14F-4D97-AF65-F5344CB8AC3E}">
        <p14:creationId xmlns:p14="http://schemas.microsoft.com/office/powerpoint/2010/main" val="3010399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21</a:t>
            </a:fld>
            <a:endParaRPr lang="en-NZ"/>
          </a:p>
        </p:txBody>
      </p:sp>
    </p:spTree>
    <p:extLst>
      <p:ext uri="{BB962C8B-B14F-4D97-AF65-F5344CB8AC3E}">
        <p14:creationId xmlns:p14="http://schemas.microsoft.com/office/powerpoint/2010/main" val="1699392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22</a:t>
            </a:fld>
            <a:endParaRPr lang="en-NZ"/>
          </a:p>
        </p:txBody>
      </p:sp>
    </p:spTree>
    <p:extLst>
      <p:ext uri="{BB962C8B-B14F-4D97-AF65-F5344CB8AC3E}">
        <p14:creationId xmlns:p14="http://schemas.microsoft.com/office/powerpoint/2010/main" val="3109302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23</a:t>
            </a:fld>
            <a:endParaRPr lang="en-NZ"/>
          </a:p>
        </p:txBody>
      </p:sp>
    </p:spTree>
    <p:extLst>
      <p:ext uri="{BB962C8B-B14F-4D97-AF65-F5344CB8AC3E}">
        <p14:creationId xmlns:p14="http://schemas.microsoft.com/office/powerpoint/2010/main" val="20833196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24</a:t>
            </a:fld>
            <a:endParaRPr lang="en-NZ"/>
          </a:p>
        </p:txBody>
      </p:sp>
    </p:spTree>
    <p:extLst>
      <p:ext uri="{BB962C8B-B14F-4D97-AF65-F5344CB8AC3E}">
        <p14:creationId xmlns:p14="http://schemas.microsoft.com/office/powerpoint/2010/main" val="3122325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25</a:t>
            </a:fld>
            <a:endParaRPr lang="en-NZ"/>
          </a:p>
        </p:txBody>
      </p:sp>
    </p:spTree>
    <p:extLst>
      <p:ext uri="{BB962C8B-B14F-4D97-AF65-F5344CB8AC3E}">
        <p14:creationId xmlns:p14="http://schemas.microsoft.com/office/powerpoint/2010/main" val="887376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26</a:t>
            </a:fld>
            <a:endParaRPr lang="en-NZ"/>
          </a:p>
        </p:txBody>
      </p:sp>
    </p:spTree>
    <p:extLst>
      <p:ext uri="{BB962C8B-B14F-4D97-AF65-F5344CB8AC3E}">
        <p14:creationId xmlns:p14="http://schemas.microsoft.com/office/powerpoint/2010/main" val="1246979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27</a:t>
            </a:fld>
            <a:endParaRPr lang="en-NZ"/>
          </a:p>
        </p:txBody>
      </p:sp>
    </p:spTree>
    <p:extLst>
      <p:ext uri="{BB962C8B-B14F-4D97-AF65-F5344CB8AC3E}">
        <p14:creationId xmlns:p14="http://schemas.microsoft.com/office/powerpoint/2010/main" val="29355789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28</a:t>
            </a:fld>
            <a:endParaRPr lang="en-NZ"/>
          </a:p>
        </p:txBody>
      </p:sp>
    </p:spTree>
    <p:extLst>
      <p:ext uri="{BB962C8B-B14F-4D97-AF65-F5344CB8AC3E}">
        <p14:creationId xmlns:p14="http://schemas.microsoft.com/office/powerpoint/2010/main" val="369041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29</a:t>
            </a:fld>
            <a:endParaRPr lang="en-NZ"/>
          </a:p>
        </p:txBody>
      </p:sp>
    </p:spTree>
    <p:extLst>
      <p:ext uri="{BB962C8B-B14F-4D97-AF65-F5344CB8AC3E}">
        <p14:creationId xmlns:p14="http://schemas.microsoft.com/office/powerpoint/2010/main" val="1460829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30</a:t>
            </a:fld>
            <a:endParaRPr lang="en-NZ"/>
          </a:p>
        </p:txBody>
      </p:sp>
    </p:spTree>
    <p:extLst>
      <p:ext uri="{BB962C8B-B14F-4D97-AF65-F5344CB8AC3E}">
        <p14:creationId xmlns:p14="http://schemas.microsoft.com/office/powerpoint/2010/main" val="198504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3</a:t>
            </a:fld>
            <a:endParaRPr lang="en-NZ"/>
          </a:p>
        </p:txBody>
      </p:sp>
    </p:spTree>
    <p:extLst>
      <p:ext uri="{BB962C8B-B14F-4D97-AF65-F5344CB8AC3E}">
        <p14:creationId xmlns:p14="http://schemas.microsoft.com/office/powerpoint/2010/main" val="16604138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31</a:t>
            </a:fld>
            <a:endParaRPr lang="en-NZ"/>
          </a:p>
        </p:txBody>
      </p:sp>
    </p:spTree>
    <p:extLst>
      <p:ext uri="{BB962C8B-B14F-4D97-AF65-F5344CB8AC3E}">
        <p14:creationId xmlns:p14="http://schemas.microsoft.com/office/powerpoint/2010/main" val="2230330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4</a:t>
            </a:fld>
            <a:endParaRPr lang="en-NZ"/>
          </a:p>
        </p:txBody>
      </p:sp>
    </p:spTree>
    <p:extLst>
      <p:ext uri="{BB962C8B-B14F-4D97-AF65-F5344CB8AC3E}">
        <p14:creationId xmlns:p14="http://schemas.microsoft.com/office/powerpoint/2010/main" val="2806095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5</a:t>
            </a:fld>
            <a:endParaRPr lang="en-NZ"/>
          </a:p>
        </p:txBody>
      </p:sp>
    </p:spTree>
    <p:extLst>
      <p:ext uri="{BB962C8B-B14F-4D97-AF65-F5344CB8AC3E}">
        <p14:creationId xmlns:p14="http://schemas.microsoft.com/office/powerpoint/2010/main" val="1459370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6</a:t>
            </a:fld>
            <a:endParaRPr lang="en-NZ"/>
          </a:p>
        </p:txBody>
      </p:sp>
    </p:spTree>
    <p:extLst>
      <p:ext uri="{BB962C8B-B14F-4D97-AF65-F5344CB8AC3E}">
        <p14:creationId xmlns:p14="http://schemas.microsoft.com/office/powerpoint/2010/main" val="3900182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7</a:t>
            </a:fld>
            <a:endParaRPr lang="en-NZ"/>
          </a:p>
        </p:txBody>
      </p:sp>
    </p:spTree>
    <p:extLst>
      <p:ext uri="{BB962C8B-B14F-4D97-AF65-F5344CB8AC3E}">
        <p14:creationId xmlns:p14="http://schemas.microsoft.com/office/powerpoint/2010/main" val="3028972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8</a:t>
            </a:fld>
            <a:endParaRPr lang="en-NZ"/>
          </a:p>
        </p:txBody>
      </p:sp>
    </p:spTree>
    <p:extLst>
      <p:ext uri="{BB962C8B-B14F-4D97-AF65-F5344CB8AC3E}">
        <p14:creationId xmlns:p14="http://schemas.microsoft.com/office/powerpoint/2010/main" val="3466842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4C54171-4619-48D9-8DEB-4C727FA099B2}" type="slidenum">
              <a:rPr lang="en-NZ" smtClean="0"/>
              <a:t>9</a:t>
            </a:fld>
            <a:endParaRPr lang="en-NZ"/>
          </a:p>
        </p:txBody>
      </p:sp>
    </p:spTree>
    <p:extLst>
      <p:ext uri="{BB962C8B-B14F-4D97-AF65-F5344CB8AC3E}">
        <p14:creationId xmlns:p14="http://schemas.microsoft.com/office/powerpoint/2010/main" val="1697052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99457" y="842875"/>
            <a:ext cx="10363200" cy="1734863"/>
          </a:xfrm>
        </p:spPr>
        <p:txBody>
          <a:bodyPr anchor="b">
            <a:normAutofit/>
          </a:bodyPr>
          <a:lstStyle>
            <a:lvl1pPr algn="l">
              <a:defRPr sz="5000">
                <a:solidFill>
                  <a:schemeClr val="bg1"/>
                </a:solidFill>
                <a:latin typeface="Arial Black" panose="020B0A04020102020204" pitchFamily="34" charset="0"/>
              </a:defRPr>
            </a:lvl1pPr>
          </a:lstStyle>
          <a:p>
            <a:r>
              <a:rPr lang="en-US" dirty="0"/>
              <a:t>Click to edit Master title style</a:t>
            </a:r>
          </a:p>
        </p:txBody>
      </p:sp>
      <p:sp>
        <p:nvSpPr>
          <p:cNvPr id="9" name="Text Placeholder 8"/>
          <p:cNvSpPr>
            <a:spLocks noGrp="1"/>
          </p:cNvSpPr>
          <p:nvPr>
            <p:ph type="body" sz="quarter" idx="13"/>
          </p:nvPr>
        </p:nvSpPr>
        <p:spPr>
          <a:xfrm>
            <a:off x="1098551" y="3648121"/>
            <a:ext cx="10363200" cy="1385887"/>
          </a:xfrm>
        </p:spPr>
        <p:txBody>
          <a:bodyPr/>
          <a:lstStyle>
            <a:lvl1pPr>
              <a:defRPr sz="2000"/>
            </a:lvl1pPr>
            <a:lvl2pPr>
              <a:spcBef>
                <a:spcPts val="2000"/>
              </a:spcBef>
              <a:defRPr sz="1600" cap="all" baseline="0">
                <a:solidFill>
                  <a:schemeClr val="accent2"/>
                </a:solidFill>
              </a:defRPr>
            </a:lvl2pPr>
            <a:lvl3pPr marL="0" indent="0">
              <a:spcBef>
                <a:spcPts val="800"/>
              </a:spcBef>
              <a:buNone/>
              <a:defRPr sz="1700">
                <a:solidFill>
                  <a:schemeClr val="accent2"/>
                </a:solidFill>
              </a:defRPr>
            </a:lvl3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9094" y="5220307"/>
            <a:ext cx="1969012" cy="521209"/>
          </a:xfrm>
          <a:prstGeom prst="rect">
            <a:avLst/>
          </a:prstGeom>
        </p:spPr>
      </p:pic>
    </p:spTree>
    <p:extLst>
      <p:ext uri="{BB962C8B-B14F-4D97-AF65-F5344CB8AC3E}">
        <p14:creationId xmlns:p14="http://schemas.microsoft.com/office/powerpoint/2010/main" val="406959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spcBef>
                <a:spcPts val="12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a:t>21 June 2018  |</a:t>
            </a:r>
            <a:endParaRPr lang="en-NZ" dirty="0"/>
          </a:p>
        </p:txBody>
      </p:sp>
      <p:sp>
        <p:nvSpPr>
          <p:cNvPr id="5" name="Footer Placeholder 4"/>
          <p:cNvSpPr>
            <a:spLocks noGrp="1"/>
          </p:cNvSpPr>
          <p:nvPr>
            <p:ph type="ftr" sz="quarter" idx="11"/>
          </p:nvPr>
        </p:nvSpPr>
        <p:spPr/>
        <p:txBody>
          <a:bodyPr/>
          <a:lstStyle/>
          <a:p>
            <a:r>
              <a:rPr lang="en-NZ"/>
              <a:t>Annual Report Results</a:t>
            </a:r>
            <a:endParaRPr lang="en-NZ" dirty="0"/>
          </a:p>
        </p:txBody>
      </p:sp>
      <p:sp>
        <p:nvSpPr>
          <p:cNvPr id="6" name="Slide Number Placeholder 5"/>
          <p:cNvSpPr>
            <a:spLocks noGrp="1"/>
          </p:cNvSpPr>
          <p:nvPr>
            <p:ph type="sldNum" sz="quarter" idx="12"/>
          </p:nvPr>
        </p:nvSpPr>
        <p:spPr/>
        <p:txBody>
          <a:bodyPr/>
          <a:lstStyle/>
          <a:p>
            <a:r>
              <a:rPr lang="en-NZ"/>
              <a:t> | </a:t>
            </a:r>
            <a:fld id="{CAECE14B-B013-4B95-BA6F-417DE8C0B7B4}" type="slidenum">
              <a:rPr lang="en-NZ" smtClean="0"/>
              <a:pPr/>
              <a:t>‹#›</a:t>
            </a:fld>
            <a:endParaRPr lang="en-NZ" dirty="0"/>
          </a:p>
        </p:txBody>
      </p:sp>
    </p:spTree>
    <p:extLst>
      <p:ext uri="{BB962C8B-B14F-4D97-AF65-F5344CB8AC3E}">
        <p14:creationId xmlns:p14="http://schemas.microsoft.com/office/powerpoint/2010/main" val="949457743"/>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on Teal">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Title 1"/>
          <p:cNvSpPr>
            <a:spLocks noGrp="1"/>
          </p:cNvSpPr>
          <p:nvPr>
            <p:ph type="title"/>
          </p:nvPr>
        </p:nvSpPr>
        <p:spPr>
          <a:xfrm>
            <a:off x="1042852" y="963417"/>
            <a:ext cx="10046365" cy="762000"/>
          </a:xfrm>
        </p:spPr>
        <p:txBody>
          <a:bodyPr>
            <a:normAutofit/>
          </a:bodyPr>
          <a:lstStyle>
            <a:lvl1pPr>
              <a:defRPr sz="3500"/>
            </a:lvl1pPr>
          </a:lstStyle>
          <a:p>
            <a:r>
              <a:rPr lang="en-US" dirty="0"/>
              <a:t>Click to edit Master title style</a:t>
            </a:r>
            <a:endParaRPr lang="en-NZ" dirty="0"/>
          </a:p>
        </p:txBody>
      </p:sp>
      <p:sp>
        <p:nvSpPr>
          <p:cNvPr id="3" name="Date Placeholder 2"/>
          <p:cNvSpPr>
            <a:spLocks noGrp="1"/>
          </p:cNvSpPr>
          <p:nvPr>
            <p:ph type="dt" sz="half" idx="10"/>
          </p:nvPr>
        </p:nvSpPr>
        <p:spPr/>
        <p:txBody>
          <a:bodyPr/>
          <a:lstStyle/>
          <a:p>
            <a:r>
              <a:rPr lang="en-US"/>
              <a:t>21 June 2018  |</a:t>
            </a:r>
            <a:endParaRPr lang="en-NZ" dirty="0"/>
          </a:p>
        </p:txBody>
      </p:sp>
      <p:sp>
        <p:nvSpPr>
          <p:cNvPr id="4" name="Footer Placeholder 3"/>
          <p:cNvSpPr>
            <a:spLocks noGrp="1"/>
          </p:cNvSpPr>
          <p:nvPr>
            <p:ph type="ftr" sz="quarter" idx="11"/>
          </p:nvPr>
        </p:nvSpPr>
        <p:spPr/>
        <p:txBody>
          <a:bodyPr/>
          <a:lstStyle/>
          <a:p>
            <a:r>
              <a:rPr lang="en-NZ"/>
              <a:t>Annual Report Results</a:t>
            </a:r>
            <a:endParaRPr lang="en-NZ" dirty="0"/>
          </a:p>
        </p:txBody>
      </p:sp>
      <p:sp>
        <p:nvSpPr>
          <p:cNvPr id="5" name="Slide Number Placeholder 4"/>
          <p:cNvSpPr>
            <a:spLocks noGrp="1"/>
          </p:cNvSpPr>
          <p:nvPr>
            <p:ph type="sldNum" sz="quarter" idx="12"/>
          </p:nvPr>
        </p:nvSpPr>
        <p:spPr/>
        <p:txBody>
          <a:bodyPr/>
          <a:lstStyle/>
          <a:p>
            <a:r>
              <a:rPr lang="en-NZ"/>
              <a:t> | </a:t>
            </a:r>
            <a:fld id="{CAECE14B-B013-4B95-BA6F-417DE8C0B7B4}" type="slidenum">
              <a:rPr lang="en-NZ" smtClean="0"/>
              <a:pPr/>
              <a:t>‹#›</a:t>
            </a:fld>
            <a:endParaRPr lang="en-NZ" dirty="0"/>
          </a:p>
        </p:txBody>
      </p:sp>
      <p:sp>
        <p:nvSpPr>
          <p:cNvPr id="7" name="Text Placeholder 6"/>
          <p:cNvSpPr>
            <a:spLocks noGrp="1"/>
          </p:cNvSpPr>
          <p:nvPr>
            <p:ph type="body" sz="quarter" idx="13"/>
          </p:nvPr>
        </p:nvSpPr>
        <p:spPr>
          <a:xfrm>
            <a:off x="1042852" y="1803400"/>
            <a:ext cx="10046365" cy="4179888"/>
          </a:xfrm>
        </p:spPr>
        <p:txBody>
          <a:bodyPr/>
          <a:lstStyle>
            <a:lvl1pPr>
              <a:defRPr sz="2400"/>
            </a:lvl1pPr>
            <a:lvl2pPr marL="342900" indent="-342900">
              <a:lnSpc>
                <a:spcPct val="100000"/>
              </a:lnSpc>
              <a:spcBef>
                <a:spcPts val="1200"/>
              </a:spcBef>
              <a:buFont typeface="Arial" panose="020B0604020202020204" pitchFamily="34" charset="0"/>
              <a:buChar char="•"/>
              <a:defRPr sz="2000"/>
            </a:lvl2pPr>
            <a:lvl3pPr marL="714375" indent="-357188">
              <a:defRPr sz="2000"/>
            </a:lvl3pPr>
            <a:lvl4pPr marL="1079500" indent="-365125">
              <a:defRPr sz="2000"/>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614" y="6217265"/>
            <a:ext cx="362713" cy="362713"/>
          </a:xfrm>
          <a:prstGeom prst="rect">
            <a:avLst/>
          </a:prstGeom>
        </p:spPr>
      </p:pic>
    </p:spTree>
    <p:extLst>
      <p:ext uri="{BB962C8B-B14F-4D97-AF65-F5344CB8AC3E}">
        <p14:creationId xmlns:p14="http://schemas.microsoft.com/office/powerpoint/2010/main" val="401301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ark Blue Picture divid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a:p>
        </p:txBody>
      </p:sp>
      <p:sp>
        <p:nvSpPr>
          <p:cNvPr id="2" name="Title 1"/>
          <p:cNvSpPr>
            <a:spLocks noGrp="1"/>
          </p:cNvSpPr>
          <p:nvPr>
            <p:ph type="title"/>
          </p:nvPr>
        </p:nvSpPr>
        <p:spPr>
          <a:xfrm>
            <a:off x="1333765" y="1522366"/>
            <a:ext cx="9974219" cy="758872"/>
          </a:xfrm>
        </p:spPr>
        <p:txBody>
          <a:bodyPr>
            <a:noAutofit/>
          </a:bodyPr>
          <a:lstStyle>
            <a:lvl1pPr>
              <a:defRPr sz="3200" cap="none" baseline="0">
                <a:solidFill>
                  <a:schemeClr val="bg1"/>
                </a:solidFill>
              </a:defRPr>
            </a:lvl1pPr>
          </a:lstStyle>
          <a:p>
            <a:r>
              <a:rPr lang="en-US" dirty="0"/>
              <a:t>Click to edit Master title style</a:t>
            </a:r>
            <a:endParaRPr lang="en-NZ" dirty="0"/>
          </a:p>
        </p:txBody>
      </p:sp>
      <p:sp>
        <p:nvSpPr>
          <p:cNvPr id="3" name="Date Placeholder 2"/>
          <p:cNvSpPr>
            <a:spLocks noGrp="1"/>
          </p:cNvSpPr>
          <p:nvPr>
            <p:ph type="dt" sz="half" idx="10"/>
          </p:nvPr>
        </p:nvSpPr>
        <p:spPr/>
        <p:txBody>
          <a:bodyPr/>
          <a:lstStyle>
            <a:lvl1pPr>
              <a:defRPr>
                <a:solidFill>
                  <a:schemeClr val="bg1"/>
                </a:solidFill>
              </a:defRPr>
            </a:lvl1pPr>
          </a:lstStyle>
          <a:p>
            <a:r>
              <a:rPr lang="en-US" dirty="0"/>
              <a:t>21 June 2018  |</a:t>
            </a:r>
            <a:endParaRPr lang="en-NZ" dirty="0"/>
          </a:p>
        </p:txBody>
      </p:sp>
      <p:sp>
        <p:nvSpPr>
          <p:cNvPr id="4" name="Footer Placeholder 3"/>
          <p:cNvSpPr>
            <a:spLocks noGrp="1"/>
          </p:cNvSpPr>
          <p:nvPr>
            <p:ph type="ftr" sz="quarter" idx="11"/>
          </p:nvPr>
        </p:nvSpPr>
        <p:spPr/>
        <p:txBody>
          <a:bodyPr/>
          <a:lstStyle>
            <a:lvl1pPr>
              <a:defRPr>
                <a:solidFill>
                  <a:schemeClr val="bg1"/>
                </a:solidFill>
              </a:defRPr>
            </a:lvl1pPr>
          </a:lstStyle>
          <a:p>
            <a:r>
              <a:rPr lang="en-NZ" dirty="0"/>
              <a:t>Annual Report Results</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NZ" dirty="0"/>
              <a:t> | </a:t>
            </a:r>
            <a:fld id="{CAECE14B-B013-4B95-BA6F-417DE8C0B7B4}" type="slidenum">
              <a:rPr lang="en-NZ" smtClean="0"/>
              <a:pPr/>
              <a:t>‹#›</a:t>
            </a:fld>
            <a:endParaRPr lang="en-NZ" dirty="0"/>
          </a:p>
        </p:txBody>
      </p:sp>
      <p:sp>
        <p:nvSpPr>
          <p:cNvPr id="8" name="Text Placeholder 7"/>
          <p:cNvSpPr>
            <a:spLocks noGrp="1"/>
          </p:cNvSpPr>
          <p:nvPr>
            <p:ph type="body" sz="quarter" idx="13"/>
          </p:nvPr>
        </p:nvSpPr>
        <p:spPr>
          <a:xfrm>
            <a:off x="1348318" y="1192574"/>
            <a:ext cx="10020300" cy="384175"/>
          </a:xfrm>
        </p:spPr>
        <p:txBody>
          <a:bodyPr>
            <a:noAutofit/>
          </a:bodyPr>
          <a:lstStyle>
            <a:lvl1pPr>
              <a:defRPr sz="1400" b="1" cap="all" baseline="0">
                <a:solidFill>
                  <a:schemeClr val="bg1"/>
                </a:solidFill>
              </a:defRPr>
            </a:lvl1pPr>
            <a:lvl2pPr>
              <a:defRPr sz="1400" b="1" cap="all" baseline="0">
                <a:solidFill>
                  <a:schemeClr val="bg1"/>
                </a:solidFill>
              </a:defRPr>
            </a:lvl2pPr>
            <a:lvl3pPr>
              <a:defRPr sz="1400" b="1" cap="all" baseline="0">
                <a:solidFill>
                  <a:schemeClr val="bg1"/>
                </a:solidFill>
              </a:defRPr>
            </a:lvl3pPr>
            <a:lvl4pPr>
              <a:defRPr sz="1400" b="1" cap="all" baseline="0">
                <a:solidFill>
                  <a:schemeClr val="bg1"/>
                </a:solidFill>
              </a:defRPr>
            </a:lvl4pPr>
            <a:lvl5pPr>
              <a:defRPr sz="1400" b="1" cap="all" baseline="0">
                <a:solidFill>
                  <a:schemeClr val="bg1"/>
                </a:solidFill>
              </a:defRPr>
            </a:lvl5pPr>
          </a:lstStyle>
          <a:p>
            <a:pPr lvl="0"/>
            <a:r>
              <a:rPr lang="en-US" dirty="0"/>
              <a:t>Click to edit Master text styles</a:t>
            </a:r>
            <a:endParaRPr lang="en-NZ" dirty="0"/>
          </a:p>
        </p:txBody>
      </p:sp>
      <p:sp>
        <p:nvSpPr>
          <p:cNvPr id="10" name="Picture Placeholder 9"/>
          <p:cNvSpPr>
            <a:spLocks noGrp="1"/>
          </p:cNvSpPr>
          <p:nvPr>
            <p:ph type="pic" sz="quarter" idx="14"/>
          </p:nvPr>
        </p:nvSpPr>
        <p:spPr>
          <a:xfrm>
            <a:off x="1423919" y="2403787"/>
            <a:ext cx="9341491" cy="3352800"/>
          </a:xfrm>
        </p:spPr>
        <p:txBody>
          <a:bodyPr/>
          <a:lstStyle/>
          <a:p>
            <a:endParaRPr lang="en-NZ"/>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614" y="6217265"/>
            <a:ext cx="362713" cy="362713"/>
          </a:xfrm>
          <a:prstGeom prst="rect">
            <a:avLst/>
          </a:prstGeom>
        </p:spPr>
      </p:pic>
    </p:spTree>
    <p:extLst>
      <p:ext uri="{BB962C8B-B14F-4D97-AF65-F5344CB8AC3E}">
        <p14:creationId xmlns:p14="http://schemas.microsoft.com/office/powerpoint/2010/main" val="364711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099457" y="842875"/>
            <a:ext cx="10363200" cy="1734863"/>
          </a:xfrm>
        </p:spPr>
        <p:txBody>
          <a:bodyPr anchor="b">
            <a:noAutofit/>
          </a:bodyPr>
          <a:lstStyle>
            <a:lvl1pPr algn="l">
              <a:defRPr sz="6000">
                <a:solidFill>
                  <a:schemeClr val="bg1"/>
                </a:solidFill>
                <a:latin typeface="+mj-lt"/>
              </a:defRPr>
            </a:lvl1pPr>
          </a:lstStyle>
          <a:p>
            <a:r>
              <a:rPr lang="en-US" dirty="0"/>
              <a:t>Click to edit Master title style</a:t>
            </a:r>
          </a:p>
        </p:txBody>
      </p:sp>
      <p:sp>
        <p:nvSpPr>
          <p:cNvPr id="9" name="Text Placeholder 8"/>
          <p:cNvSpPr>
            <a:spLocks noGrp="1"/>
          </p:cNvSpPr>
          <p:nvPr>
            <p:ph type="body" sz="quarter" idx="13"/>
          </p:nvPr>
        </p:nvSpPr>
        <p:spPr>
          <a:xfrm>
            <a:off x="1098551" y="2952207"/>
            <a:ext cx="10363200" cy="2081801"/>
          </a:xfrm>
        </p:spPr>
        <p:txBody>
          <a:bodyPr>
            <a:normAutofit/>
          </a:bodyPr>
          <a:lstStyle>
            <a:lvl1pPr>
              <a:defRPr sz="2000">
                <a:solidFill>
                  <a:schemeClr val="bg1"/>
                </a:solidFill>
              </a:defRPr>
            </a:lvl1pPr>
            <a:lvl2pPr>
              <a:spcBef>
                <a:spcPts val="2000"/>
              </a:spcBef>
              <a:defRPr sz="1800" cap="all" baseline="0">
                <a:solidFill>
                  <a:schemeClr val="bg1"/>
                </a:solidFill>
              </a:defRPr>
            </a:lvl2pPr>
            <a:lvl3pPr marL="0" indent="0">
              <a:spcBef>
                <a:spcPts val="800"/>
              </a:spcBef>
              <a:buNone/>
              <a:defRPr sz="1800">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49094" y="5220307"/>
            <a:ext cx="1969012" cy="521209"/>
          </a:xfrm>
          <a:prstGeom prst="rect">
            <a:avLst/>
          </a:prstGeom>
        </p:spPr>
      </p:pic>
    </p:spTree>
    <p:extLst>
      <p:ext uri="{BB962C8B-B14F-4D97-AF65-F5344CB8AC3E}">
        <p14:creationId xmlns:p14="http://schemas.microsoft.com/office/powerpoint/2010/main" val="8892794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200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443652" y="6176963"/>
            <a:ext cx="2743200" cy="365125"/>
          </a:xfrm>
          <a:prstGeom prst="rect">
            <a:avLst/>
          </a:prstGeom>
        </p:spPr>
        <p:txBody>
          <a:bodyPr vert="horz" lIns="91440" tIns="45720" rIns="91440" bIns="45720" rtlCol="0" anchor="ctr"/>
          <a:lstStyle>
            <a:lvl1pPr algn="r">
              <a:defRPr sz="900">
                <a:solidFill>
                  <a:schemeClr val="accent1"/>
                </a:solidFill>
              </a:defRPr>
            </a:lvl1pPr>
          </a:lstStyle>
          <a:p>
            <a:r>
              <a:rPr lang="en-US" dirty="0"/>
              <a:t>21 June 2018  |</a:t>
            </a:r>
            <a:endParaRPr lang="en-NZ" dirty="0"/>
          </a:p>
        </p:txBody>
      </p:sp>
      <p:sp>
        <p:nvSpPr>
          <p:cNvPr id="5" name="Footer Placeholder 4"/>
          <p:cNvSpPr>
            <a:spLocks noGrp="1"/>
          </p:cNvSpPr>
          <p:nvPr>
            <p:ph type="ftr" sz="quarter" idx="3"/>
          </p:nvPr>
        </p:nvSpPr>
        <p:spPr>
          <a:xfrm>
            <a:off x="7443652" y="6176963"/>
            <a:ext cx="4114800" cy="365125"/>
          </a:xfrm>
          <a:prstGeom prst="rect">
            <a:avLst/>
          </a:prstGeom>
        </p:spPr>
        <p:txBody>
          <a:bodyPr vert="horz" lIns="91440" tIns="45720" rIns="91440" bIns="45720" rtlCol="0" anchor="ctr"/>
          <a:lstStyle>
            <a:lvl1pPr algn="r">
              <a:defRPr sz="900">
                <a:solidFill>
                  <a:schemeClr val="accent1"/>
                </a:solidFill>
                <a:latin typeface="+mj-lt"/>
              </a:defRPr>
            </a:lvl1pPr>
          </a:lstStyle>
          <a:p>
            <a:r>
              <a:rPr lang="en-NZ" dirty="0"/>
              <a:t>Annual Report Results</a:t>
            </a:r>
          </a:p>
        </p:txBody>
      </p:sp>
      <p:sp>
        <p:nvSpPr>
          <p:cNvPr id="6" name="Slide Number Placeholder 5"/>
          <p:cNvSpPr>
            <a:spLocks noGrp="1"/>
          </p:cNvSpPr>
          <p:nvPr>
            <p:ph type="sldNum" sz="quarter" idx="4"/>
          </p:nvPr>
        </p:nvSpPr>
        <p:spPr>
          <a:xfrm>
            <a:off x="9263743" y="6176963"/>
            <a:ext cx="2743200" cy="365125"/>
          </a:xfrm>
          <a:prstGeom prst="rect">
            <a:avLst/>
          </a:prstGeom>
        </p:spPr>
        <p:txBody>
          <a:bodyPr vert="horz" lIns="91440" tIns="45720" rIns="91440" bIns="45720" rtlCol="0" anchor="ctr"/>
          <a:lstStyle>
            <a:lvl1pPr algn="r">
              <a:defRPr sz="900">
                <a:solidFill>
                  <a:schemeClr val="accent1"/>
                </a:solidFill>
                <a:latin typeface="+mj-lt"/>
              </a:defRPr>
            </a:lvl1pPr>
          </a:lstStyle>
          <a:p>
            <a:r>
              <a:rPr lang="en-NZ" dirty="0"/>
              <a:t> </a:t>
            </a:r>
            <a:r>
              <a:rPr lang="en-NZ" dirty="0">
                <a:latin typeface="+mn-lt"/>
              </a:rPr>
              <a:t>|</a:t>
            </a:r>
            <a:r>
              <a:rPr lang="en-NZ" dirty="0"/>
              <a:t>    </a:t>
            </a:r>
            <a:fld id="{CAECE14B-B013-4B95-BA6F-417DE8C0B7B4}" type="slidenum">
              <a:rPr lang="en-NZ" smtClean="0"/>
              <a:pPr/>
              <a:t>‹#›</a:t>
            </a:fld>
            <a:endParaRPr lang="en-NZ" dirty="0"/>
          </a:p>
        </p:txBody>
      </p:sp>
      <p:pic>
        <p:nvPicPr>
          <p:cNvPr id="9" name="Picture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7614" y="6217265"/>
            <a:ext cx="362713" cy="362713"/>
          </a:xfrm>
          <a:prstGeom prst="rect">
            <a:avLst/>
          </a:prstGeom>
        </p:spPr>
      </p:pic>
    </p:spTree>
    <p:extLst>
      <p:ext uri="{BB962C8B-B14F-4D97-AF65-F5344CB8AC3E}">
        <p14:creationId xmlns:p14="http://schemas.microsoft.com/office/powerpoint/2010/main" val="4057091243"/>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90" r:id="rId3"/>
    <p:sldLayoutId id="2147483691" r:id="rId4"/>
    <p:sldLayoutId id="2147483692" r:id="rId5"/>
  </p:sldLayoutIdLst>
  <p:hf hdr="0"/>
  <p:txStyles>
    <p:titleStyle>
      <a:lvl1pPr algn="l" defTabSz="914400" rtl="0" eaLnBrk="1" latinLnBrk="0" hangingPunct="1">
        <a:lnSpc>
          <a:spcPct val="90000"/>
        </a:lnSpc>
        <a:spcBef>
          <a:spcPct val="0"/>
        </a:spcBef>
        <a:buNone/>
        <a:defRPr sz="3100" kern="1200" cap="all" baseline="0">
          <a:solidFill>
            <a:schemeClr val="accent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300" kern="1200">
          <a:solidFill>
            <a:schemeClr val="accent2"/>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accent1"/>
          </a:solidFill>
          <a:latin typeface="+mn-lt"/>
          <a:ea typeface="+mn-ea"/>
          <a:cs typeface="+mn-cs"/>
        </a:defRPr>
      </a:lvl2pPr>
      <a:lvl3pPr marL="357188" indent="-357188"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714375" indent="-357188"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4pPr>
      <a:lvl5pPr marL="1079500" indent="-365125"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mi-NZ" sz="4000" dirty="0"/>
              <a:t>Impact of Rising community expectations on climate change</a:t>
            </a:r>
            <a:endParaRPr lang="en-NZ" sz="4000" dirty="0"/>
          </a:p>
        </p:txBody>
      </p:sp>
      <p:sp>
        <p:nvSpPr>
          <p:cNvPr id="5" name="Text Placeholder 4"/>
          <p:cNvSpPr>
            <a:spLocks noGrp="1"/>
          </p:cNvSpPr>
          <p:nvPr>
            <p:ph type="body" sz="quarter" idx="13"/>
          </p:nvPr>
        </p:nvSpPr>
        <p:spPr>
          <a:xfrm>
            <a:off x="1098551" y="2577738"/>
            <a:ext cx="10363200" cy="2456271"/>
          </a:xfrm>
        </p:spPr>
        <p:txBody>
          <a:bodyPr>
            <a:normAutofit/>
          </a:bodyPr>
          <a:lstStyle/>
          <a:p>
            <a:r>
              <a:rPr lang="en-US" b="1" dirty="0"/>
              <a:t>2019 CCS Forum</a:t>
            </a:r>
          </a:p>
          <a:p>
            <a:r>
              <a:rPr lang="en-US" b="1" dirty="0"/>
              <a:t>Brisbane, Australia</a:t>
            </a:r>
            <a:endParaRPr lang="mi-NZ" b="1" dirty="0"/>
          </a:p>
          <a:p>
            <a:r>
              <a:rPr lang="mi-NZ" dirty="0"/>
              <a:t>31 May 2019</a:t>
            </a:r>
          </a:p>
          <a:p>
            <a:endParaRPr lang="mi-NZ" b="1" dirty="0"/>
          </a:p>
          <a:p>
            <a:r>
              <a:rPr lang="mi-NZ" dirty="0"/>
              <a:t>Alex Zapantis</a:t>
            </a:r>
          </a:p>
          <a:p>
            <a:pPr lvl="2"/>
            <a:r>
              <a:rPr lang="mi-NZ" dirty="0"/>
              <a:t>General Manager - Commercial</a:t>
            </a:r>
            <a:endParaRPr lang="en-NZ" dirty="0"/>
          </a:p>
        </p:txBody>
      </p:sp>
    </p:spTree>
    <p:extLst>
      <p:ext uri="{BB962C8B-B14F-4D97-AF65-F5344CB8AC3E}">
        <p14:creationId xmlns:p14="http://schemas.microsoft.com/office/powerpoint/2010/main" val="1412604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Key Findings</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352053" y="1872021"/>
            <a:ext cx="10621106" cy="1077218"/>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solidFill>
                  <a:schemeClr val="accent2"/>
                </a:solidFill>
              </a:rPr>
              <a:t>Demand for information on ESG risk and performance is growing strongly.</a:t>
            </a:r>
          </a:p>
        </p:txBody>
      </p:sp>
      <p:sp>
        <p:nvSpPr>
          <p:cNvPr id="4" name="TextBox 3">
            <a:extLst>
              <a:ext uri="{FF2B5EF4-FFF2-40B4-BE49-F238E27FC236}">
                <a16:creationId xmlns:a16="http://schemas.microsoft.com/office/drawing/2014/main" id="{D45ED93C-B37D-497A-B1E8-515A4CD1D09D}"/>
              </a:ext>
            </a:extLst>
          </p:cNvPr>
          <p:cNvSpPr txBox="1"/>
          <p:nvPr/>
        </p:nvSpPr>
        <p:spPr>
          <a:xfrm>
            <a:off x="1352053" y="3518430"/>
            <a:ext cx="10621106" cy="156966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solidFill>
                  <a:schemeClr val="accent2"/>
                </a:solidFill>
              </a:rPr>
              <a:t>ESG performance or risk assessment is now mainstream, and impacts credit ratings and the cost of capital.</a:t>
            </a:r>
          </a:p>
        </p:txBody>
      </p:sp>
    </p:spTree>
    <p:extLst>
      <p:ext uri="{BB962C8B-B14F-4D97-AF65-F5344CB8AC3E}">
        <p14:creationId xmlns:p14="http://schemas.microsoft.com/office/powerpoint/2010/main" val="227394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Key Findings</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352053" y="1828562"/>
            <a:ext cx="10621106" cy="335476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solidFill>
                  <a:schemeClr val="accent2"/>
                </a:solidFill>
              </a:rPr>
              <a:t>The impact of CO</a:t>
            </a:r>
            <a:r>
              <a:rPr lang="en-US" sz="3200" baseline="-25000" dirty="0">
                <a:solidFill>
                  <a:schemeClr val="accent2"/>
                </a:solidFill>
              </a:rPr>
              <a:t>2</a:t>
            </a:r>
            <a:r>
              <a:rPr lang="en-US" sz="3200" dirty="0">
                <a:solidFill>
                  <a:schemeClr val="accent2"/>
                </a:solidFill>
              </a:rPr>
              <a:t> exposure and climate risk on assessments of ESG risk is rising. Ratings agencies consider:</a:t>
            </a:r>
          </a:p>
          <a:p>
            <a:pPr marL="800100" lvl="1" indent="-342900">
              <a:spcAft>
                <a:spcPts val="1200"/>
              </a:spcAft>
              <a:buFont typeface="Arial" panose="020B0604020202020204" pitchFamily="34" charset="0"/>
              <a:buChar char="•"/>
            </a:pPr>
            <a:r>
              <a:rPr lang="en-US" sz="3200" dirty="0">
                <a:solidFill>
                  <a:schemeClr val="accent2"/>
                </a:solidFill>
              </a:rPr>
              <a:t>CO</a:t>
            </a:r>
            <a:r>
              <a:rPr lang="en-US" sz="3200" baseline="-25000" dirty="0">
                <a:solidFill>
                  <a:schemeClr val="accent2"/>
                </a:solidFill>
              </a:rPr>
              <a:t>2</a:t>
            </a:r>
            <a:r>
              <a:rPr lang="en-US" sz="3200" dirty="0">
                <a:solidFill>
                  <a:schemeClr val="accent2"/>
                </a:solidFill>
              </a:rPr>
              <a:t> footprint in upstream or downstream value chain</a:t>
            </a:r>
          </a:p>
          <a:p>
            <a:pPr marL="800100" lvl="1" indent="-342900">
              <a:spcAft>
                <a:spcPts val="1200"/>
              </a:spcAft>
              <a:buFont typeface="Arial" panose="020B0604020202020204" pitchFamily="34" charset="0"/>
              <a:buChar char="•"/>
            </a:pPr>
            <a:r>
              <a:rPr lang="en-US" sz="3200" dirty="0">
                <a:solidFill>
                  <a:schemeClr val="accent2"/>
                </a:solidFill>
              </a:rPr>
              <a:t>Effectiveness of climate risk mitigation strategy and governance  </a:t>
            </a:r>
          </a:p>
        </p:txBody>
      </p:sp>
    </p:spTree>
    <p:extLst>
      <p:ext uri="{BB962C8B-B14F-4D97-AF65-F5344CB8AC3E}">
        <p14:creationId xmlns:p14="http://schemas.microsoft.com/office/powerpoint/2010/main" val="151128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Key Findings</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352053" y="1828562"/>
            <a:ext cx="10621106" cy="400109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solidFill>
                  <a:schemeClr val="accent2"/>
                </a:solidFill>
              </a:rPr>
              <a:t>CCS investments will positively influence ESG ratings, where they are;</a:t>
            </a:r>
          </a:p>
          <a:p>
            <a:pPr marL="800100" lvl="1" indent="-342900">
              <a:spcAft>
                <a:spcPts val="1200"/>
              </a:spcAft>
              <a:buFont typeface="Arial" panose="020B0604020202020204" pitchFamily="34" charset="0"/>
              <a:buChar char="•"/>
            </a:pPr>
            <a:r>
              <a:rPr lang="en-US" sz="3200" dirty="0">
                <a:solidFill>
                  <a:schemeClr val="accent2"/>
                </a:solidFill>
              </a:rPr>
              <a:t>material to revenues and/or</a:t>
            </a:r>
          </a:p>
          <a:p>
            <a:pPr marL="800100" lvl="1" indent="-342900">
              <a:spcAft>
                <a:spcPts val="1200"/>
              </a:spcAft>
              <a:buFont typeface="Arial" panose="020B0604020202020204" pitchFamily="34" charset="0"/>
              <a:buChar char="•"/>
            </a:pPr>
            <a:r>
              <a:rPr lang="en-US" sz="3200" dirty="0">
                <a:solidFill>
                  <a:schemeClr val="accent2"/>
                </a:solidFill>
              </a:rPr>
              <a:t>deliver a material reduction in carbon dioxide emissions to which the company is exposed and/or</a:t>
            </a:r>
          </a:p>
          <a:p>
            <a:pPr marL="800100" lvl="1" indent="-342900">
              <a:spcAft>
                <a:spcPts val="1200"/>
              </a:spcAft>
              <a:buFont typeface="Arial" panose="020B0604020202020204" pitchFamily="34" charset="0"/>
              <a:buChar char="•"/>
            </a:pPr>
            <a:r>
              <a:rPr lang="en-US" sz="3200" dirty="0">
                <a:solidFill>
                  <a:schemeClr val="accent2"/>
                </a:solidFill>
              </a:rPr>
              <a:t>are perceived to materially mitigate the company’s long term climate risk or transition risk</a:t>
            </a:r>
          </a:p>
        </p:txBody>
      </p:sp>
    </p:spTree>
    <p:extLst>
      <p:ext uri="{BB962C8B-B14F-4D97-AF65-F5344CB8AC3E}">
        <p14:creationId xmlns:p14="http://schemas.microsoft.com/office/powerpoint/2010/main" val="1059814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mi-NZ" dirty="0"/>
              <a:t>Thank </a:t>
            </a:r>
            <a:br>
              <a:rPr lang="mi-NZ" dirty="0"/>
            </a:br>
            <a:r>
              <a:rPr lang="mi-NZ" dirty="0"/>
              <a:t>you</a:t>
            </a:r>
            <a:endParaRPr lang="en-NZ" dirty="0"/>
          </a:p>
        </p:txBody>
      </p:sp>
      <p:sp>
        <p:nvSpPr>
          <p:cNvPr id="9" name="Text Placeholder 8"/>
          <p:cNvSpPr>
            <a:spLocks noGrp="1"/>
          </p:cNvSpPr>
          <p:nvPr>
            <p:ph type="body" sz="quarter" idx="13"/>
          </p:nvPr>
        </p:nvSpPr>
        <p:spPr/>
        <p:txBody>
          <a:bodyPr/>
          <a:lstStyle/>
          <a:p>
            <a:r>
              <a:rPr lang="en-NZ" dirty="0"/>
              <a:t>globalccsinstitute.com</a:t>
            </a:r>
          </a:p>
        </p:txBody>
      </p:sp>
      <p:sp>
        <p:nvSpPr>
          <p:cNvPr id="3" name="Date Placeholder 2"/>
          <p:cNvSpPr>
            <a:spLocks noGrp="1"/>
          </p:cNvSpPr>
          <p:nvPr>
            <p:ph type="dt" sz="half" idx="4294967295"/>
          </p:nvPr>
        </p:nvSpPr>
        <p:spPr>
          <a:xfrm>
            <a:off x="10134600" y="6173788"/>
            <a:ext cx="2057400" cy="365125"/>
          </a:xfrm>
        </p:spPr>
        <p:txBody>
          <a:bodyPr/>
          <a:lstStyle/>
          <a:p>
            <a:r>
              <a:rPr lang="en-US"/>
              <a:t>21 June 2018  |</a:t>
            </a:r>
            <a:endParaRPr lang="en-NZ" dirty="0"/>
          </a:p>
        </p:txBody>
      </p:sp>
      <p:sp>
        <p:nvSpPr>
          <p:cNvPr id="4" name="Footer Placeholder 3"/>
          <p:cNvSpPr>
            <a:spLocks noGrp="1"/>
          </p:cNvSpPr>
          <p:nvPr>
            <p:ph type="ftr" sz="quarter" idx="4294967295"/>
          </p:nvPr>
        </p:nvSpPr>
        <p:spPr>
          <a:xfrm>
            <a:off x="10588625" y="6173788"/>
            <a:ext cx="1603375" cy="365125"/>
          </a:xfrm>
        </p:spPr>
        <p:txBody>
          <a:bodyPr/>
          <a:lstStyle/>
          <a:p>
            <a:r>
              <a:rPr lang="en-NZ"/>
              <a:t>Annual Report Results</a:t>
            </a:r>
            <a:endParaRPr lang="en-NZ" dirty="0"/>
          </a:p>
        </p:txBody>
      </p:sp>
      <p:sp>
        <p:nvSpPr>
          <p:cNvPr id="5" name="Slide Number Placeholder 4"/>
          <p:cNvSpPr>
            <a:spLocks noGrp="1"/>
          </p:cNvSpPr>
          <p:nvPr>
            <p:ph type="sldNum" sz="quarter" idx="4294967295"/>
          </p:nvPr>
        </p:nvSpPr>
        <p:spPr>
          <a:xfrm>
            <a:off x="11706225" y="6173788"/>
            <a:ext cx="485775" cy="365125"/>
          </a:xfrm>
        </p:spPr>
        <p:txBody>
          <a:bodyPr/>
          <a:lstStyle/>
          <a:p>
            <a:r>
              <a:rPr lang="en-NZ"/>
              <a:t> | </a:t>
            </a:r>
            <a:fld id="{CAECE14B-B013-4B95-BA6F-417DE8C0B7B4}" type="slidenum">
              <a:rPr lang="en-NZ" smtClean="0"/>
              <a:pPr/>
              <a:t>13</a:t>
            </a:fld>
            <a:endParaRPr lang="en-NZ" dirty="0"/>
          </a:p>
        </p:txBody>
      </p:sp>
    </p:spTree>
    <p:extLst>
      <p:ext uri="{BB962C8B-B14F-4D97-AF65-F5344CB8AC3E}">
        <p14:creationId xmlns:p14="http://schemas.microsoft.com/office/powerpoint/2010/main" val="3678954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397" y="2845326"/>
            <a:ext cx="3225370" cy="2170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6"/>
          <p:cNvSpPr>
            <a:spLocks noGrp="1"/>
          </p:cNvSpPr>
          <p:nvPr>
            <p:ph type="title"/>
          </p:nvPr>
        </p:nvSpPr>
        <p:spPr>
          <a:xfrm>
            <a:off x="1352053" y="543958"/>
            <a:ext cx="9974219" cy="758872"/>
          </a:xfrm>
        </p:spPr>
        <p:txBody>
          <a:bodyPr/>
          <a:lstStyle/>
          <a:p>
            <a:r>
              <a:rPr lang="en-NZ" dirty="0"/>
              <a:t>Divestment Campaign Evolution</a:t>
            </a:r>
          </a:p>
        </p:txBody>
      </p:sp>
      <p:grpSp>
        <p:nvGrpSpPr>
          <p:cNvPr id="5" name="Group 4"/>
          <p:cNvGrpSpPr/>
          <p:nvPr/>
        </p:nvGrpSpPr>
        <p:grpSpPr>
          <a:xfrm>
            <a:off x="344486" y="2845326"/>
            <a:ext cx="3200971" cy="2220311"/>
            <a:chOff x="1259632" y="1057401"/>
            <a:chExt cx="6264696" cy="5484506"/>
          </a:xfrm>
        </p:grpSpPr>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1057401"/>
              <a:ext cx="6264696" cy="5484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1907704" y="3068960"/>
              <a:ext cx="2808312"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720225" y="3068960"/>
              <a:ext cx="18002" cy="1872208"/>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57594" y="2819242"/>
            <a:ext cx="3175189" cy="2220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396D4786-F315-43B7-9867-3EA688BD4EF7}"/>
              </a:ext>
            </a:extLst>
          </p:cNvPr>
          <p:cNvSpPr txBox="1"/>
          <p:nvPr/>
        </p:nvSpPr>
        <p:spPr>
          <a:xfrm>
            <a:off x="344486" y="1284757"/>
            <a:ext cx="3457226" cy="1477328"/>
          </a:xfrm>
          <a:prstGeom prst="rect">
            <a:avLst/>
          </a:prstGeom>
          <a:noFill/>
        </p:spPr>
        <p:txBody>
          <a:bodyPr wrap="square" rtlCol="0">
            <a:spAutoFit/>
          </a:bodyPr>
          <a:lstStyle/>
          <a:p>
            <a:r>
              <a:rPr lang="en-AU" b="1" dirty="0">
                <a:solidFill>
                  <a:schemeClr val="accent2"/>
                </a:solidFill>
              </a:rPr>
              <a:t>2009: </a:t>
            </a:r>
            <a:r>
              <a:rPr lang="en-AU" b="1" dirty="0" err="1">
                <a:solidFill>
                  <a:schemeClr val="accent2"/>
                </a:solidFill>
              </a:rPr>
              <a:t>Meinshausen</a:t>
            </a:r>
            <a:r>
              <a:rPr lang="en-AU" b="1" dirty="0">
                <a:solidFill>
                  <a:schemeClr val="accent2"/>
                </a:solidFill>
              </a:rPr>
              <a:t> et al</a:t>
            </a:r>
            <a:r>
              <a:rPr lang="en-AU" dirty="0">
                <a:solidFill>
                  <a:schemeClr val="accent2"/>
                </a:solidFill>
              </a:rPr>
              <a:t>, </a:t>
            </a:r>
          </a:p>
          <a:p>
            <a:r>
              <a:rPr lang="en-AU" dirty="0">
                <a:solidFill>
                  <a:schemeClr val="accent2"/>
                </a:solidFill>
              </a:rPr>
              <a:t>Carbon budget =  886Gt CO2 (80% probability) </a:t>
            </a:r>
          </a:p>
          <a:p>
            <a:r>
              <a:rPr lang="en-AU" dirty="0">
                <a:solidFill>
                  <a:schemeClr val="accent2"/>
                </a:solidFill>
              </a:rPr>
              <a:t>Total proven reserves of fossil fuels = 2800Gt</a:t>
            </a:r>
            <a:endParaRPr lang="en-US" dirty="0">
              <a:solidFill>
                <a:schemeClr val="accent2"/>
              </a:solidFill>
            </a:endParaRPr>
          </a:p>
        </p:txBody>
      </p:sp>
      <p:sp>
        <p:nvSpPr>
          <p:cNvPr id="13" name="TextBox 12">
            <a:extLst>
              <a:ext uri="{FF2B5EF4-FFF2-40B4-BE49-F238E27FC236}">
                <a16:creationId xmlns:a16="http://schemas.microsoft.com/office/drawing/2014/main" id="{396D4786-F315-43B7-9867-3EA688BD4EF7}"/>
              </a:ext>
            </a:extLst>
          </p:cNvPr>
          <p:cNvSpPr txBox="1"/>
          <p:nvPr/>
        </p:nvSpPr>
        <p:spPr>
          <a:xfrm>
            <a:off x="4696679" y="1284757"/>
            <a:ext cx="3457226" cy="1200329"/>
          </a:xfrm>
          <a:prstGeom prst="rect">
            <a:avLst/>
          </a:prstGeom>
          <a:noFill/>
        </p:spPr>
        <p:txBody>
          <a:bodyPr wrap="square" rtlCol="0">
            <a:spAutoFit/>
          </a:bodyPr>
          <a:lstStyle/>
          <a:p>
            <a:r>
              <a:rPr lang="en-AU" b="1" dirty="0">
                <a:solidFill>
                  <a:schemeClr val="accent2"/>
                </a:solidFill>
              </a:rPr>
              <a:t>2011: Carbon Tracker</a:t>
            </a:r>
            <a:r>
              <a:rPr lang="en-AU" dirty="0">
                <a:solidFill>
                  <a:schemeClr val="accent2"/>
                </a:solidFill>
              </a:rPr>
              <a:t> </a:t>
            </a:r>
          </a:p>
          <a:p>
            <a:r>
              <a:rPr lang="en-AU" dirty="0">
                <a:solidFill>
                  <a:schemeClr val="accent2"/>
                </a:solidFill>
              </a:rPr>
              <a:t>Updated </a:t>
            </a:r>
            <a:r>
              <a:rPr lang="en-AU" dirty="0" err="1">
                <a:solidFill>
                  <a:schemeClr val="accent2"/>
                </a:solidFill>
              </a:rPr>
              <a:t>Meinshausen’s</a:t>
            </a:r>
            <a:r>
              <a:rPr lang="en-AU" dirty="0">
                <a:solidFill>
                  <a:schemeClr val="accent2"/>
                </a:solidFill>
              </a:rPr>
              <a:t> calculation</a:t>
            </a:r>
          </a:p>
          <a:p>
            <a:r>
              <a:rPr lang="en-US" dirty="0">
                <a:solidFill>
                  <a:schemeClr val="accent2"/>
                </a:solidFill>
              </a:rPr>
              <a:t>Introduced “Carbon Bubble”</a:t>
            </a:r>
          </a:p>
        </p:txBody>
      </p:sp>
      <p:sp>
        <p:nvSpPr>
          <p:cNvPr id="14" name="TextBox 13">
            <a:extLst>
              <a:ext uri="{FF2B5EF4-FFF2-40B4-BE49-F238E27FC236}">
                <a16:creationId xmlns:a16="http://schemas.microsoft.com/office/drawing/2014/main" id="{396D4786-F315-43B7-9867-3EA688BD4EF7}"/>
              </a:ext>
            </a:extLst>
          </p:cNvPr>
          <p:cNvSpPr txBox="1"/>
          <p:nvPr/>
        </p:nvSpPr>
        <p:spPr>
          <a:xfrm>
            <a:off x="1254196" y="5700487"/>
            <a:ext cx="1568795" cy="646331"/>
          </a:xfrm>
          <a:prstGeom prst="rect">
            <a:avLst/>
          </a:prstGeom>
          <a:noFill/>
        </p:spPr>
        <p:txBody>
          <a:bodyPr wrap="square" rtlCol="0">
            <a:spAutoFit/>
          </a:bodyPr>
          <a:lstStyle/>
          <a:p>
            <a:pPr algn="ctr"/>
            <a:r>
              <a:rPr lang="en-AU" b="1" dirty="0">
                <a:solidFill>
                  <a:schemeClr val="accent2"/>
                </a:solidFill>
              </a:rPr>
              <a:t>Climate Elites</a:t>
            </a:r>
            <a:endParaRPr lang="en-AU" dirty="0">
              <a:solidFill>
                <a:schemeClr val="accent2"/>
              </a:solidFill>
            </a:endParaRPr>
          </a:p>
        </p:txBody>
      </p:sp>
      <p:sp>
        <p:nvSpPr>
          <p:cNvPr id="18" name="TextBox 17">
            <a:extLst>
              <a:ext uri="{FF2B5EF4-FFF2-40B4-BE49-F238E27FC236}">
                <a16:creationId xmlns:a16="http://schemas.microsoft.com/office/drawing/2014/main" id="{396D4786-F315-43B7-9867-3EA688BD4EF7}"/>
              </a:ext>
            </a:extLst>
          </p:cNvPr>
          <p:cNvSpPr txBox="1"/>
          <p:nvPr/>
        </p:nvSpPr>
        <p:spPr>
          <a:xfrm>
            <a:off x="5387535" y="5700487"/>
            <a:ext cx="1568795" cy="646331"/>
          </a:xfrm>
          <a:prstGeom prst="rect">
            <a:avLst/>
          </a:prstGeom>
          <a:noFill/>
        </p:spPr>
        <p:txBody>
          <a:bodyPr wrap="square" rtlCol="0">
            <a:spAutoFit/>
          </a:bodyPr>
          <a:lstStyle/>
          <a:p>
            <a:pPr algn="ctr"/>
            <a:r>
              <a:rPr lang="en-AU" b="1" dirty="0">
                <a:solidFill>
                  <a:schemeClr val="accent2"/>
                </a:solidFill>
              </a:rPr>
              <a:t>Financial Elites</a:t>
            </a:r>
            <a:endParaRPr lang="en-AU" dirty="0">
              <a:solidFill>
                <a:schemeClr val="accent2"/>
              </a:solidFill>
            </a:endParaRPr>
          </a:p>
        </p:txBody>
      </p:sp>
      <p:sp>
        <p:nvSpPr>
          <p:cNvPr id="20" name="TextBox 19">
            <a:extLst>
              <a:ext uri="{FF2B5EF4-FFF2-40B4-BE49-F238E27FC236}">
                <a16:creationId xmlns:a16="http://schemas.microsoft.com/office/drawing/2014/main" id="{396D4786-F315-43B7-9867-3EA688BD4EF7}"/>
              </a:ext>
            </a:extLst>
          </p:cNvPr>
          <p:cNvSpPr txBox="1"/>
          <p:nvPr/>
        </p:nvSpPr>
        <p:spPr>
          <a:xfrm>
            <a:off x="8666584" y="1284757"/>
            <a:ext cx="3457226" cy="1477328"/>
          </a:xfrm>
          <a:prstGeom prst="rect">
            <a:avLst/>
          </a:prstGeom>
          <a:noFill/>
        </p:spPr>
        <p:txBody>
          <a:bodyPr wrap="square" rtlCol="0">
            <a:spAutoFit/>
          </a:bodyPr>
          <a:lstStyle/>
          <a:p>
            <a:r>
              <a:rPr lang="en-AU" b="1" dirty="0">
                <a:solidFill>
                  <a:schemeClr val="accent2"/>
                </a:solidFill>
              </a:rPr>
              <a:t>2012: Bill McKibben, ‘Global warming’s terrifying new math’, </a:t>
            </a:r>
            <a:r>
              <a:rPr lang="en-AU" b="1" dirty="0" err="1">
                <a:solidFill>
                  <a:schemeClr val="accent2"/>
                </a:solidFill>
              </a:rPr>
              <a:t>RollingStone</a:t>
            </a:r>
            <a:r>
              <a:rPr lang="en-AU" b="1" dirty="0">
                <a:solidFill>
                  <a:schemeClr val="accent2"/>
                </a:solidFill>
              </a:rPr>
              <a:t> magazine</a:t>
            </a:r>
          </a:p>
          <a:p>
            <a:r>
              <a:rPr lang="en-AU" dirty="0">
                <a:solidFill>
                  <a:schemeClr val="accent2"/>
                </a:solidFill>
              </a:rPr>
              <a:t>Declares fossil fuel industry “Public Enemy Number One”</a:t>
            </a:r>
            <a:endParaRPr lang="en-US" dirty="0">
              <a:solidFill>
                <a:schemeClr val="accent2"/>
              </a:solidFill>
            </a:endParaRPr>
          </a:p>
        </p:txBody>
      </p:sp>
      <p:sp>
        <p:nvSpPr>
          <p:cNvPr id="21" name="TextBox 20">
            <a:extLst>
              <a:ext uri="{FF2B5EF4-FFF2-40B4-BE49-F238E27FC236}">
                <a16:creationId xmlns:a16="http://schemas.microsoft.com/office/drawing/2014/main" id="{396D4786-F315-43B7-9867-3EA688BD4EF7}"/>
              </a:ext>
            </a:extLst>
          </p:cNvPr>
          <p:cNvSpPr txBox="1"/>
          <p:nvPr/>
        </p:nvSpPr>
        <p:spPr>
          <a:xfrm>
            <a:off x="9580525" y="5700487"/>
            <a:ext cx="1568795" cy="646331"/>
          </a:xfrm>
          <a:prstGeom prst="rect">
            <a:avLst/>
          </a:prstGeom>
          <a:noFill/>
        </p:spPr>
        <p:txBody>
          <a:bodyPr wrap="square" rtlCol="0">
            <a:spAutoFit/>
          </a:bodyPr>
          <a:lstStyle/>
          <a:p>
            <a:pPr algn="ctr"/>
            <a:r>
              <a:rPr lang="en-AU" b="1" dirty="0">
                <a:solidFill>
                  <a:schemeClr val="accent2"/>
                </a:solidFill>
              </a:rPr>
              <a:t>General Public</a:t>
            </a:r>
          </a:p>
        </p:txBody>
      </p:sp>
      <p:grpSp>
        <p:nvGrpSpPr>
          <p:cNvPr id="32" name="Group 31"/>
          <p:cNvGrpSpPr>
            <a:grpSpLocks noChangeAspect="1"/>
          </p:cNvGrpSpPr>
          <p:nvPr/>
        </p:nvGrpSpPr>
        <p:grpSpPr>
          <a:xfrm>
            <a:off x="1245569" y="5270738"/>
            <a:ext cx="1528323" cy="1512000"/>
            <a:chOff x="3473450" y="5542644"/>
            <a:chExt cx="1136650" cy="1124516"/>
          </a:xfrm>
        </p:grpSpPr>
        <p:sp>
          <p:nvSpPr>
            <p:cNvPr id="2" name="Oval 1"/>
            <p:cNvSpPr/>
            <p:nvPr/>
          </p:nvSpPr>
          <p:spPr>
            <a:xfrm>
              <a:off x="3473450" y="5542644"/>
              <a:ext cx="1136650" cy="1121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5" name="Straight Connector 14"/>
            <p:cNvCxnSpPr>
              <a:stCxn id="2" idx="0"/>
              <a:endCxn id="2" idx="4"/>
            </p:cNvCxnSpPr>
            <p:nvPr/>
          </p:nvCxnSpPr>
          <p:spPr>
            <a:xfrm>
              <a:off x="4041775" y="5542644"/>
              <a:ext cx="0" cy="11216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 idx="2"/>
              <a:endCxn id="2" idx="6"/>
            </p:cNvCxnSpPr>
            <p:nvPr/>
          </p:nvCxnSpPr>
          <p:spPr>
            <a:xfrm>
              <a:off x="3473450" y="6103485"/>
              <a:ext cx="11366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041775" y="5542644"/>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041775" y="6285254"/>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a:off x="4419147" y="5912531"/>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a:off x="3664404" y="5912201"/>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a:grpSpLocks noChangeAspect="1"/>
          </p:cNvGrpSpPr>
          <p:nvPr/>
        </p:nvGrpSpPr>
        <p:grpSpPr>
          <a:xfrm>
            <a:off x="9577867" y="5270738"/>
            <a:ext cx="1528323" cy="1512000"/>
            <a:chOff x="3473450" y="5542644"/>
            <a:chExt cx="1136650" cy="1124516"/>
          </a:xfrm>
        </p:grpSpPr>
        <p:sp>
          <p:nvSpPr>
            <p:cNvPr id="50" name="Oval 49"/>
            <p:cNvSpPr/>
            <p:nvPr/>
          </p:nvSpPr>
          <p:spPr>
            <a:xfrm>
              <a:off x="3473450" y="5542644"/>
              <a:ext cx="1136650" cy="1121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1" name="Straight Connector 50"/>
            <p:cNvCxnSpPr>
              <a:stCxn id="50" idx="0"/>
              <a:endCxn id="50" idx="4"/>
            </p:cNvCxnSpPr>
            <p:nvPr/>
          </p:nvCxnSpPr>
          <p:spPr>
            <a:xfrm>
              <a:off x="4041775" y="5542644"/>
              <a:ext cx="0" cy="11216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0" idx="2"/>
              <a:endCxn id="50" idx="6"/>
            </p:cNvCxnSpPr>
            <p:nvPr/>
          </p:nvCxnSpPr>
          <p:spPr>
            <a:xfrm>
              <a:off x="3473450" y="6103485"/>
              <a:ext cx="11366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041775" y="5542644"/>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041775" y="6285254"/>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a:off x="4419147" y="5912531"/>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6200000">
              <a:off x="3664404" y="5912201"/>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a:grpSpLocks noChangeAspect="1"/>
          </p:cNvGrpSpPr>
          <p:nvPr/>
        </p:nvGrpSpPr>
        <p:grpSpPr>
          <a:xfrm>
            <a:off x="5378189" y="5270738"/>
            <a:ext cx="1528323" cy="1512000"/>
            <a:chOff x="3473450" y="5542644"/>
            <a:chExt cx="1136650" cy="1124516"/>
          </a:xfrm>
        </p:grpSpPr>
        <p:sp>
          <p:nvSpPr>
            <p:cNvPr id="58" name="Oval 57"/>
            <p:cNvSpPr/>
            <p:nvPr/>
          </p:nvSpPr>
          <p:spPr>
            <a:xfrm>
              <a:off x="3473450" y="5542644"/>
              <a:ext cx="1136650" cy="1121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9" name="Straight Connector 58"/>
            <p:cNvCxnSpPr>
              <a:stCxn id="58" idx="0"/>
              <a:endCxn id="58" idx="4"/>
            </p:cNvCxnSpPr>
            <p:nvPr/>
          </p:nvCxnSpPr>
          <p:spPr>
            <a:xfrm>
              <a:off x="4041775" y="5542644"/>
              <a:ext cx="0" cy="11216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8" idx="2"/>
              <a:endCxn id="58" idx="6"/>
            </p:cNvCxnSpPr>
            <p:nvPr/>
          </p:nvCxnSpPr>
          <p:spPr>
            <a:xfrm>
              <a:off x="3473450" y="6103485"/>
              <a:ext cx="11366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041775" y="5542644"/>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041775" y="6285254"/>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a:off x="4419147" y="5912531"/>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a:off x="3664404" y="5912201"/>
              <a:ext cx="0" cy="381906"/>
            </a:xfrm>
            <a:prstGeom prst="line">
              <a:avLst/>
            </a:prstGeom>
            <a:ln w="28575" cap="flat">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Right Arrow 38"/>
          <p:cNvSpPr/>
          <p:nvPr/>
        </p:nvSpPr>
        <p:spPr>
          <a:xfrm>
            <a:off x="3730590" y="3741026"/>
            <a:ext cx="733245" cy="595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Right Arrow 39"/>
          <p:cNvSpPr/>
          <p:nvPr/>
        </p:nvSpPr>
        <p:spPr>
          <a:xfrm>
            <a:off x="7911441" y="3741026"/>
            <a:ext cx="733245" cy="595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21225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6">
            <a:extLst>
              <a:ext uri="{FF2B5EF4-FFF2-40B4-BE49-F238E27FC236}">
                <a16:creationId xmlns:a16="http://schemas.microsoft.com/office/drawing/2014/main" id="{59E1252F-DABF-49C5-A92E-66703CCB860B}"/>
              </a:ext>
            </a:extLst>
          </p:cNvPr>
          <p:cNvSpPr txBox="1">
            <a:spLocks/>
          </p:cNvSpPr>
          <p:nvPr/>
        </p:nvSpPr>
        <p:spPr>
          <a:xfrm>
            <a:off x="1352053" y="543958"/>
            <a:ext cx="9974219" cy="7588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cap="none" baseline="0">
                <a:solidFill>
                  <a:schemeClr val="bg1"/>
                </a:solidFill>
                <a:latin typeface="+mj-lt"/>
                <a:ea typeface="+mj-ea"/>
                <a:cs typeface="+mj-cs"/>
              </a:defRPr>
            </a:lvl1pPr>
          </a:lstStyle>
          <a:p>
            <a:r>
              <a:rPr lang="en-NZ" dirty="0"/>
              <a:t>Potential Impacts of a Divestment Campaign</a:t>
            </a:r>
          </a:p>
        </p:txBody>
      </p:sp>
      <p:sp>
        <p:nvSpPr>
          <p:cNvPr id="21" name="TextBox 20">
            <a:extLst>
              <a:ext uri="{FF2B5EF4-FFF2-40B4-BE49-F238E27FC236}">
                <a16:creationId xmlns:a16="http://schemas.microsoft.com/office/drawing/2014/main" id="{7017AB20-AF16-4F73-A86E-B5636CF9D85F}"/>
              </a:ext>
            </a:extLst>
          </p:cNvPr>
          <p:cNvSpPr txBox="1"/>
          <p:nvPr/>
        </p:nvSpPr>
        <p:spPr>
          <a:xfrm>
            <a:off x="837979" y="1508161"/>
            <a:ext cx="4115434" cy="400110"/>
          </a:xfrm>
          <a:prstGeom prst="rect">
            <a:avLst/>
          </a:prstGeom>
          <a:noFill/>
          <a:ln>
            <a:solidFill>
              <a:schemeClr val="bg1"/>
            </a:solidFill>
          </a:ln>
        </p:spPr>
        <p:txBody>
          <a:bodyPr wrap="square" rtlCol="0">
            <a:spAutoFit/>
          </a:bodyPr>
          <a:lstStyle/>
          <a:p>
            <a:pPr algn="ctr"/>
            <a:r>
              <a:rPr lang="en-AU" sz="2000" b="1" dirty="0">
                <a:solidFill>
                  <a:schemeClr val="bg1"/>
                </a:solidFill>
              </a:rPr>
              <a:t>Direct Impacts</a:t>
            </a:r>
          </a:p>
        </p:txBody>
      </p:sp>
      <p:sp>
        <p:nvSpPr>
          <p:cNvPr id="29" name="TextBox 28">
            <a:extLst>
              <a:ext uri="{FF2B5EF4-FFF2-40B4-BE49-F238E27FC236}">
                <a16:creationId xmlns:a16="http://schemas.microsoft.com/office/drawing/2014/main" id="{2ED9F615-477F-4B44-AA22-5AADAFF65A7A}"/>
              </a:ext>
            </a:extLst>
          </p:cNvPr>
          <p:cNvSpPr txBox="1"/>
          <p:nvPr/>
        </p:nvSpPr>
        <p:spPr>
          <a:xfrm>
            <a:off x="837979" y="1977329"/>
            <a:ext cx="4115434" cy="400110"/>
          </a:xfrm>
          <a:prstGeom prst="rect">
            <a:avLst/>
          </a:prstGeom>
          <a:noFill/>
          <a:ln>
            <a:solidFill>
              <a:schemeClr val="bg1"/>
            </a:solidFill>
          </a:ln>
        </p:spPr>
        <p:txBody>
          <a:bodyPr wrap="square" rtlCol="0">
            <a:spAutoFit/>
          </a:bodyPr>
          <a:lstStyle/>
          <a:p>
            <a:pPr algn="ctr"/>
            <a:r>
              <a:rPr lang="en-AU" sz="2000" dirty="0">
                <a:solidFill>
                  <a:schemeClr val="accent2"/>
                </a:solidFill>
              </a:rPr>
              <a:t>Reduced demand for shares</a:t>
            </a:r>
          </a:p>
        </p:txBody>
      </p:sp>
      <p:sp>
        <p:nvSpPr>
          <p:cNvPr id="31" name="TextBox 30">
            <a:extLst>
              <a:ext uri="{FF2B5EF4-FFF2-40B4-BE49-F238E27FC236}">
                <a16:creationId xmlns:a16="http://schemas.microsoft.com/office/drawing/2014/main" id="{10A7EFC0-783E-4302-BFFD-0E4D1CB467FC}"/>
              </a:ext>
            </a:extLst>
          </p:cNvPr>
          <p:cNvSpPr txBox="1"/>
          <p:nvPr/>
        </p:nvSpPr>
        <p:spPr>
          <a:xfrm>
            <a:off x="837979" y="2460803"/>
            <a:ext cx="4115434" cy="400110"/>
          </a:xfrm>
          <a:prstGeom prst="rect">
            <a:avLst/>
          </a:prstGeom>
          <a:noFill/>
          <a:ln>
            <a:solidFill>
              <a:schemeClr val="bg1"/>
            </a:solidFill>
          </a:ln>
        </p:spPr>
        <p:txBody>
          <a:bodyPr wrap="square" rtlCol="0">
            <a:spAutoFit/>
          </a:bodyPr>
          <a:lstStyle/>
          <a:p>
            <a:pPr algn="ctr"/>
            <a:r>
              <a:rPr lang="en-AU" sz="2000" dirty="0">
                <a:solidFill>
                  <a:schemeClr val="accent2"/>
                </a:solidFill>
              </a:rPr>
              <a:t>Increased cost of debt/equity</a:t>
            </a:r>
          </a:p>
        </p:txBody>
      </p:sp>
      <p:sp>
        <p:nvSpPr>
          <p:cNvPr id="32" name="TextBox 31">
            <a:extLst>
              <a:ext uri="{FF2B5EF4-FFF2-40B4-BE49-F238E27FC236}">
                <a16:creationId xmlns:a16="http://schemas.microsoft.com/office/drawing/2014/main" id="{DB55A62C-F62E-4115-82D3-0738BDD6ED7E}"/>
              </a:ext>
            </a:extLst>
          </p:cNvPr>
          <p:cNvSpPr txBox="1"/>
          <p:nvPr/>
        </p:nvSpPr>
        <p:spPr>
          <a:xfrm>
            <a:off x="480646" y="3870796"/>
            <a:ext cx="5047798" cy="1323439"/>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AU" sz="2000" dirty="0">
                <a:solidFill>
                  <a:schemeClr val="accent2"/>
                </a:solidFill>
              </a:rPr>
              <a:t>Decline in share price</a:t>
            </a:r>
          </a:p>
          <a:p>
            <a:pPr marL="285750" indent="-285750">
              <a:buFont typeface="Arial" panose="020B0604020202020204" pitchFamily="34" charset="0"/>
              <a:buChar char="•"/>
            </a:pPr>
            <a:r>
              <a:rPr lang="en-AU" sz="2000" dirty="0">
                <a:solidFill>
                  <a:schemeClr val="accent2"/>
                </a:solidFill>
              </a:rPr>
              <a:t>Reduced ability to finance new capital expenditure due to lack or cost of debt finance or high discount rate</a:t>
            </a:r>
          </a:p>
        </p:txBody>
      </p:sp>
      <p:sp>
        <p:nvSpPr>
          <p:cNvPr id="35" name="Rectangle 34">
            <a:extLst>
              <a:ext uri="{FF2B5EF4-FFF2-40B4-BE49-F238E27FC236}">
                <a16:creationId xmlns:a16="http://schemas.microsoft.com/office/drawing/2014/main" id="{7B6F65D5-F106-40F9-9FEB-0C290C8F81F9}"/>
              </a:ext>
            </a:extLst>
          </p:cNvPr>
          <p:cNvSpPr/>
          <p:nvPr/>
        </p:nvSpPr>
        <p:spPr>
          <a:xfrm>
            <a:off x="480646" y="1405174"/>
            <a:ext cx="4911969" cy="158421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6" name="TextBox 35">
            <a:extLst>
              <a:ext uri="{FF2B5EF4-FFF2-40B4-BE49-F238E27FC236}">
                <a16:creationId xmlns:a16="http://schemas.microsoft.com/office/drawing/2014/main" id="{49EAD4E7-100C-43F6-9F92-D7E4CAF4443D}"/>
              </a:ext>
            </a:extLst>
          </p:cNvPr>
          <p:cNvSpPr txBox="1"/>
          <p:nvPr/>
        </p:nvSpPr>
        <p:spPr>
          <a:xfrm>
            <a:off x="7040657" y="1511688"/>
            <a:ext cx="3256490" cy="400110"/>
          </a:xfrm>
          <a:prstGeom prst="rect">
            <a:avLst/>
          </a:prstGeom>
          <a:noFill/>
          <a:ln>
            <a:solidFill>
              <a:schemeClr val="bg1"/>
            </a:solidFill>
          </a:ln>
        </p:spPr>
        <p:txBody>
          <a:bodyPr wrap="square" rtlCol="0">
            <a:spAutoFit/>
          </a:bodyPr>
          <a:lstStyle/>
          <a:p>
            <a:pPr algn="ctr"/>
            <a:r>
              <a:rPr lang="en-AU" sz="2000" b="1" dirty="0">
                <a:solidFill>
                  <a:schemeClr val="bg1"/>
                </a:solidFill>
              </a:rPr>
              <a:t>Indirect Impacts</a:t>
            </a:r>
          </a:p>
        </p:txBody>
      </p:sp>
      <p:sp>
        <p:nvSpPr>
          <p:cNvPr id="37" name="TextBox 36">
            <a:extLst>
              <a:ext uri="{FF2B5EF4-FFF2-40B4-BE49-F238E27FC236}">
                <a16:creationId xmlns:a16="http://schemas.microsoft.com/office/drawing/2014/main" id="{77D2EC31-4FB5-4688-9AE4-82A95372BC84}"/>
              </a:ext>
            </a:extLst>
          </p:cNvPr>
          <p:cNvSpPr txBox="1"/>
          <p:nvPr/>
        </p:nvSpPr>
        <p:spPr>
          <a:xfrm>
            <a:off x="7040657" y="2056353"/>
            <a:ext cx="3256490" cy="400110"/>
          </a:xfrm>
          <a:prstGeom prst="rect">
            <a:avLst/>
          </a:prstGeom>
          <a:noFill/>
          <a:ln>
            <a:solidFill>
              <a:schemeClr val="bg1"/>
            </a:solidFill>
          </a:ln>
        </p:spPr>
        <p:txBody>
          <a:bodyPr wrap="square" rtlCol="0">
            <a:spAutoFit/>
          </a:bodyPr>
          <a:lstStyle/>
          <a:p>
            <a:pPr algn="ctr"/>
            <a:r>
              <a:rPr lang="en-AU" sz="2000" dirty="0">
                <a:solidFill>
                  <a:schemeClr val="accent2"/>
                </a:solidFill>
              </a:rPr>
              <a:t>Stigmatisation</a:t>
            </a:r>
          </a:p>
        </p:txBody>
      </p:sp>
      <p:sp>
        <p:nvSpPr>
          <p:cNvPr id="38" name="Rectangle 37">
            <a:extLst>
              <a:ext uri="{FF2B5EF4-FFF2-40B4-BE49-F238E27FC236}">
                <a16:creationId xmlns:a16="http://schemas.microsoft.com/office/drawing/2014/main" id="{F1063F24-4AED-48B2-9DF8-B7328CEB08AE}"/>
              </a:ext>
            </a:extLst>
          </p:cNvPr>
          <p:cNvSpPr/>
          <p:nvPr/>
        </p:nvSpPr>
        <p:spPr>
          <a:xfrm>
            <a:off x="6626393" y="1382568"/>
            <a:ext cx="3886778" cy="123619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39" name="TextBox 38">
            <a:extLst>
              <a:ext uri="{FF2B5EF4-FFF2-40B4-BE49-F238E27FC236}">
                <a16:creationId xmlns:a16="http://schemas.microsoft.com/office/drawing/2014/main" id="{EF601586-1C75-43A1-9AF2-0FE509062276}"/>
              </a:ext>
            </a:extLst>
          </p:cNvPr>
          <p:cNvSpPr txBox="1"/>
          <p:nvPr/>
        </p:nvSpPr>
        <p:spPr>
          <a:xfrm>
            <a:off x="6039101" y="3870796"/>
            <a:ext cx="5679064" cy="2462213"/>
          </a:xfrm>
          <a:prstGeom prst="rect">
            <a:avLst/>
          </a:prstGeom>
          <a:noFill/>
          <a:ln>
            <a:solidFill>
              <a:schemeClr val="bg1"/>
            </a:solidFill>
          </a:ln>
        </p:spPr>
        <p:txBody>
          <a:bodyPr wrap="square" rtlCol="0">
            <a:spAutoFit/>
          </a:bodyPr>
          <a:lstStyle/>
          <a:p>
            <a:pPr marL="285750" indent="-285750">
              <a:buFont typeface="Arial" panose="020B0604020202020204" pitchFamily="34" charset="0"/>
              <a:buChar char="•"/>
            </a:pPr>
            <a:r>
              <a:rPr lang="en-AU" sz="2000" dirty="0">
                <a:solidFill>
                  <a:schemeClr val="accent2"/>
                </a:solidFill>
              </a:rPr>
              <a:t>Erosion of political capital and social license to operate</a:t>
            </a:r>
          </a:p>
          <a:p>
            <a:pPr marL="285750" indent="-285750">
              <a:buFont typeface="Arial" panose="020B0604020202020204" pitchFamily="34" charset="0"/>
              <a:buChar char="•"/>
            </a:pPr>
            <a:r>
              <a:rPr lang="en-AU" sz="2000" dirty="0">
                <a:solidFill>
                  <a:schemeClr val="accent2"/>
                </a:solidFill>
              </a:rPr>
              <a:t>Adverse policy and regulatory environment</a:t>
            </a:r>
          </a:p>
          <a:p>
            <a:pPr marL="285750" indent="-285750">
              <a:buFont typeface="Arial" panose="020B0604020202020204" pitchFamily="34" charset="0"/>
              <a:buChar char="•"/>
            </a:pPr>
            <a:r>
              <a:rPr lang="en-AU" sz="2000" dirty="0">
                <a:solidFill>
                  <a:schemeClr val="accent2"/>
                </a:solidFill>
              </a:rPr>
              <a:t>Increased difficulty recruiting/retaining talent</a:t>
            </a:r>
          </a:p>
          <a:p>
            <a:pPr marL="285750" indent="-285750">
              <a:buFont typeface="Arial" panose="020B0604020202020204" pitchFamily="34" charset="0"/>
              <a:buChar char="•"/>
            </a:pPr>
            <a:r>
              <a:rPr lang="en-AU" sz="2000" dirty="0">
                <a:solidFill>
                  <a:schemeClr val="accent2"/>
                </a:solidFill>
              </a:rPr>
              <a:t>Increased perception of risk - reduced expectation of future profits</a:t>
            </a:r>
          </a:p>
          <a:p>
            <a:pPr marL="285750" indent="-285750">
              <a:buFont typeface="Arial" panose="020B0604020202020204" pitchFamily="34" charset="0"/>
              <a:buChar char="•"/>
            </a:pPr>
            <a:r>
              <a:rPr lang="en-AU" sz="2000" dirty="0">
                <a:solidFill>
                  <a:schemeClr val="accent2"/>
                </a:solidFill>
              </a:rPr>
              <a:t>Increased difficulty accessing resources/land</a:t>
            </a:r>
          </a:p>
          <a:p>
            <a:endParaRPr lang="en-AU" sz="1400" dirty="0">
              <a:solidFill>
                <a:schemeClr val="accent2"/>
              </a:solidFill>
            </a:endParaRPr>
          </a:p>
        </p:txBody>
      </p:sp>
      <p:sp>
        <p:nvSpPr>
          <p:cNvPr id="44" name="Down Arrow 7">
            <a:extLst>
              <a:ext uri="{FF2B5EF4-FFF2-40B4-BE49-F238E27FC236}">
                <a16:creationId xmlns:a16="http://schemas.microsoft.com/office/drawing/2014/main" id="{4F237429-9A41-46CE-BA8D-22ABF9A640A7}"/>
              </a:ext>
            </a:extLst>
          </p:cNvPr>
          <p:cNvSpPr/>
          <p:nvPr/>
        </p:nvSpPr>
        <p:spPr>
          <a:xfrm>
            <a:off x="2463648" y="3091729"/>
            <a:ext cx="864096" cy="648072"/>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45" name="Down Arrow 30">
            <a:extLst>
              <a:ext uri="{FF2B5EF4-FFF2-40B4-BE49-F238E27FC236}">
                <a16:creationId xmlns:a16="http://schemas.microsoft.com/office/drawing/2014/main" id="{F3DB3037-0C60-42B0-A790-64E738DEB0FB}"/>
              </a:ext>
            </a:extLst>
          </p:cNvPr>
          <p:cNvSpPr/>
          <p:nvPr/>
        </p:nvSpPr>
        <p:spPr>
          <a:xfrm>
            <a:off x="8268329" y="2831337"/>
            <a:ext cx="864096" cy="835640"/>
          </a:xfrm>
          <a:prstGeom prst="down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solidFill>
            </a:endParaRPr>
          </a:p>
        </p:txBody>
      </p:sp>
      <p:sp>
        <p:nvSpPr>
          <p:cNvPr id="46" name="TextBox 45">
            <a:extLst>
              <a:ext uri="{FF2B5EF4-FFF2-40B4-BE49-F238E27FC236}">
                <a16:creationId xmlns:a16="http://schemas.microsoft.com/office/drawing/2014/main" id="{2219F25B-F005-42B4-A6B0-1C795575A72D}"/>
              </a:ext>
            </a:extLst>
          </p:cNvPr>
          <p:cNvSpPr txBox="1"/>
          <p:nvPr/>
        </p:nvSpPr>
        <p:spPr>
          <a:xfrm>
            <a:off x="818707" y="6398267"/>
            <a:ext cx="11373293" cy="461665"/>
          </a:xfrm>
          <a:prstGeom prst="rect">
            <a:avLst/>
          </a:prstGeom>
          <a:noFill/>
          <a:ln>
            <a:noFill/>
          </a:ln>
        </p:spPr>
        <p:txBody>
          <a:bodyPr wrap="square" rtlCol="0">
            <a:spAutoFit/>
          </a:bodyPr>
          <a:lstStyle/>
          <a:p>
            <a:r>
              <a:rPr lang="en-AU" sz="1200" dirty="0">
                <a:solidFill>
                  <a:schemeClr val="accent2"/>
                </a:solidFill>
              </a:rPr>
              <a:t>Source: Adapted from </a:t>
            </a:r>
            <a:r>
              <a:rPr lang="en-AU" sz="1200" dirty="0" err="1">
                <a:solidFill>
                  <a:schemeClr val="accent2"/>
                </a:solidFill>
              </a:rPr>
              <a:t>Ansar</a:t>
            </a:r>
            <a:r>
              <a:rPr lang="en-AU" sz="1200" dirty="0">
                <a:solidFill>
                  <a:schemeClr val="accent2"/>
                </a:solidFill>
              </a:rPr>
              <a:t>, A. Caldecott, B. &amp;Tilbury, J 2013, </a:t>
            </a:r>
            <a:r>
              <a:rPr lang="en-AU" sz="1200" i="1" dirty="0">
                <a:solidFill>
                  <a:schemeClr val="accent2"/>
                </a:solidFill>
              </a:rPr>
              <a:t>Stranded assets and the fossil fuel divestment campaign: what does divestment mean for the valuation of fossil fuel assets?, </a:t>
            </a:r>
            <a:r>
              <a:rPr lang="en-AU" sz="1200" dirty="0">
                <a:solidFill>
                  <a:schemeClr val="accent2"/>
                </a:solidFill>
              </a:rPr>
              <a:t>Smith School of Enterprise and the Environment, Stranded Assets Program, University of Oxford  </a:t>
            </a:r>
          </a:p>
        </p:txBody>
      </p:sp>
    </p:spTree>
    <p:extLst>
      <p:ext uri="{BB962C8B-B14F-4D97-AF65-F5344CB8AC3E}">
        <p14:creationId xmlns:p14="http://schemas.microsoft.com/office/powerpoint/2010/main" val="1104069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6F0C24-6A06-4AA0-9E78-A6ED9638D525}"/>
              </a:ext>
            </a:extLst>
          </p:cNvPr>
          <p:cNvSpPr txBox="1"/>
          <p:nvPr/>
        </p:nvSpPr>
        <p:spPr>
          <a:xfrm>
            <a:off x="115410" y="6481913"/>
            <a:ext cx="11979179" cy="400110"/>
          </a:xfrm>
          <a:prstGeom prst="rect">
            <a:avLst/>
          </a:prstGeom>
          <a:noFill/>
        </p:spPr>
        <p:txBody>
          <a:bodyPr wrap="square" rtlCol="0">
            <a:spAutoFit/>
          </a:bodyPr>
          <a:lstStyle/>
          <a:p>
            <a:pPr algn="r"/>
            <a:r>
              <a:rPr lang="en-US" sz="1000" dirty="0">
                <a:solidFill>
                  <a:schemeClr val="accent2"/>
                </a:solidFill>
              </a:rPr>
              <a:t>Source: Hansen, T &amp; </a:t>
            </a:r>
            <a:r>
              <a:rPr lang="en-US" sz="1000" dirty="0" err="1">
                <a:solidFill>
                  <a:schemeClr val="accent2"/>
                </a:solidFill>
              </a:rPr>
              <a:t>Pollin</a:t>
            </a:r>
            <a:r>
              <a:rPr lang="en-US" sz="1000" dirty="0">
                <a:solidFill>
                  <a:schemeClr val="accent2"/>
                </a:solidFill>
              </a:rPr>
              <a:t>, R 2018, </a:t>
            </a:r>
            <a:r>
              <a:rPr lang="en-AU" sz="1000" dirty="0">
                <a:solidFill>
                  <a:schemeClr val="accent2"/>
                </a:solidFill>
              </a:rPr>
              <a:t>Economics and Climate Justice Activism: Assessing the Fossil Fuel Divestment Movement, Political Economy Research Institute, University of Massachusetts Amherst, Working Paper Series # 462</a:t>
            </a:r>
            <a:endParaRPr lang="en-US" sz="1000" dirty="0">
              <a:solidFill>
                <a:schemeClr val="accent2"/>
              </a:solidFill>
            </a:endParaRPr>
          </a:p>
        </p:txBody>
      </p:sp>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Value of Divestments: approximately $40 billion</a:t>
            </a:r>
          </a:p>
        </p:txBody>
      </p:sp>
      <p:sp>
        <p:nvSpPr>
          <p:cNvPr id="19" name="TextBox 18"/>
          <p:cNvSpPr txBox="1"/>
          <p:nvPr/>
        </p:nvSpPr>
        <p:spPr>
          <a:xfrm>
            <a:off x="630314" y="1742924"/>
            <a:ext cx="10608816" cy="3416320"/>
          </a:xfrm>
          <a:prstGeom prst="rect">
            <a:avLst/>
          </a:prstGeom>
          <a:noFill/>
        </p:spPr>
        <p:txBody>
          <a:bodyPr wrap="square" rtlCol="0">
            <a:spAutoFit/>
          </a:bodyPr>
          <a:lstStyle/>
          <a:p>
            <a:r>
              <a:rPr lang="en-AU" sz="2400" dirty="0">
                <a:solidFill>
                  <a:srgbClr val="47BCC6"/>
                </a:solidFill>
              </a:rPr>
              <a:t>A detailed analysis of the divestment commitments using data from </a:t>
            </a:r>
            <a:r>
              <a:rPr lang="en-AU" sz="2400" b="1" dirty="0">
                <a:solidFill>
                  <a:srgbClr val="47BCC6"/>
                </a:solidFill>
              </a:rPr>
              <a:t>March 2018</a:t>
            </a:r>
            <a:r>
              <a:rPr lang="en-AU" sz="2400" dirty="0">
                <a:solidFill>
                  <a:srgbClr val="47BCC6"/>
                </a:solidFill>
              </a:rPr>
              <a:t>:</a:t>
            </a:r>
          </a:p>
          <a:p>
            <a:endParaRPr lang="en-AU" sz="2400" dirty="0">
              <a:solidFill>
                <a:srgbClr val="47BCC6"/>
              </a:solidFill>
            </a:endParaRPr>
          </a:p>
          <a:p>
            <a:pPr marL="342900" indent="-342900">
              <a:buFont typeface="Arial" panose="020B0604020202020204" pitchFamily="34" charset="0"/>
              <a:buChar char="•"/>
            </a:pPr>
            <a:r>
              <a:rPr lang="en-AU" sz="2400" dirty="0">
                <a:solidFill>
                  <a:srgbClr val="47BCC6"/>
                </a:solidFill>
              </a:rPr>
              <a:t>796 institutions with a total of  $6.5 trillion in assets under management have made full or partial divestment commitments</a:t>
            </a:r>
          </a:p>
          <a:p>
            <a:pPr marL="342900" indent="-342900">
              <a:buFont typeface="Arial" panose="020B0604020202020204" pitchFamily="34" charset="0"/>
              <a:buChar char="•"/>
            </a:pPr>
            <a:r>
              <a:rPr lang="en-AU" sz="2400" dirty="0">
                <a:solidFill>
                  <a:srgbClr val="47BCC6"/>
                </a:solidFill>
              </a:rPr>
              <a:t>Total value of divestment commitments is $36.1 billion which is approximately </a:t>
            </a:r>
          </a:p>
          <a:p>
            <a:pPr marL="800100" lvl="1" indent="-342900">
              <a:buFont typeface="Arial" panose="020B0604020202020204" pitchFamily="34" charset="0"/>
              <a:buChar char="•"/>
            </a:pPr>
            <a:r>
              <a:rPr lang="en-AU" sz="2400" dirty="0">
                <a:solidFill>
                  <a:srgbClr val="47BCC6"/>
                </a:solidFill>
              </a:rPr>
              <a:t>0.6% of the value of their assets under management</a:t>
            </a:r>
          </a:p>
          <a:p>
            <a:pPr marL="800100" lvl="1" indent="-342900">
              <a:buFont typeface="Arial" panose="020B0604020202020204" pitchFamily="34" charset="0"/>
              <a:buChar char="•"/>
            </a:pPr>
            <a:r>
              <a:rPr lang="en-AU" sz="2400" dirty="0">
                <a:solidFill>
                  <a:srgbClr val="47BCC6"/>
                </a:solidFill>
              </a:rPr>
              <a:t>0.7% of the value of all fossil fuel companies</a:t>
            </a:r>
          </a:p>
        </p:txBody>
      </p:sp>
    </p:spTree>
    <p:extLst>
      <p:ext uri="{BB962C8B-B14F-4D97-AF65-F5344CB8AC3E}">
        <p14:creationId xmlns:p14="http://schemas.microsoft.com/office/powerpoint/2010/main" val="186395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Method</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352053" y="1550474"/>
            <a:ext cx="9751376" cy="2923877"/>
          </a:xfrm>
          <a:prstGeom prst="rect">
            <a:avLst/>
          </a:prstGeom>
          <a:noFill/>
        </p:spPr>
        <p:txBody>
          <a:bodyPr wrap="square" rtlCol="0">
            <a:spAutoFit/>
          </a:bodyPr>
          <a:lstStyle/>
          <a:p>
            <a:endParaRPr lang="en-US" sz="2400" dirty="0">
              <a:solidFill>
                <a:schemeClr val="accent2"/>
              </a:solidFill>
            </a:endParaRPr>
          </a:p>
          <a:p>
            <a:pPr marL="342900" indent="-342900">
              <a:buFont typeface="Arial" panose="020B0604020202020204" pitchFamily="34" charset="0"/>
              <a:buChar char="•"/>
            </a:pPr>
            <a:r>
              <a:rPr lang="en-US" sz="3200" dirty="0">
                <a:solidFill>
                  <a:schemeClr val="accent2"/>
                </a:solidFill>
              </a:rPr>
              <a:t>Phase One: Literature Review</a:t>
            </a:r>
          </a:p>
          <a:p>
            <a:pPr marL="342900" indent="-342900">
              <a:buFont typeface="Arial" panose="020B0604020202020204" pitchFamily="34" charset="0"/>
              <a:buChar char="•"/>
            </a:pPr>
            <a:r>
              <a:rPr lang="en-US" sz="3200" dirty="0">
                <a:solidFill>
                  <a:schemeClr val="accent2"/>
                </a:solidFill>
              </a:rPr>
              <a:t>Phase Two: Interviews</a:t>
            </a:r>
          </a:p>
          <a:p>
            <a:pPr marL="800100" lvl="1" indent="-342900">
              <a:buFont typeface="Arial" panose="020B0604020202020204" pitchFamily="34" charset="0"/>
              <a:buChar char="•"/>
            </a:pPr>
            <a:r>
              <a:rPr lang="en-US" sz="3200" dirty="0">
                <a:solidFill>
                  <a:schemeClr val="accent2"/>
                </a:solidFill>
              </a:rPr>
              <a:t>Two Ratings Agencies</a:t>
            </a:r>
          </a:p>
          <a:p>
            <a:pPr marL="800100" lvl="1" indent="-342900">
              <a:buFont typeface="Arial" panose="020B0604020202020204" pitchFamily="34" charset="0"/>
              <a:buChar char="•"/>
            </a:pPr>
            <a:r>
              <a:rPr lang="en-US" sz="3200" dirty="0">
                <a:solidFill>
                  <a:schemeClr val="accent2"/>
                </a:solidFill>
              </a:rPr>
              <a:t>One Bank</a:t>
            </a:r>
          </a:p>
          <a:p>
            <a:pPr marL="800100" lvl="1" indent="-342900">
              <a:buFont typeface="Arial" panose="020B0604020202020204" pitchFamily="34" charset="0"/>
              <a:buChar char="•"/>
            </a:pPr>
            <a:r>
              <a:rPr lang="en-US" sz="3200" dirty="0">
                <a:solidFill>
                  <a:schemeClr val="accent2"/>
                </a:solidFill>
              </a:rPr>
              <a:t>One company with a large CO</a:t>
            </a:r>
            <a:r>
              <a:rPr lang="en-US" sz="3200" baseline="-25000" dirty="0">
                <a:solidFill>
                  <a:schemeClr val="accent2"/>
                </a:solidFill>
              </a:rPr>
              <a:t>2</a:t>
            </a:r>
            <a:r>
              <a:rPr lang="en-US" sz="3200" dirty="0">
                <a:solidFill>
                  <a:schemeClr val="accent2"/>
                </a:solidFill>
              </a:rPr>
              <a:t> footprint</a:t>
            </a:r>
          </a:p>
        </p:txBody>
      </p:sp>
    </p:spTree>
    <p:extLst>
      <p:ext uri="{BB962C8B-B14F-4D97-AF65-F5344CB8AC3E}">
        <p14:creationId xmlns:p14="http://schemas.microsoft.com/office/powerpoint/2010/main" val="241805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6F0C24-6A06-4AA0-9E78-A6ED9638D525}"/>
              </a:ext>
            </a:extLst>
          </p:cNvPr>
          <p:cNvSpPr txBox="1"/>
          <p:nvPr/>
        </p:nvSpPr>
        <p:spPr>
          <a:xfrm>
            <a:off x="115410" y="6481913"/>
            <a:ext cx="11979179" cy="400110"/>
          </a:xfrm>
          <a:prstGeom prst="rect">
            <a:avLst/>
          </a:prstGeom>
          <a:noFill/>
        </p:spPr>
        <p:txBody>
          <a:bodyPr wrap="square" rtlCol="0">
            <a:spAutoFit/>
          </a:bodyPr>
          <a:lstStyle/>
          <a:p>
            <a:pPr algn="r"/>
            <a:r>
              <a:rPr lang="en-US" sz="1000" dirty="0">
                <a:solidFill>
                  <a:schemeClr val="accent2"/>
                </a:solidFill>
              </a:rPr>
              <a:t>Source: Hansen, T &amp; </a:t>
            </a:r>
            <a:r>
              <a:rPr lang="en-US" sz="1000" dirty="0" err="1">
                <a:solidFill>
                  <a:schemeClr val="accent2"/>
                </a:solidFill>
              </a:rPr>
              <a:t>Pollin</a:t>
            </a:r>
            <a:r>
              <a:rPr lang="en-US" sz="1000" dirty="0">
                <a:solidFill>
                  <a:schemeClr val="accent2"/>
                </a:solidFill>
              </a:rPr>
              <a:t>, R 2018, </a:t>
            </a:r>
            <a:r>
              <a:rPr lang="en-AU" sz="1000" dirty="0">
                <a:solidFill>
                  <a:schemeClr val="accent2"/>
                </a:solidFill>
              </a:rPr>
              <a:t>Economics and Climate Justice Activism: Assessing the Fossil Fuel Divestment Movement, Political Economy Research Institute, University of Massachusetts Amherst, Working Paper Series # 462</a:t>
            </a:r>
            <a:endParaRPr lang="en-US" sz="1000" dirty="0">
              <a:solidFill>
                <a:schemeClr val="accent2"/>
              </a:solidFill>
            </a:endParaRPr>
          </a:p>
        </p:txBody>
      </p:sp>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717457" y="543958"/>
            <a:ext cx="11149646" cy="758872"/>
          </a:xfrm>
        </p:spPr>
        <p:txBody>
          <a:bodyPr/>
          <a:lstStyle/>
          <a:p>
            <a:r>
              <a:rPr lang="en-US" dirty="0"/>
              <a:t>Econometric  Analysis of the 11 largest Oil Divestment Events (78% of total value of divestments) to assess the impact of specific divestment events on oil share prices</a:t>
            </a:r>
          </a:p>
        </p:txBody>
      </p:sp>
      <p:sp>
        <p:nvSpPr>
          <p:cNvPr id="19" name="TextBox 18"/>
          <p:cNvSpPr txBox="1"/>
          <p:nvPr/>
        </p:nvSpPr>
        <p:spPr>
          <a:xfrm>
            <a:off x="630314" y="1903692"/>
            <a:ext cx="10608816" cy="4154984"/>
          </a:xfrm>
          <a:prstGeom prst="rect">
            <a:avLst/>
          </a:prstGeom>
          <a:noFill/>
        </p:spPr>
        <p:txBody>
          <a:bodyPr wrap="square" rtlCol="0">
            <a:spAutoFit/>
          </a:bodyPr>
          <a:lstStyle/>
          <a:p>
            <a:r>
              <a:rPr lang="en-US" sz="2400" dirty="0">
                <a:solidFill>
                  <a:srgbClr val="47BCC6"/>
                </a:solidFill>
              </a:rPr>
              <a:t>Results for Oil/Gas:</a:t>
            </a:r>
          </a:p>
          <a:p>
            <a:pPr marL="342900" indent="-342900">
              <a:buFont typeface="Arial" panose="020B0604020202020204" pitchFamily="34" charset="0"/>
              <a:buChar char="•"/>
            </a:pPr>
            <a:r>
              <a:rPr lang="en-US" sz="2400" dirty="0">
                <a:solidFill>
                  <a:srgbClr val="47BCC6"/>
                </a:solidFill>
              </a:rPr>
              <a:t>In 4 of 6 regression analyses: divestment events had no statistically significant impact on oil share prices.</a:t>
            </a:r>
          </a:p>
          <a:p>
            <a:pPr marL="342900" indent="-342900">
              <a:buFont typeface="Arial" panose="020B0604020202020204" pitchFamily="34" charset="0"/>
              <a:buChar char="•"/>
            </a:pPr>
            <a:r>
              <a:rPr lang="en-US" sz="2400" dirty="0">
                <a:solidFill>
                  <a:srgbClr val="47BCC6"/>
                </a:solidFill>
              </a:rPr>
              <a:t>In 2 of 6 regression analyses: divestment events had a statistically significant </a:t>
            </a:r>
            <a:r>
              <a:rPr lang="en-US" sz="2400" i="1" dirty="0">
                <a:solidFill>
                  <a:srgbClr val="47BCC6"/>
                </a:solidFill>
              </a:rPr>
              <a:t>positive </a:t>
            </a:r>
            <a:r>
              <a:rPr lang="en-US" sz="2400" dirty="0">
                <a:solidFill>
                  <a:srgbClr val="47BCC6"/>
                </a:solidFill>
              </a:rPr>
              <a:t>impact on Exxon’s share price.</a:t>
            </a:r>
          </a:p>
          <a:p>
            <a:endParaRPr lang="en-AU" sz="2400" dirty="0">
              <a:solidFill>
                <a:srgbClr val="47BCC6"/>
              </a:solidFill>
            </a:endParaRPr>
          </a:p>
          <a:p>
            <a:r>
              <a:rPr lang="en-AU" sz="2400" dirty="0">
                <a:solidFill>
                  <a:srgbClr val="47BCC6"/>
                </a:solidFill>
              </a:rPr>
              <a:t>Conclusion of Hansen et al.:</a:t>
            </a:r>
          </a:p>
          <a:p>
            <a:pPr marL="342900" indent="-342900">
              <a:buFont typeface="Arial" panose="020B0604020202020204" pitchFamily="34" charset="0"/>
              <a:buChar char="•"/>
            </a:pPr>
            <a:r>
              <a:rPr lang="en-US" sz="2400" dirty="0">
                <a:solidFill>
                  <a:srgbClr val="47BCC6"/>
                </a:solidFill>
              </a:rPr>
              <a:t>Oil share prices have not been negatively affected by any single divestment event or by the combined impact of all the divestment events included in the model.</a:t>
            </a:r>
            <a:endParaRPr lang="en-AU" sz="2400" dirty="0">
              <a:solidFill>
                <a:srgbClr val="47BCC6"/>
              </a:solidFill>
            </a:endParaRPr>
          </a:p>
          <a:p>
            <a:endParaRPr lang="en-AU" sz="2400" dirty="0">
              <a:solidFill>
                <a:srgbClr val="47BCC6"/>
              </a:solidFill>
            </a:endParaRPr>
          </a:p>
        </p:txBody>
      </p:sp>
    </p:spTree>
    <p:extLst>
      <p:ext uri="{BB962C8B-B14F-4D97-AF65-F5344CB8AC3E}">
        <p14:creationId xmlns:p14="http://schemas.microsoft.com/office/powerpoint/2010/main" val="114603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6F0C24-6A06-4AA0-9E78-A6ED9638D525}"/>
              </a:ext>
            </a:extLst>
          </p:cNvPr>
          <p:cNvSpPr txBox="1"/>
          <p:nvPr/>
        </p:nvSpPr>
        <p:spPr>
          <a:xfrm>
            <a:off x="115410" y="6481913"/>
            <a:ext cx="11979179" cy="400110"/>
          </a:xfrm>
          <a:prstGeom prst="rect">
            <a:avLst/>
          </a:prstGeom>
          <a:noFill/>
        </p:spPr>
        <p:txBody>
          <a:bodyPr wrap="square" rtlCol="0">
            <a:spAutoFit/>
          </a:bodyPr>
          <a:lstStyle/>
          <a:p>
            <a:pPr algn="r"/>
            <a:r>
              <a:rPr lang="en-US" sz="1000" dirty="0">
                <a:solidFill>
                  <a:schemeClr val="accent2"/>
                </a:solidFill>
              </a:rPr>
              <a:t>Source: Hansen, T &amp; </a:t>
            </a:r>
            <a:r>
              <a:rPr lang="en-US" sz="1000" dirty="0" err="1">
                <a:solidFill>
                  <a:schemeClr val="accent2"/>
                </a:solidFill>
              </a:rPr>
              <a:t>Pollin</a:t>
            </a:r>
            <a:r>
              <a:rPr lang="en-US" sz="1000" dirty="0">
                <a:solidFill>
                  <a:schemeClr val="accent2"/>
                </a:solidFill>
              </a:rPr>
              <a:t>, R 2018, </a:t>
            </a:r>
            <a:r>
              <a:rPr lang="en-AU" sz="1000" dirty="0">
                <a:solidFill>
                  <a:schemeClr val="accent2"/>
                </a:solidFill>
              </a:rPr>
              <a:t>Economics and Climate Justice Activism: Assessing the Fossil Fuel Divestment Movement, Political Economy Research Institute, University of Massachusetts Amherst, Working Paper Series # 462</a:t>
            </a:r>
            <a:endParaRPr lang="en-US" sz="1000" dirty="0">
              <a:solidFill>
                <a:schemeClr val="accent2"/>
              </a:solidFill>
            </a:endParaRPr>
          </a:p>
        </p:txBody>
      </p:sp>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717457" y="543958"/>
            <a:ext cx="11149646" cy="758872"/>
          </a:xfrm>
        </p:spPr>
        <p:txBody>
          <a:bodyPr/>
          <a:lstStyle/>
          <a:p>
            <a:r>
              <a:rPr lang="en-US" dirty="0"/>
              <a:t>Econometric  Analysis of the 12 largest Coal Divestment Events (78% of total value of divestments) to assess the impact of specific divestment events on coal share prices</a:t>
            </a:r>
          </a:p>
        </p:txBody>
      </p:sp>
      <p:sp>
        <p:nvSpPr>
          <p:cNvPr id="19" name="TextBox 18"/>
          <p:cNvSpPr txBox="1"/>
          <p:nvPr/>
        </p:nvSpPr>
        <p:spPr>
          <a:xfrm>
            <a:off x="630314" y="1903692"/>
            <a:ext cx="10608816" cy="4524315"/>
          </a:xfrm>
          <a:prstGeom prst="rect">
            <a:avLst/>
          </a:prstGeom>
          <a:noFill/>
        </p:spPr>
        <p:txBody>
          <a:bodyPr wrap="square" rtlCol="0">
            <a:spAutoFit/>
          </a:bodyPr>
          <a:lstStyle/>
          <a:p>
            <a:r>
              <a:rPr lang="en-US" sz="2400" dirty="0">
                <a:solidFill>
                  <a:srgbClr val="47BCC6"/>
                </a:solidFill>
              </a:rPr>
              <a:t>Results for coal:</a:t>
            </a:r>
          </a:p>
          <a:p>
            <a:pPr marL="342900" indent="-342900">
              <a:buFont typeface="Arial" panose="020B0604020202020204" pitchFamily="34" charset="0"/>
              <a:buChar char="•"/>
            </a:pPr>
            <a:r>
              <a:rPr lang="en-US" sz="2400" dirty="0">
                <a:solidFill>
                  <a:srgbClr val="47BCC6"/>
                </a:solidFill>
              </a:rPr>
              <a:t>Individual divestment events produce a mixture of statistically significant negative and </a:t>
            </a:r>
            <a:r>
              <a:rPr lang="en-US" sz="2400" i="1" dirty="0">
                <a:solidFill>
                  <a:srgbClr val="47BCC6"/>
                </a:solidFill>
              </a:rPr>
              <a:t>positive</a:t>
            </a:r>
            <a:r>
              <a:rPr lang="en-US" sz="2400" dirty="0">
                <a:solidFill>
                  <a:srgbClr val="47BCC6"/>
                </a:solidFill>
              </a:rPr>
              <a:t> impacts on coal share prices.</a:t>
            </a:r>
          </a:p>
          <a:p>
            <a:endParaRPr lang="en-AU" sz="2400" dirty="0">
              <a:solidFill>
                <a:srgbClr val="47BCC6"/>
              </a:solidFill>
            </a:endParaRPr>
          </a:p>
          <a:p>
            <a:r>
              <a:rPr lang="en-AU" sz="2400" dirty="0">
                <a:solidFill>
                  <a:srgbClr val="47BCC6"/>
                </a:solidFill>
              </a:rPr>
              <a:t>Conclusion of Hansen et al.:</a:t>
            </a:r>
          </a:p>
          <a:p>
            <a:pPr marL="342900" indent="-342900">
              <a:buFont typeface="Arial" panose="020B0604020202020204" pitchFamily="34" charset="0"/>
              <a:buChar char="•"/>
            </a:pPr>
            <a:r>
              <a:rPr lang="en-US" sz="2400" dirty="0">
                <a:solidFill>
                  <a:srgbClr val="47BCC6"/>
                </a:solidFill>
              </a:rPr>
              <a:t>There is weak evidence that divestment events have contributed to lowering some coal share prices. </a:t>
            </a:r>
          </a:p>
          <a:p>
            <a:pPr marL="342900" indent="-342900">
              <a:buFont typeface="Arial" panose="020B0604020202020204" pitchFamily="34" charset="0"/>
              <a:buChar char="•"/>
            </a:pPr>
            <a:endParaRPr lang="en-US" sz="2400" dirty="0">
              <a:solidFill>
                <a:srgbClr val="47BCC6"/>
              </a:solidFill>
            </a:endParaRPr>
          </a:p>
          <a:p>
            <a:pPr marL="342900" indent="-342900">
              <a:buFont typeface="Arial" panose="020B0604020202020204" pitchFamily="34" charset="0"/>
              <a:buChar char="•"/>
            </a:pPr>
            <a:r>
              <a:rPr lang="en-US" sz="2400" dirty="0">
                <a:solidFill>
                  <a:srgbClr val="47BCC6"/>
                </a:solidFill>
              </a:rPr>
              <a:t>Note that the study focused on US coal equities, that have been significantly impacted by loss of market share due to low gas prices, and have less access to Asian markets.</a:t>
            </a:r>
            <a:endParaRPr lang="en-AU" sz="2400" dirty="0">
              <a:solidFill>
                <a:srgbClr val="47BCC6"/>
              </a:solidFill>
            </a:endParaRPr>
          </a:p>
          <a:p>
            <a:endParaRPr lang="en-AU" sz="2400" dirty="0">
              <a:solidFill>
                <a:srgbClr val="47BCC6"/>
              </a:solidFill>
            </a:endParaRPr>
          </a:p>
        </p:txBody>
      </p:sp>
    </p:spTree>
    <p:extLst>
      <p:ext uri="{BB962C8B-B14F-4D97-AF65-F5344CB8AC3E}">
        <p14:creationId xmlns:p14="http://schemas.microsoft.com/office/powerpoint/2010/main" val="860064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NZ" cap="none" dirty="0"/>
              <a:t>Panel Members</a:t>
            </a:r>
          </a:p>
        </p:txBody>
      </p:sp>
      <p:sp>
        <p:nvSpPr>
          <p:cNvPr id="9" name="Text Placeholder 8"/>
          <p:cNvSpPr>
            <a:spLocks noGrp="1"/>
          </p:cNvSpPr>
          <p:nvPr>
            <p:ph type="body" sz="quarter" idx="13"/>
          </p:nvPr>
        </p:nvSpPr>
        <p:spPr/>
        <p:txBody>
          <a:bodyPr>
            <a:normAutofit/>
          </a:bodyPr>
          <a:lstStyle/>
          <a:p>
            <a:pPr lvl="1"/>
            <a:endParaRPr lang="en-US" dirty="0"/>
          </a:p>
          <a:p>
            <a:pPr marL="342900" lvl="0" indent="-342900">
              <a:buFont typeface="Arial" panose="020B0604020202020204" pitchFamily="34" charset="0"/>
              <a:buChar char="•"/>
            </a:pPr>
            <a:r>
              <a:rPr lang="en-US" dirty="0">
                <a:solidFill>
                  <a:schemeClr val="accent1"/>
                </a:solidFill>
              </a:rPr>
              <a:t>Alex Zapantis, General Manager Commercial, GCCSI</a:t>
            </a:r>
          </a:p>
          <a:p>
            <a:pPr marL="342900" lvl="0" indent="-342900">
              <a:buFont typeface="Arial" panose="020B0604020202020204" pitchFamily="34" charset="0"/>
              <a:buChar char="•"/>
            </a:pPr>
            <a:r>
              <a:rPr lang="en-US" dirty="0">
                <a:solidFill>
                  <a:schemeClr val="accent1"/>
                </a:solidFill>
              </a:rPr>
              <a:t>Josh Cosgrave, Senior Adviser Low Emission Technology, MCA</a:t>
            </a:r>
          </a:p>
          <a:p>
            <a:pPr marL="342900" lvl="0" indent="-342900">
              <a:buFont typeface="Arial" panose="020B0604020202020204" pitchFamily="34" charset="0"/>
              <a:buChar char="•"/>
            </a:pPr>
            <a:r>
              <a:rPr lang="en-US" dirty="0">
                <a:solidFill>
                  <a:schemeClr val="accent1"/>
                </a:solidFill>
              </a:rPr>
              <a:t>Sybil Dixon, Senior Investment Analyst, UniSuper</a:t>
            </a:r>
            <a:endParaRPr lang="en-US" sz="4000" dirty="0">
              <a:solidFill>
                <a:schemeClr val="accent1"/>
              </a:solidFill>
            </a:endParaRPr>
          </a:p>
          <a:p>
            <a:pPr marL="342900" indent="-342900">
              <a:buFont typeface="Arial" panose="020B0604020202020204" pitchFamily="34" charset="0"/>
              <a:buChar char="•"/>
            </a:pPr>
            <a:r>
              <a:rPr lang="en-US" dirty="0">
                <a:solidFill>
                  <a:schemeClr val="accent1"/>
                </a:solidFill>
              </a:rPr>
              <a:t>Tomonori Tatsumi, Director, Japan Bank for International Cooperation (JBIC) </a:t>
            </a:r>
          </a:p>
        </p:txBody>
      </p:sp>
    </p:spTree>
    <p:extLst>
      <p:ext uri="{BB962C8B-B14F-4D97-AF65-F5344CB8AC3E}">
        <p14:creationId xmlns:p14="http://schemas.microsoft.com/office/powerpoint/2010/main" val="370949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6F0C24-6A06-4AA0-9E78-A6ED9638D525}"/>
              </a:ext>
            </a:extLst>
          </p:cNvPr>
          <p:cNvSpPr txBox="1"/>
          <p:nvPr/>
        </p:nvSpPr>
        <p:spPr>
          <a:xfrm>
            <a:off x="115410" y="6542201"/>
            <a:ext cx="11979179" cy="400110"/>
          </a:xfrm>
          <a:prstGeom prst="rect">
            <a:avLst/>
          </a:prstGeom>
          <a:noFill/>
        </p:spPr>
        <p:txBody>
          <a:bodyPr wrap="square" rtlCol="0">
            <a:spAutoFit/>
          </a:bodyPr>
          <a:lstStyle/>
          <a:p>
            <a:pPr algn="r"/>
            <a:r>
              <a:rPr lang="en-US" sz="1000" dirty="0">
                <a:solidFill>
                  <a:schemeClr val="accent2"/>
                </a:solidFill>
              </a:rPr>
              <a:t>Source: Hansen, T &amp; </a:t>
            </a:r>
            <a:r>
              <a:rPr lang="en-US" sz="1000" dirty="0" err="1">
                <a:solidFill>
                  <a:schemeClr val="accent2"/>
                </a:solidFill>
              </a:rPr>
              <a:t>Pollin</a:t>
            </a:r>
            <a:r>
              <a:rPr lang="en-US" sz="1000" dirty="0">
                <a:solidFill>
                  <a:schemeClr val="accent2"/>
                </a:solidFill>
              </a:rPr>
              <a:t>, R 2018, </a:t>
            </a:r>
            <a:r>
              <a:rPr lang="en-AU" sz="1000" dirty="0">
                <a:solidFill>
                  <a:schemeClr val="accent2"/>
                </a:solidFill>
              </a:rPr>
              <a:t>Economics and Climate Justice Activism: Assessing the Fossil Fuel Divestment Movement, Political Economy Research Institute, University of Massachusetts Amherst, Working Paper Series # 462</a:t>
            </a:r>
            <a:endParaRPr lang="en-US" sz="1000" dirty="0">
              <a:solidFill>
                <a:schemeClr val="accent2"/>
              </a:solidFill>
            </a:endParaRPr>
          </a:p>
        </p:txBody>
      </p:sp>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Coal is the primary target of divestment </a:t>
            </a:r>
          </a:p>
        </p:txBody>
      </p:sp>
      <p:sp>
        <p:nvSpPr>
          <p:cNvPr id="19" name="TextBox 18"/>
          <p:cNvSpPr txBox="1"/>
          <p:nvPr/>
        </p:nvSpPr>
        <p:spPr>
          <a:xfrm>
            <a:off x="630314" y="1742924"/>
            <a:ext cx="5738588" cy="4154984"/>
          </a:xfrm>
          <a:prstGeom prst="rect">
            <a:avLst/>
          </a:prstGeom>
          <a:noFill/>
        </p:spPr>
        <p:txBody>
          <a:bodyPr wrap="square" rtlCol="0">
            <a:spAutoFit/>
          </a:bodyPr>
          <a:lstStyle/>
          <a:p>
            <a:r>
              <a:rPr lang="en-AU" sz="2400" dirty="0">
                <a:solidFill>
                  <a:srgbClr val="47BCC6"/>
                </a:solidFill>
              </a:rPr>
              <a:t>A detailed analysis of the divestment commitments using data from </a:t>
            </a:r>
            <a:r>
              <a:rPr lang="en-AU" sz="2400" b="1" dirty="0">
                <a:solidFill>
                  <a:srgbClr val="47BCC6"/>
                </a:solidFill>
              </a:rPr>
              <a:t>March 2018</a:t>
            </a:r>
            <a:r>
              <a:rPr lang="en-AU" sz="2400" dirty="0">
                <a:solidFill>
                  <a:srgbClr val="47BCC6"/>
                </a:solidFill>
              </a:rPr>
              <a:t>:</a:t>
            </a:r>
          </a:p>
          <a:p>
            <a:endParaRPr lang="en-AU" sz="2400" dirty="0">
              <a:solidFill>
                <a:srgbClr val="47BCC6"/>
              </a:solidFill>
            </a:endParaRPr>
          </a:p>
          <a:p>
            <a:pPr marL="342900" indent="-342900">
              <a:buFont typeface="Arial" panose="020B0604020202020204" pitchFamily="34" charset="0"/>
              <a:buChar char="•"/>
            </a:pPr>
            <a:r>
              <a:rPr lang="en-AU" sz="2400" dirty="0">
                <a:solidFill>
                  <a:srgbClr val="47BCC6"/>
                </a:solidFill>
              </a:rPr>
              <a:t>Only $11.5 billion of the total of $36.1 billion in divestment commitments are for full divestment from </a:t>
            </a:r>
            <a:r>
              <a:rPr lang="en-AU" sz="2400" i="1" dirty="0">
                <a:solidFill>
                  <a:srgbClr val="47BCC6"/>
                </a:solidFill>
              </a:rPr>
              <a:t>all fossil assets (i.e. coal, oil and gas)</a:t>
            </a:r>
          </a:p>
          <a:p>
            <a:pPr marL="342900" indent="-342900">
              <a:buFont typeface="Arial" panose="020B0604020202020204" pitchFamily="34" charset="0"/>
              <a:buChar char="•"/>
            </a:pPr>
            <a:endParaRPr lang="en-AU" sz="2400" i="1" dirty="0">
              <a:solidFill>
                <a:srgbClr val="47BCC6"/>
              </a:solidFill>
            </a:endParaRPr>
          </a:p>
          <a:p>
            <a:pPr marL="342900" indent="-342900">
              <a:buFont typeface="Arial" panose="020B0604020202020204" pitchFamily="34" charset="0"/>
              <a:buChar char="•"/>
            </a:pPr>
            <a:r>
              <a:rPr lang="en-AU" sz="2400" i="1" dirty="0">
                <a:solidFill>
                  <a:srgbClr val="47BCC6"/>
                </a:solidFill>
              </a:rPr>
              <a:t>All</a:t>
            </a:r>
            <a:r>
              <a:rPr lang="en-AU" sz="2400" dirty="0">
                <a:solidFill>
                  <a:srgbClr val="47BCC6"/>
                </a:solidFill>
              </a:rPr>
              <a:t> divestment commitments include coal</a:t>
            </a:r>
          </a:p>
        </p:txBody>
      </p:sp>
      <p:pic>
        <p:nvPicPr>
          <p:cNvPr id="5" name="Picture 2">
            <a:extLst>
              <a:ext uri="{FF2B5EF4-FFF2-40B4-BE49-F238E27FC236}">
                <a16:creationId xmlns:a16="http://schemas.microsoft.com/office/drawing/2014/main" id="{B678762A-54C6-4C34-BE9C-DD2A7DF63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8902" y="1742924"/>
            <a:ext cx="5738588" cy="4303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0479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6F0C24-6A06-4AA0-9E78-A6ED9638D525}"/>
              </a:ext>
            </a:extLst>
          </p:cNvPr>
          <p:cNvSpPr txBox="1"/>
          <p:nvPr/>
        </p:nvSpPr>
        <p:spPr>
          <a:xfrm>
            <a:off x="115410" y="6542201"/>
            <a:ext cx="11979179" cy="400110"/>
          </a:xfrm>
          <a:prstGeom prst="rect">
            <a:avLst/>
          </a:prstGeom>
          <a:noFill/>
        </p:spPr>
        <p:txBody>
          <a:bodyPr wrap="square" rtlCol="0">
            <a:spAutoFit/>
          </a:bodyPr>
          <a:lstStyle/>
          <a:p>
            <a:pPr algn="r"/>
            <a:r>
              <a:rPr lang="en-US" sz="1000" dirty="0">
                <a:solidFill>
                  <a:schemeClr val="accent2"/>
                </a:solidFill>
              </a:rPr>
              <a:t>Source: OECD 2015, Sector Understanding on Export Credits For Coal-Fired Electricity Generation Projects, 27 November 2015</a:t>
            </a:r>
          </a:p>
          <a:p>
            <a:pPr algn="r"/>
            <a:endParaRPr lang="en-US" sz="1000" dirty="0">
              <a:solidFill>
                <a:schemeClr val="accent2"/>
              </a:solidFill>
            </a:endParaRPr>
          </a:p>
        </p:txBody>
      </p:sp>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Debt finance for coal projects is being restricted</a:t>
            </a:r>
          </a:p>
        </p:txBody>
      </p:sp>
      <p:pic>
        <p:nvPicPr>
          <p:cNvPr id="6" name="Picture 3">
            <a:extLst>
              <a:ext uri="{FF2B5EF4-FFF2-40B4-BE49-F238E27FC236}">
                <a16:creationId xmlns:a16="http://schemas.microsoft.com/office/drawing/2014/main" id="{948F28EC-35DB-4F4F-B68B-2F0C8E4A0C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9413" y="2128657"/>
            <a:ext cx="6893169" cy="4045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FE3355B7-BED7-4743-9E41-FEBC56DC1F8E}"/>
              </a:ext>
            </a:extLst>
          </p:cNvPr>
          <p:cNvSpPr txBox="1"/>
          <p:nvPr/>
        </p:nvSpPr>
        <p:spPr>
          <a:xfrm>
            <a:off x="2905647" y="1347921"/>
            <a:ext cx="6380703" cy="646331"/>
          </a:xfrm>
          <a:prstGeom prst="rect">
            <a:avLst/>
          </a:prstGeom>
          <a:noFill/>
        </p:spPr>
        <p:txBody>
          <a:bodyPr wrap="square" rtlCol="0">
            <a:spAutoFit/>
          </a:bodyPr>
          <a:lstStyle/>
          <a:p>
            <a:pPr algn="ctr"/>
            <a:r>
              <a:rPr lang="en-AU" dirty="0">
                <a:solidFill>
                  <a:schemeClr val="accent6"/>
                </a:solidFill>
              </a:rPr>
              <a:t>OECD Export Credit Policy on Coal fired power stations</a:t>
            </a:r>
          </a:p>
          <a:p>
            <a:pPr algn="ctr"/>
            <a:r>
              <a:rPr lang="en-AU" dirty="0">
                <a:solidFill>
                  <a:schemeClr val="accent6"/>
                </a:solidFill>
              </a:rPr>
              <a:t>November 2015</a:t>
            </a:r>
          </a:p>
        </p:txBody>
      </p:sp>
      <p:cxnSp>
        <p:nvCxnSpPr>
          <p:cNvPr id="4" name="Straight Arrow Connector 3">
            <a:extLst>
              <a:ext uri="{FF2B5EF4-FFF2-40B4-BE49-F238E27FC236}">
                <a16:creationId xmlns:a16="http://schemas.microsoft.com/office/drawing/2014/main" id="{E9909C7D-CF27-49FF-B925-4CAC05E4B729}"/>
              </a:ext>
            </a:extLst>
          </p:cNvPr>
          <p:cNvCxnSpPr/>
          <p:nvPr/>
        </p:nvCxnSpPr>
        <p:spPr>
          <a:xfrm>
            <a:off x="2029767" y="2542233"/>
            <a:ext cx="0" cy="3245618"/>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11353C0-17DB-4282-B974-1AA66894B50F}"/>
              </a:ext>
            </a:extLst>
          </p:cNvPr>
          <p:cNvSpPr txBox="1"/>
          <p:nvPr/>
        </p:nvSpPr>
        <p:spPr>
          <a:xfrm>
            <a:off x="514139" y="3600427"/>
            <a:ext cx="1825452" cy="923330"/>
          </a:xfrm>
          <a:prstGeom prst="rect">
            <a:avLst/>
          </a:prstGeom>
          <a:noFill/>
        </p:spPr>
        <p:txBody>
          <a:bodyPr wrap="square" rtlCol="0">
            <a:spAutoFit/>
          </a:bodyPr>
          <a:lstStyle/>
          <a:p>
            <a:pPr algn="ctr"/>
            <a:r>
              <a:rPr lang="en-AU" dirty="0">
                <a:solidFill>
                  <a:schemeClr val="accent6"/>
                </a:solidFill>
              </a:rPr>
              <a:t>Decreasing thermal efficiency</a:t>
            </a:r>
          </a:p>
        </p:txBody>
      </p:sp>
      <p:sp>
        <p:nvSpPr>
          <p:cNvPr id="12" name="TextBox 11">
            <a:extLst>
              <a:ext uri="{FF2B5EF4-FFF2-40B4-BE49-F238E27FC236}">
                <a16:creationId xmlns:a16="http://schemas.microsoft.com/office/drawing/2014/main" id="{E7CD3FF8-C8F2-43D1-B3A2-60AB4F87B2C0}"/>
              </a:ext>
            </a:extLst>
          </p:cNvPr>
          <p:cNvSpPr txBox="1"/>
          <p:nvPr/>
        </p:nvSpPr>
        <p:spPr>
          <a:xfrm>
            <a:off x="9852409" y="4263059"/>
            <a:ext cx="1825452" cy="1754326"/>
          </a:xfrm>
          <a:prstGeom prst="rect">
            <a:avLst/>
          </a:prstGeom>
          <a:noFill/>
        </p:spPr>
        <p:txBody>
          <a:bodyPr wrap="square" rtlCol="0">
            <a:spAutoFit/>
          </a:bodyPr>
          <a:lstStyle/>
          <a:p>
            <a:pPr algn="ctr"/>
            <a:r>
              <a:rPr lang="en-AU" dirty="0">
                <a:solidFill>
                  <a:schemeClr val="accent6"/>
                </a:solidFill>
              </a:rPr>
              <a:t>Countries with &lt; 90% electrification rate (e.g. India, African nations, ASEAN)</a:t>
            </a:r>
          </a:p>
        </p:txBody>
      </p:sp>
      <p:cxnSp>
        <p:nvCxnSpPr>
          <p:cNvPr id="13" name="Straight Arrow Connector 12">
            <a:extLst>
              <a:ext uri="{FF2B5EF4-FFF2-40B4-BE49-F238E27FC236}">
                <a16:creationId xmlns:a16="http://schemas.microsoft.com/office/drawing/2014/main" id="{CD852510-3A57-4DF7-87D4-23B0E0C91126}"/>
              </a:ext>
            </a:extLst>
          </p:cNvPr>
          <p:cNvCxnSpPr>
            <a:cxnSpLocks/>
          </p:cNvCxnSpPr>
          <p:nvPr/>
        </p:nvCxnSpPr>
        <p:spPr>
          <a:xfrm flipH="1">
            <a:off x="9286350" y="5436158"/>
            <a:ext cx="566059" cy="261981"/>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8A00C9-F697-48C9-B246-B9D171F97762}"/>
              </a:ext>
            </a:extLst>
          </p:cNvPr>
          <p:cNvCxnSpPr>
            <a:cxnSpLocks/>
            <a:stCxn id="12" idx="1"/>
          </p:cNvCxnSpPr>
          <p:nvPr/>
        </p:nvCxnSpPr>
        <p:spPr>
          <a:xfrm flipH="1" flipV="1">
            <a:off x="7717134" y="4779598"/>
            <a:ext cx="2135275" cy="360624"/>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D0463DE6-95CF-4A9E-BA91-9999CCE688BF}"/>
              </a:ext>
            </a:extLst>
          </p:cNvPr>
          <p:cNvCxnSpPr>
            <a:cxnSpLocks/>
          </p:cNvCxnSpPr>
          <p:nvPr/>
        </p:nvCxnSpPr>
        <p:spPr>
          <a:xfrm flipH="1" flipV="1">
            <a:off x="9286350" y="4622242"/>
            <a:ext cx="566059" cy="32154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260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Debt finance for coal projects is being restricted</a:t>
            </a:r>
          </a:p>
        </p:txBody>
      </p:sp>
      <p:graphicFrame>
        <p:nvGraphicFramePr>
          <p:cNvPr id="16" name="Table 15">
            <a:extLst>
              <a:ext uri="{FF2B5EF4-FFF2-40B4-BE49-F238E27FC236}">
                <a16:creationId xmlns:a16="http://schemas.microsoft.com/office/drawing/2014/main" id="{76C95F64-A8C9-4315-8D3C-891F638BAEE5}"/>
              </a:ext>
            </a:extLst>
          </p:cNvPr>
          <p:cNvGraphicFramePr>
            <a:graphicFrameLocks noGrp="1"/>
          </p:cNvGraphicFramePr>
          <p:nvPr>
            <p:extLst>
              <p:ext uri="{D42A27DB-BD31-4B8C-83A1-F6EECF244321}">
                <p14:modId xmlns:p14="http://schemas.microsoft.com/office/powerpoint/2010/main" val="1340882809"/>
              </p:ext>
            </p:extLst>
          </p:nvPr>
        </p:nvGraphicFramePr>
        <p:xfrm>
          <a:off x="763676" y="1536781"/>
          <a:ext cx="10562596" cy="4324619"/>
        </p:xfrm>
        <a:graphic>
          <a:graphicData uri="http://schemas.openxmlformats.org/drawingml/2006/table">
            <a:tbl>
              <a:tblPr firstRow="1" bandRow="1">
                <a:tableStyleId>{5940675A-B579-460E-94D1-54222C63F5DA}</a:tableStyleId>
              </a:tblPr>
              <a:tblGrid>
                <a:gridCol w="3325062">
                  <a:extLst>
                    <a:ext uri="{9D8B030D-6E8A-4147-A177-3AD203B41FA5}">
                      <a16:colId xmlns:a16="http://schemas.microsoft.com/office/drawing/2014/main" val="20000"/>
                    </a:ext>
                  </a:extLst>
                </a:gridCol>
                <a:gridCol w="7237534">
                  <a:extLst>
                    <a:ext uri="{9D8B030D-6E8A-4147-A177-3AD203B41FA5}">
                      <a16:colId xmlns:a16="http://schemas.microsoft.com/office/drawing/2014/main" val="20001"/>
                    </a:ext>
                  </a:extLst>
                </a:gridCol>
              </a:tblGrid>
              <a:tr h="699794">
                <a:tc>
                  <a:txBody>
                    <a:bodyPr/>
                    <a:lstStyle/>
                    <a:p>
                      <a:r>
                        <a:rPr lang="en-AU" sz="1600" b="1" dirty="0">
                          <a:solidFill>
                            <a:schemeClr val="accent6"/>
                          </a:solidFill>
                        </a:rPr>
                        <a:t>World Bank</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a:solidFill>
                            <a:schemeClr val="accent6"/>
                          </a:solidFill>
                        </a:rPr>
                        <a:t>Will only support coal power projects in rare circumstances where there is no viable alternative</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tcPr>
                </a:tc>
                <a:extLst>
                  <a:ext uri="{0D108BD9-81ED-4DB2-BD59-A6C34878D82A}">
                    <a16:rowId xmlns:a16="http://schemas.microsoft.com/office/drawing/2014/main" val="10000"/>
                  </a:ext>
                </a:extLst>
              </a:tr>
              <a:tr h="12580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dirty="0">
                          <a:solidFill>
                            <a:schemeClr val="accent6"/>
                          </a:solidFill>
                        </a:rPr>
                        <a:t>European Bank for Reconstruction and Development</a:t>
                      </a:r>
                    </a:p>
                    <a:p>
                      <a:endParaRPr lang="en-AU" sz="1600" b="1"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tcPr>
                </a:tc>
                <a:tc>
                  <a:txBody>
                    <a:bodyPr/>
                    <a:lstStyle/>
                    <a:p>
                      <a:r>
                        <a:rPr lang="en-AU" sz="1600" dirty="0">
                          <a:solidFill>
                            <a:schemeClr val="accent6"/>
                          </a:solidFill>
                        </a:rPr>
                        <a:t>Coal plant must:</a:t>
                      </a:r>
                    </a:p>
                    <a:p>
                      <a:pPr marL="285750" indent="-285750">
                        <a:buFont typeface="Arial" panose="020B0604020202020204" pitchFamily="34" charset="0"/>
                        <a:buChar char="•"/>
                      </a:pPr>
                      <a:r>
                        <a:rPr lang="en-AU" sz="1600" b="0" i="0" kern="1200" dirty="0">
                          <a:solidFill>
                            <a:schemeClr val="accent6"/>
                          </a:solidFill>
                          <a:effectLst/>
                          <a:latin typeface="+mn-lt"/>
                          <a:ea typeface="+mn-ea"/>
                          <a:cs typeface="+mn-cs"/>
                        </a:rPr>
                        <a:t>Be the least carbon-intensive of the realistically available options</a:t>
                      </a:r>
                    </a:p>
                    <a:p>
                      <a:pPr marL="285750" indent="-285750">
                        <a:buFont typeface="Arial" panose="020B0604020202020204" pitchFamily="34" charset="0"/>
                        <a:buChar char="•"/>
                      </a:pPr>
                      <a:r>
                        <a:rPr lang="en-AU" sz="1600" b="0" i="0" kern="1200" dirty="0">
                          <a:solidFill>
                            <a:schemeClr val="accent6"/>
                          </a:solidFill>
                          <a:effectLst/>
                          <a:latin typeface="+mn-lt"/>
                          <a:ea typeface="+mn-ea"/>
                          <a:cs typeface="+mn-cs"/>
                        </a:rPr>
                        <a:t>use best available techniques (BAT)…. in order to ensure that it achieves the lowest feasible carbon intensity</a:t>
                      </a:r>
                    </a:p>
                    <a:p>
                      <a:pPr marL="285750" indent="-285750">
                        <a:buFont typeface="Arial" panose="020B0604020202020204" pitchFamily="34" charset="0"/>
                        <a:buChar char="•"/>
                      </a:pPr>
                      <a:r>
                        <a:rPr lang="en-AU" sz="1600" b="0" i="0" kern="1200" dirty="0">
                          <a:solidFill>
                            <a:schemeClr val="accent6"/>
                          </a:solidFill>
                          <a:effectLst/>
                          <a:latin typeface="+mn-lt"/>
                          <a:ea typeface="+mn-ea"/>
                          <a:cs typeface="+mn-cs"/>
                        </a:rPr>
                        <a:t>comply with the IED (EU Industrial Emissions Directive, (2010/75/EU) requirements in relation to carbon capture and storage readiness.</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tcPr>
                </a:tc>
                <a:extLst>
                  <a:ext uri="{0D108BD9-81ED-4DB2-BD59-A6C34878D82A}">
                    <a16:rowId xmlns:a16="http://schemas.microsoft.com/office/drawing/2014/main" val="10001"/>
                  </a:ext>
                </a:extLst>
              </a:tr>
              <a:tr h="1463040">
                <a:tc>
                  <a:txBody>
                    <a:bodyPr/>
                    <a:lstStyle/>
                    <a:p>
                      <a:r>
                        <a:rPr lang="fr-FR" sz="1600" b="1" dirty="0">
                          <a:solidFill>
                            <a:schemeClr val="accent6"/>
                          </a:solidFill>
                        </a:rPr>
                        <a:t>Société Générale, Crédit Agricole, BNP Paribas,</a:t>
                      </a:r>
                      <a:r>
                        <a:rPr lang="fr-FR" sz="1600" b="1" baseline="0" dirty="0">
                          <a:solidFill>
                            <a:schemeClr val="accent6"/>
                          </a:solidFill>
                        </a:rPr>
                        <a:t> Barclays, Morgan Stanley, </a:t>
                      </a:r>
                      <a:r>
                        <a:rPr lang="fr-FR" sz="1600" b="1" baseline="0" dirty="0" err="1">
                          <a:solidFill>
                            <a:schemeClr val="accent6"/>
                          </a:solidFill>
                        </a:rPr>
                        <a:t>Credit</a:t>
                      </a:r>
                      <a:r>
                        <a:rPr lang="fr-FR" sz="1600" b="1" baseline="0" dirty="0">
                          <a:solidFill>
                            <a:schemeClr val="accent6"/>
                          </a:solidFill>
                        </a:rPr>
                        <a:t> </a:t>
                      </a:r>
                      <a:r>
                        <a:rPr lang="fr-FR" sz="1600" b="1" baseline="0" dirty="0" err="1">
                          <a:solidFill>
                            <a:schemeClr val="accent6"/>
                          </a:solidFill>
                        </a:rPr>
                        <a:t>Suiss</a:t>
                      </a:r>
                      <a:r>
                        <a:rPr lang="fr-FR" sz="1600" b="1" baseline="0" dirty="0">
                          <a:solidFill>
                            <a:schemeClr val="accent6"/>
                          </a:solidFill>
                        </a:rPr>
                        <a:t>, Deutsch Bank, HSBC…</a:t>
                      </a:r>
                      <a:endParaRPr lang="en-AU" sz="1600" b="1"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tcPr>
                </a:tc>
                <a:tc>
                  <a:txBody>
                    <a:bodyPr/>
                    <a:lstStyle/>
                    <a:p>
                      <a:r>
                        <a:rPr lang="en-AU" sz="1600" dirty="0">
                          <a:solidFill>
                            <a:schemeClr val="accent6"/>
                          </a:solidFill>
                        </a:rPr>
                        <a:t>Will not lend to Abbot Point coal</a:t>
                      </a:r>
                      <a:r>
                        <a:rPr lang="en-AU" sz="1600" baseline="0" dirty="0">
                          <a:solidFill>
                            <a:schemeClr val="accent6"/>
                          </a:solidFill>
                        </a:rPr>
                        <a:t> terminal expansion</a:t>
                      </a:r>
                      <a:endParaRPr lang="en-AU" sz="1600"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tcPr>
                </a:tc>
                <a:extLst>
                  <a:ext uri="{0D108BD9-81ED-4DB2-BD59-A6C34878D82A}">
                    <a16:rowId xmlns:a16="http://schemas.microsoft.com/office/drawing/2014/main" val="10002"/>
                  </a:ext>
                </a:extLst>
              </a:tr>
              <a:tr h="607305">
                <a:tc>
                  <a:txBody>
                    <a:bodyPr/>
                    <a:lstStyle/>
                    <a:p>
                      <a:r>
                        <a:rPr lang="en-AU" sz="1600" b="1" dirty="0">
                          <a:solidFill>
                            <a:schemeClr val="accent6"/>
                          </a:solidFill>
                        </a:rPr>
                        <a:t>Citigroup, Goldman Sachs,</a:t>
                      </a:r>
                      <a:r>
                        <a:rPr lang="en-AU" sz="1600" b="1" baseline="0" dirty="0">
                          <a:solidFill>
                            <a:schemeClr val="accent6"/>
                          </a:solidFill>
                        </a:rPr>
                        <a:t> JPMorgan Chase…</a:t>
                      </a:r>
                      <a:endParaRPr lang="en-AU" sz="1600" b="1"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tcPr>
                </a:tc>
                <a:tc>
                  <a:txBody>
                    <a:bodyPr/>
                    <a:lstStyle/>
                    <a:p>
                      <a:r>
                        <a:rPr lang="en-AU" sz="1600" dirty="0">
                          <a:solidFill>
                            <a:schemeClr val="accent6"/>
                          </a:solidFill>
                        </a:rPr>
                        <a:t>Will not</a:t>
                      </a:r>
                      <a:r>
                        <a:rPr lang="en-AU" sz="1600" baseline="0" dirty="0">
                          <a:solidFill>
                            <a:schemeClr val="accent6"/>
                          </a:solidFill>
                        </a:rPr>
                        <a:t> finance </a:t>
                      </a:r>
                      <a:r>
                        <a:rPr lang="en-AU" sz="1600" baseline="0" dirty="0" err="1">
                          <a:solidFill>
                            <a:schemeClr val="accent6"/>
                          </a:solidFill>
                        </a:rPr>
                        <a:t>Adani</a:t>
                      </a:r>
                      <a:r>
                        <a:rPr lang="en-AU" sz="1600" baseline="0" dirty="0">
                          <a:solidFill>
                            <a:schemeClr val="accent6"/>
                          </a:solidFill>
                        </a:rPr>
                        <a:t> Carmichael project</a:t>
                      </a:r>
                      <a:endParaRPr lang="en-AU" sz="1600"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89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Question:</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220312" y="2459504"/>
            <a:ext cx="9751376" cy="1938992"/>
          </a:xfrm>
          <a:prstGeom prst="rect">
            <a:avLst/>
          </a:prstGeom>
          <a:noFill/>
        </p:spPr>
        <p:txBody>
          <a:bodyPr wrap="square" rtlCol="0">
            <a:spAutoFit/>
          </a:bodyPr>
          <a:lstStyle/>
          <a:p>
            <a:pPr algn="ctr"/>
            <a:r>
              <a:rPr lang="en-US" sz="4000" dirty="0">
                <a:solidFill>
                  <a:schemeClr val="accent2"/>
                </a:solidFill>
              </a:rPr>
              <a:t>Is support for CCS an effective risk mitigation strategy for companies with a large carbon dioxide footprint?</a:t>
            </a:r>
            <a:r>
              <a:rPr lang="en-US" sz="2400" dirty="0">
                <a:solidFill>
                  <a:schemeClr val="accent2"/>
                </a:solidFill>
              </a:rPr>
              <a:t>  </a:t>
            </a:r>
          </a:p>
        </p:txBody>
      </p:sp>
    </p:spTree>
    <p:extLst>
      <p:ext uri="{BB962C8B-B14F-4D97-AF65-F5344CB8AC3E}">
        <p14:creationId xmlns:p14="http://schemas.microsoft.com/office/powerpoint/2010/main" val="3244126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Key Findings</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352053" y="1828562"/>
            <a:ext cx="10621106" cy="433965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solidFill>
                  <a:schemeClr val="accent2"/>
                </a:solidFill>
              </a:rPr>
              <a:t>ESG investments must meet expectations of financial return. </a:t>
            </a:r>
          </a:p>
          <a:p>
            <a:pPr marL="800100" lvl="1" indent="-342900">
              <a:spcAft>
                <a:spcPts val="1200"/>
              </a:spcAft>
              <a:buFont typeface="Arial" panose="020B0604020202020204" pitchFamily="34" charset="0"/>
              <a:buChar char="•"/>
            </a:pPr>
            <a:r>
              <a:rPr lang="en-US" sz="3200" dirty="0">
                <a:solidFill>
                  <a:schemeClr val="accent2"/>
                </a:solidFill>
              </a:rPr>
              <a:t>Material investments in CCS must be NPV positive at the appropriate discount rate. </a:t>
            </a:r>
          </a:p>
          <a:p>
            <a:pPr marL="342900" indent="-342900">
              <a:spcAft>
                <a:spcPts val="1200"/>
              </a:spcAft>
              <a:buFont typeface="Arial" panose="020B0604020202020204" pitchFamily="34" charset="0"/>
              <a:buChar char="•"/>
            </a:pPr>
            <a:r>
              <a:rPr lang="en-US" sz="3200" dirty="0">
                <a:solidFill>
                  <a:schemeClr val="accent2"/>
                </a:solidFill>
              </a:rPr>
              <a:t>Government policy and regulation play a critical role in determining the financial return for climate related ESG investments, and thus also play a critical role in how those investments are considered by ratings agencies.</a:t>
            </a:r>
          </a:p>
        </p:txBody>
      </p:sp>
    </p:spTree>
    <p:extLst>
      <p:ext uri="{BB962C8B-B14F-4D97-AF65-F5344CB8AC3E}">
        <p14:creationId xmlns:p14="http://schemas.microsoft.com/office/powerpoint/2010/main" val="844923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Key Findings</a:t>
            </a:r>
          </a:p>
        </p:txBody>
      </p:sp>
      <p:sp>
        <p:nvSpPr>
          <p:cNvPr id="17" name="TextBox 16">
            <a:extLst>
              <a:ext uri="{FF2B5EF4-FFF2-40B4-BE49-F238E27FC236}">
                <a16:creationId xmlns:a16="http://schemas.microsoft.com/office/drawing/2014/main" id="{A755E4FD-6D51-4CB1-A8ED-FC800F9D21C1}"/>
              </a:ext>
            </a:extLst>
          </p:cNvPr>
          <p:cNvSpPr txBox="1"/>
          <p:nvPr/>
        </p:nvSpPr>
        <p:spPr>
          <a:xfrm>
            <a:off x="1028609" y="1567305"/>
            <a:ext cx="10621106" cy="58477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solidFill>
                  <a:schemeClr val="accent2"/>
                </a:solidFill>
              </a:rPr>
              <a:t>The underlying hypothesis was incorrect</a:t>
            </a:r>
          </a:p>
        </p:txBody>
      </p:sp>
      <p:sp>
        <p:nvSpPr>
          <p:cNvPr id="5" name="TextBox 4">
            <a:extLst>
              <a:ext uri="{FF2B5EF4-FFF2-40B4-BE49-F238E27FC236}">
                <a16:creationId xmlns:a16="http://schemas.microsoft.com/office/drawing/2014/main" id="{BB5D8489-45AC-4F0C-B452-0374695545BC}"/>
              </a:ext>
            </a:extLst>
          </p:cNvPr>
          <p:cNvSpPr txBox="1"/>
          <p:nvPr/>
        </p:nvSpPr>
        <p:spPr>
          <a:xfrm>
            <a:off x="889813" y="4789184"/>
            <a:ext cx="2315595" cy="646331"/>
          </a:xfrm>
          <a:prstGeom prst="rect">
            <a:avLst/>
          </a:prstGeom>
          <a:noFill/>
          <a:ln>
            <a:solidFill>
              <a:schemeClr val="bg1"/>
            </a:solidFill>
          </a:ln>
        </p:spPr>
        <p:txBody>
          <a:bodyPr wrap="square" rtlCol="0">
            <a:spAutoFit/>
          </a:bodyPr>
          <a:lstStyle/>
          <a:p>
            <a:pPr algn="ctr"/>
            <a:r>
              <a:rPr lang="en-US" dirty="0">
                <a:solidFill>
                  <a:schemeClr val="bg1"/>
                </a:solidFill>
              </a:rPr>
              <a:t>ESG Risk/Performance</a:t>
            </a:r>
          </a:p>
        </p:txBody>
      </p:sp>
      <p:sp>
        <p:nvSpPr>
          <p:cNvPr id="6" name="Arrow: Right 5">
            <a:extLst>
              <a:ext uri="{FF2B5EF4-FFF2-40B4-BE49-F238E27FC236}">
                <a16:creationId xmlns:a16="http://schemas.microsoft.com/office/drawing/2014/main" id="{D65F87CF-6E0B-4573-BF49-421D770F21F1}"/>
              </a:ext>
            </a:extLst>
          </p:cNvPr>
          <p:cNvSpPr/>
          <p:nvPr/>
        </p:nvSpPr>
        <p:spPr>
          <a:xfrm rot="19243095">
            <a:off x="3401698" y="3821561"/>
            <a:ext cx="1352112"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Segoe UI Symbol" panose="020B0502040204020203" pitchFamily="34" charset="0"/>
                <a:ea typeface="Segoe UI Symbol" panose="020B0502040204020203" pitchFamily="34" charset="0"/>
              </a:rPr>
              <a:t>✔</a:t>
            </a:r>
            <a:endParaRPr lang="en-US" dirty="0">
              <a:solidFill>
                <a:srgbClr val="00B050"/>
              </a:solidFill>
              <a:latin typeface="Wingdings" panose="05000000000000000000" pitchFamily="2" charset="2"/>
            </a:endParaRPr>
          </a:p>
        </p:txBody>
      </p:sp>
      <p:sp>
        <p:nvSpPr>
          <p:cNvPr id="7" name="TextBox 6">
            <a:extLst>
              <a:ext uri="{FF2B5EF4-FFF2-40B4-BE49-F238E27FC236}">
                <a16:creationId xmlns:a16="http://schemas.microsoft.com/office/drawing/2014/main" id="{C9F4C054-D7F2-4F57-8D5B-B168B7BDC06A}"/>
              </a:ext>
            </a:extLst>
          </p:cNvPr>
          <p:cNvSpPr txBox="1"/>
          <p:nvPr/>
        </p:nvSpPr>
        <p:spPr>
          <a:xfrm>
            <a:off x="889813" y="3044531"/>
            <a:ext cx="2315595" cy="369332"/>
          </a:xfrm>
          <a:prstGeom prst="rect">
            <a:avLst/>
          </a:prstGeom>
          <a:noFill/>
          <a:ln>
            <a:solidFill>
              <a:schemeClr val="bg1"/>
            </a:solidFill>
          </a:ln>
        </p:spPr>
        <p:txBody>
          <a:bodyPr wrap="square" rtlCol="0">
            <a:spAutoFit/>
          </a:bodyPr>
          <a:lstStyle/>
          <a:p>
            <a:pPr algn="ctr"/>
            <a:r>
              <a:rPr lang="en-US" dirty="0">
                <a:solidFill>
                  <a:schemeClr val="bg1"/>
                </a:solidFill>
              </a:rPr>
              <a:t>Investment in CCS</a:t>
            </a:r>
          </a:p>
        </p:txBody>
      </p:sp>
      <p:sp>
        <p:nvSpPr>
          <p:cNvPr id="8" name="TextBox 7">
            <a:extLst>
              <a:ext uri="{FF2B5EF4-FFF2-40B4-BE49-F238E27FC236}">
                <a16:creationId xmlns:a16="http://schemas.microsoft.com/office/drawing/2014/main" id="{A28EAAC4-4D18-437F-BF81-99A513DAB06E}"/>
              </a:ext>
            </a:extLst>
          </p:cNvPr>
          <p:cNvSpPr txBox="1"/>
          <p:nvPr/>
        </p:nvSpPr>
        <p:spPr>
          <a:xfrm>
            <a:off x="4838823" y="4927684"/>
            <a:ext cx="2315595" cy="369332"/>
          </a:xfrm>
          <a:prstGeom prst="rect">
            <a:avLst/>
          </a:prstGeom>
          <a:noFill/>
          <a:ln>
            <a:solidFill>
              <a:schemeClr val="bg1"/>
            </a:solidFill>
          </a:ln>
        </p:spPr>
        <p:txBody>
          <a:bodyPr wrap="square" rtlCol="0">
            <a:spAutoFit/>
          </a:bodyPr>
          <a:lstStyle/>
          <a:p>
            <a:pPr algn="ctr"/>
            <a:r>
              <a:rPr lang="en-US" dirty="0">
                <a:solidFill>
                  <a:schemeClr val="bg1"/>
                </a:solidFill>
              </a:rPr>
              <a:t>ESG Ratings</a:t>
            </a:r>
          </a:p>
        </p:txBody>
      </p:sp>
      <p:sp>
        <p:nvSpPr>
          <p:cNvPr id="9" name="TextBox 8">
            <a:extLst>
              <a:ext uri="{FF2B5EF4-FFF2-40B4-BE49-F238E27FC236}">
                <a16:creationId xmlns:a16="http://schemas.microsoft.com/office/drawing/2014/main" id="{F12F3278-DCAB-4D2E-A125-C2F72B29178F}"/>
              </a:ext>
            </a:extLst>
          </p:cNvPr>
          <p:cNvSpPr txBox="1"/>
          <p:nvPr/>
        </p:nvSpPr>
        <p:spPr>
          <a:xfrm>
            <a:off x="4838822" y="3044531"/>
            <a:ext cx="2315595" cy="369332"/>
          </a:xfrm>
          <a:prstGeom prst="rect">
            <a:avLst/>
          </a:prstGeom>
          <a:noFill/>
          <a:ln>
            <a:solidFill>
              <a:schemeClr val="bg1"/>
            </a:solidFill>
          </a:ln>
        </p:spPr>
        <p:txBody>
          <a:bodyPr wrap="square" rtlCol="0">
            <a:spAutoFit/>
          </a:bodyPr>
          <a:lstStyle/>
          <a:p>
            <a:pPr algn="ctr"/>
            <a:r>
              <a:rPr lang="en-US" dirty="0">
                <a:solidFill>
                  <a:schemeClr val="bg1"/>
                </a:solidFill>
              </a:rPr>
              <a:t>Credit Ratings</a:t>
            </a:r>
          </a:p>
        </p:txBody>
      </p:sp>
      <p:sp>
        <p:nvSpPr>
          <p:cNvPr id="10" name="TextBox 9">
            <a:extLst>
              <a:ext uri="{FF2B5EF4-FFF2-40B4-BE49-F238E27FC236}">
                <a16:creationId xmlns:a16="http://schemas.microsoft.com/office/drawing/2014/main" id="{1DB811E3-919B-4C6E-B468-655B36041DEA}"/>
              </a:ext>
            </a:extLst>
          </p:cNvPr>
          <p:cNvSpPr txBox="1"/>
          <p:nvPr/>
        </p:nvSpPr>
        <p:spPr>
          <a:xfrm>
            <a:off x="8787834" y="3058829"/>
            <a:ext cx="2315595" cy="369332"/>
          </a:xfrm>
          <a:prstGeom prst="rect">
            <a:avLst/>
          </a:prstGeom>
          <a:noFill/>
          <a:ln>
            <a:solidFill>
              <a:schemeClr val="bg1"/>
            </a:solidFill>
          </a:ln>
        </p:spPr>
        <p:txBody>
          <a:bodyPr wrap="square" rtlCol="0">
            <a:spAutoFit/>
          </a:bodyPr>
          <a:lstStyle/>
          <a:p>
            <a:pPr algn="ctr"/>
            <a:r>
              <a:rPr lang="en-US" dirty="0">
                <a:solidFill>
                  <a:schemeClr val="bg1"/>
                </a:solidFill>
              </a:rPr>
              <a:t>WACC</a:t>
            </a:r>
            <a:r>
              <a:rPr lang="en-US" baseline="30000" dirty="0">
                <a:solidFill>
                  <a:schemeClr val="bg1"/>
                </a:solidFill>
              </a:rPr>
              <a:t>1</a:t>
            </a:r>
          </a:p>
        </p:txBody>
      </p:sp>
      <p:sp>
        <p:nvSpPr>
          <p:cNvPr id="12" name="TextBox 11">
            <a:extLst>
              <a:ext uri="{FF2B5EF4-FFF2-40B4-BE49-F238E27FC236}">
                <a16:creationId xmlns:a16="http://schemas.microsoft.com/office/drawing/2014/main" id="{47D47D8B-E14B-4CD2-B7E0-7E72958FB5DA}"/>
              </a:ext>
            </a:extLst>
          </p:cNvPr>
          <p:cNvSpPr txBox="1"/>
          <p:nvPr/>
        </p:nvSpPr>
        <p:spPr>
          <a:xfrm>
            <a:off x="8787833" y="4789185"/>
            <a:ext cx="2315595" cy="646331"/>
          </a:xfrm>
          <a:prstGeom prst="rect">
            <a:avLst/>
          </a:prstGeom>
          <a:noFill/>
          <a:ln>
            <a:solidFill>
              <a:schemeClr val="bg1"/>
            </a:solidFill>
          </a:ln>
        </p:spPr>
        <p:txBody>
          <a:bodyPr wrap="square" rtlCol="0">
            <a:spAutoFit/>
          </a:bodyPr>
          <a:lstStyle/>
          <a:p>
            <a:pPr algn="ctr"/>
            <a:r>
              <a:rPr lang="en-US" dirty="0">
                <a:solidFill>
                  <a:schemeClr val="bg1"/>
                </a:solidFill>
              </a:rPr>
              <a:t>Financial Performance</a:t>
            </a:r>
          </a:p>
        </p:txBody>
      </p:sp>
      <p:sp>
        <p:nvSpPr>
          <p:cNvPr id="13" name="Arrow: Right 12">
            <a:extLst>
              <a:ext uri="{FF2B5EF4-FFF2-40B4-BE49-F238E27FC236}">
                <a16:creationId xmlns:a16="http://schemas.microsoft.com/office/drawing/2014/main" id="{34031C73-BE41-4FC3-925F-FBF38477606E}"/>
              </a:ext>
            </a:extLst>
          </p:cNvPr>
          <p:cNvSpPr/>
          <p:nvPr/>
        </p:nvSpPr>
        <p:spPr>
          <a:xfrm>
            <a:off x="7630032" y="2963533"/>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Segoe UI Symbol" panose="020B0502040204020203" pitchFamily="34" charset="0"/>
                <a:ea typeface="Segoe UI Symbol" panose="020B0502040204020203" pitchFamily="34" charset="0"/>
              </a:rPr>
              <a:t>✔</a:t>
            </a:r>
            <a:endParaRPr lang="en-US" dirty="0">
              <a:solidFill>
                <a:srgbClr val="00B050"/>
              </a:solidFill>
            </a:endParaRPr>
          </a:p>
        </p:txBody>
      </p:sp>
      <p:sp>
        <p:nvSpPr>
          <p:cNvPr id="14" name="Arrow: Right 13">
            <a:extLst>
              <a:ext uri="{FF2B5EF4-FFF2-40B4-BE49-F238E27FC236}">
                <a16:creationId xmlns:a16="http://schemas.microsoft.com/office/drawing/2014/main" id="{F5CEE70F-0E05-4CFC-91FC-D85142FA094F}"/>
              </a:ext>
            </a:extLst>
          </p:cNvPr>
          <p:cNvSpPr/>
          <p:nvPr/>
        </p:nvSpPr>
        <p:spPr>
          <a:xfrm rot="5400000">
            <a:off x="1656827" y="3821562"/>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a:t>
            </a:r>
          </a:p>
        </p:txBody>
      </p:sp>
      <p:sp>
        <p:nvSpPr>
          <p:cNvPr id="15" name="Arrow: Right 14">
            <a:extLst>
              <a:ext uri="{FF2B5EF4-FFF2-40B4-BE49-F238E27FC236}">
                <a16:creationId xmlns:a16="http://schemas.microsoft.com/office/drawing/2014/main" id="{61F032D2-47CF-4818-AA4B-C521634DF94B}"/>
              </a:ext>
            </a:extLst>
          </p:cNvPr>
          <p:cNvSpPr/>
          <p:nvPr/>
        </p:nvSpPr>
        <p:spPr>
          <a:xfrm rot="16200000">
            <a:off x="5605838" y="3890811"/>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a:t>
            </a:r>
          </a:p>
        </p:txBody>
      </p:sp>
      <p:sp>
        <p:nvSpPr>
          <p:cNvPr id="16" name="Arrow: Right 15">
            <a:extLst>
              <a:ext uri="{FF2B5EF4-FFF2-40B4-BE49-F238E27FC236}">
                <a16:creationId xmlns:a16="http://schemas.microsoft.com/office/drawing/2014/main" id="{4F98A701-3A04-437F-8687-B4ECFE9253D9}"/>
              </a:ext>
            </a:extLst>
          </p:cNvPr>
          <p:cNvSpPr/>
          <p:nvPr/>
        </p:nvSpPr>
        <p:spPr>
          <a:xfrm rot="5400000">
            <a:off x="9554848" y="3898643"/>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rgbClr val="00B050"/>
                </a:solidFill>
                <a:latin typeface="Segoe UI Symbol" panose="020B0502040204020203" pitchFamily="34" charset="0"/>
                <a:ea typeface="Segoe UI Symbol" panose="020B0502040204020203" pitchFamily="34" charset="0"/>
              </a:rPr>
              <a:t>✔</a:t>
            </a:r>
            <a:endParaRPr lang="en-US" dirty="0">
              <a:solidFill>
                <a:srgbClr val="00B050"/>
              </a:solidFill>
            </a:endParaRPr>
          </a:p>
        </p:txBody>
      </p:sp>
      <p:sp>
        <p:nvSpPr>
          <p:cNvPr id="2" name="Multiplication Sign 1">
            <a:extLst>
              <a:ext uri="{FF2B5EF4-FFF2-40B4-BE49-F238E27FC236}">
                <a16:creationId xmlns:a16="http://schemas.microsoft.com/office/drawing/2014/main" id="{2BF10F07-E2AC-4131-A3B8-66F385AC02B0}"/>
              </a:ext>
            </a:extLst>
          </p:cNvPr>
          <p:cNvSpPr/>
          <p:nvPr/>
        </p:nvSpPr>
        <p:spPr>
          <a:xfrm>
            <a:off x="5344044" y="3544248"/>
            <a:ext cx="1296237" cy="1314524"/>
          </a:xfrm>
          <a:prstGeom prst="mathMultiply">
            <a:avLst>
              <a:gd name="adj1" fmla="val 414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41771B09-F55A-4078-AFB9-3C8B7D022005}"/>
              </a:ext>
            </a:extLst>
          </p:cNvPr>
          <p:cNvSpPr/>
          <p:nvPr/>
        </p:nvSpPr>
        <p:spPr>
          <a:xfrm>
            <a:off x="3711166" y="4832387"/>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latin typeface="Segoe UI Symbol" panose="020B0502040204020203" pitchFamily="34" charset="0"/>
                <a:ea typeface="Segoe UI Symbol" panose="020B0502040204020203" pitchFamily="34" charset="0"/>
              </a:rPr>
              <a:t>✔</a:t>
            </a:r>
            <a:endParaRPr lang="en-US" dirty="0">
              <a:solidFill>
                <a:srgbClr val="00B050"/>
              </a:solidFill>
            </a:endParaRPr>
          </a:p>
        </p:txBody>
      </p:sp>
    </p:spTree>
    <p:extLst>
      <p:ext uri="{BB962C8B-B14F-4D97-AF65-F5344CB8AC3E}">
        <p14:creationId xmlns:p14="http://schemas.microsoft.com/office/powerpoint/2010/main" val="1843015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CCS is required to meet targets…</a:t>
            </a:r>
          </a:p>
        </p:txBody>
      </p:sp>
      <p:pic>
        <p:nvPicPr>
          <p:cNvPr id="3" name="Picture 2">
            <a:extLst>
              <a:ext uri="{FF2B5EF4-FFF2-40B4-BE49-F238E27FC236}">
                <a16:creationId xmlns:a16="http://schemas.microsoft.com/office/drawing/2014/main" id="{2EB70BA3-EAC9-4520-8B51-DEEDA0A47ACA}"/>
              </a:ext>
            </a:extLst>
          </p:cNvPr>
          <p:cNvPicPr>
            <a:picLocks noChangeAspect="1"/>
          </p:cNvPicPr>
          <p:nvPr/>
        </p:nvPicPr>
        <p:blipFill>
          <a:blip r:embed="rId3"/>
          <a:stretch>
            <a:fillRect/>
          </a:stretch>
        </p:blipFill>
        <p:spPr>
          <a:xfrm rot="20879777">
            <a:off x="511403" y="1601044"/>
            <a:ext cx="5177481" cy="2729215"/>
          </a:xfrm>
          <a:prstGeom prst="rect">
            <a:avLst/>
          </a:prstGeom>
        </p:spPr>
      </p:pic>
      <p:pic>
        <p:nvPicPr>
          <p:cNvPr id="5" name="Picture 4">
            <a:extLst>
              <a:ext uri="{FF2B5EF4-FFF2-40B4-BE49-F238E27FC236}">
                <a16:creationId xmlns:a16="http://schemas.microsoft.com/office/drawing/2014/main" id="{F800BDC7-6704-4496-A1F0-AF9FFB8DFFB6}"/>
              </a:ext>
            </a:extLst>
          </p:cNvPr>
          <p:cNvPicPr>
            <a:picLocks noChangeAspect="1"/>
          </p:cNvPicPr>
          <p:nvPr/>
        </p:nvPicPr>
        <p:blipFill>
          <a:blip r:embed="rId4"/>
          <a:stretch>
            <a:fillRect/>
          </a:stretch>
        </p:blipFill>
        <p:spPr>
          <a:xfrm rot="2093891">
            <a:off x="7355316" y="1104969"/>
            <a:ext cx="4461150" cy="2700506"/>
          </a:xfrm>
          <a:prstGeom prst="rect">
            <a:avLst/>
          </a:prstGeom>
        </p:spPr>
      </p:pic>
      <p:pic>
        <p:nvPicPr>
          <p:cNvPr id="6" name="Picture 5">
            <a:extLst>
              <a:ext uri="{FF2B5EF4-FFF2-40B4-BE49-F238E27FC236}">
                <a16:creationId xmlns:a16="http://schemas.microsoft.com/office/drawing/2014/main" id="{B4096971-6BBD-4317-8EA3-1CF9ACB9A9F0}"/>
              </a:ext>
            </a:extLst>
          </p:cNvPr>
          <p:cNvPicPr>
            <a:picLocks noChangeAspect="1"/>
          </p:cNvPicPr>
          <p:nvPr/>
        </p:nvPicPr>
        <p:blipFill>
          <a:blip r:embed="rId5"/>
          <a:stretch>
            <a:fillRect/>
          </a:stretch>
        </p:blipFill>
        <p:spPr>
          <a:xfrm>
            <a:off x="1189314" y="4110606"/>
            <a:ext cx="4558817" cy="2682344"/>
          </a:xfrm>
          <a:prstGeom prst="rect">
            <a:avLst/>
          </a:prstGeom>
        </p:spPr>
      </p:pic>
      <p:pic>
        <p:nvPicPr>
          <p:cNvPr id="4" name="Picture 3">
            <a:extLst>
              <a:ext uri="{FF2B5EF4-FFF2-40B4-BE49-F238E27FC236}">
                <a16:creationId xmlns:a16="http://schemas.microsoft.com/office/drawing/2014/main" id="{B8936919-1BE2-4760-845A-681C0AE2E3F8}"/>
              </a:ext>
            </a:extLst>
          </p:cNvPr>
          <p:cNvPicPr>
            <a:picLocks noChangeAspect="1"/>
          </p:cNvPicPr>
          <p:nvPr/>
        </p:nvPicPr>
        <p:blipFill>
          <a:blip r:embed="rId6"/>
          <a:stretch>
            <a:fillRect/>
          </a:stretch>
        </p:blipFill>
        <p:spPr>
          <a:xfrm rot="847716">
            <a:off x="6320600" y="3709210"/>
            <a:ext cx="5208267" cy="2485669"/>
          </a:xfrm>
          <a:prstGeom prst="rect">
            <a:avLst/>
          </a:prstGeom>
        </p:spPr>
      </p:pic>
      <p:sp>
        <p:nvSpPr>
          <p:cNvPr id="9" name="Title 6">
            <a:extLst>
              <a:ext uri="{FF2B5EF4-FFF2-40B4-BE49-F238E27FC236}">
                <a16:creationId xmlns:a16="http://schemas.microsoft.com/office/drawing/2014/main" id="{E146A199-86CA-4921-A1A4-22AEC44268F6}"/>
              </a:ext>
            </a:extLst>
          </p:cNvPr>
          <p:cNvSpPr txBox="1">
            <a:spLocks/>
          </p:cNvSpPr>
          <p:nvPr/>
        </p:nvSpPr>
        <p:spPr>
          <a:xfrm>
            <a:off x="1688123" y="6099128"/>
            <a:ext cx="10503877" cy="758872"/>
          </a:xfrm>
          <a:prstGeom prst="rect">
            <a:avLst/>
          </a:prstGeom>
          <a:solidFill>
            <a:srgbClr val="122D52"/>
          </a:solidFill>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cap="none" baseline="0">
                <a:solidFill>
                  <a:schemeClr val="bg1"/>
                </a:solidFill>
                <a:latin typeface="+mj-lt"/>
                <a:ea typeface="+mj-ea"/>
                <a:cs typeface="+mj-cs"/>
              </a:defRPr>
            </a:lvl1pPr>
          </a:lstStyle>
          <a:p>
            <a:pPr algn="r"/>
            <a:r>
              <a:rPr lang="en-NZ" dirty="0">
                <a:solidFill>
                  <a:srgbClr val="47BCC6"/>
                </a:solidFill>
              </a:rPr>
              <a:t>…but is there a business case for investment today?</a:t>
            </a:r>
          </a:p>
        </p:txBody>
      </p:sp>
    </p:spTree>
    <p:extLst>
      <p:ext uri="{BB962C8B-B14F-4D97-AF65-F5344CB8AC3E}">
        <p14:creationId xmlns:p14="http://schemas.microsoft.com/office/powerpoint/2010/main" val="2889573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Investigation direct of link between CCS, ESG &amp; financial performance</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352053" y="2151727"/>
            <a:ext cx="9751376" cy="2554545"/>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chemeClr val="accent2"/>
                </a:solidFill>
              </a:rPr>
              <a:t>Environment Social Governance (ESG) Risk</a:t>
            </a:r>
          </a:p>
          <a:p>
            <a:pPr marL="342900" indent="-342900">
              <a:buFont typeface="Arial" panose="020B0604020202020204" pitchFamily="34" charset="0"/>
              <a:buChar char="•"/>
            </a:pPr>
            <a:r>
              <a:rPr lang="en-US" sz="3200" dirty="0">
                <a:solidFill>
                  <a:schemeClr val="accent2"/>
                </a:solidFill>
              </a:rPr>
              <a:t>Ratings agencies now publishing ESG Ratings of Companies</a:t>
            </a:r>
          </a:p>
          <a:p>
            <a:pPr marL="342900" indent="-342900">
              <a:buFont typeface="Arial" panose="020B0604020202020204" pitchFamily="34" charset="0"/>
              <a:buChar char="•"/>
            </a:pPr>
            <a:r>
              <a:rPr lang="en-US" sz="3200" dirty="0">
                <a:solidFill>
                  <a:schemeClr val="accent2"/>
                </a:solidFill>
              </a:rPr>
              <a:t>Use ESG to explore the business case for investing in or supporting CCS</a:t>
            </a:r>
          </a:p>
        </p:txBody>
      </p:sp>
    </p:spTree>
    <p:extLst>
      <p:ext uri="{BB962C8B-B14F-4D97-AF65-F5344CB8AC3E}">
        <p14:creationId xmlns:p14="http://schemas.microsoft.com/office/powerpoint/2010/main" val="4101787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Summary of Findings</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352053" y="1872021"/>
            <a:ext cx="10621106" cy="2862322"/>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solidFill>
                  <a:schemeClr val="accent2"/>
                </a:solidFill>
              </a:rPr>
              <a:t>Demand for information on ESG risk and performance is growing strongly, driven by:</a:t>
            </a:r>
          </a:p>
          <a:p>
            <a:pPr marL="800100" lvl="1" indent="-342900">
              <a:spcAft>
                <a:spcPts val="1200"/>
              </a:spcAft>
              <a:buFont typeface="Arial" panose="020B0604020202020204" pitchFamily="34" charset="0"/>
              <a:buChar char="•"/>
            </a:pPr>
            <a:r>
              <a:rPr lang="en-US" sz="3200" dirty="0">
                <a:solidFill>
                  <a:schemeClr val="accent2"/>
                </a:solidFill>
              </a:rPr>
              <a:t>Advocacy by environmental NGOs</a:t>
            </a:r>
          </a:p>
          <a:p>
            <a:pPr marL="800100" lvl="1" indent="-342900">
              <a:spcAft>
                <a:spcPts val="1200"/>
              </a:spcAft>
              <a:buFont typeface="Arial" panose="020B0604020202020204" pitchFamily="34" charset="0"/>
              <a:buChar char="•"/>
            </a:pPr>
            <a:r>
              <a:rPr lang="en-US" sz="3200" dirty="0">
                <a:solidFill>
                  <a:schemeClr val="accent2"/>
                </a:solidFill>
              </a:rPr>
              <a:t>Investors concerned about ESG risks affecting return on investment </a:t>
            </a:r>
          </a:p>
        </p:txBody>
      </p:sp>
    </p:spTree>
    <p:extLst>
      <p:ext uri="{BB962C8B-B14F-4D97-AF65-F5344CB8AC3E}">
        <p14:creationId xmlns:p14="http://schemas.microsoft.com/office/powerpoint/2010/main" val="2371793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Summary of Findings</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352053" y="1828562"/>
            <a:ext cx="10621106" cy="498598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solidFill>
                  <a:schemeClr val="accent2"/>
                </a:solidFill>
              </a:rPr>
              <a:t>ESG performance or risk assessment is now mainstream, and impacts credit ratings and the cost of capital.</a:t>
            </a:r>
          </a:p>
          <a:p>
            <a:pPr marL="800100" lvl="1" indent="-342900">
              <a:spcAft>
                <a:spcPts val="1200"/>
              </a:spcAft>
              <a:buFont typeface="Arial" panose="020B0604020202020204" pitchFamily="34" charset="0"/>
              <a:buChar char="•"/>
            </a:pPr>
            <a:r>
              <a:rPr lang="en-US" sz="3200" dirty="0">
                <a:solidFill>
                  <a:schemeClr val="accent2"/>
                </a:solidFill>
              </a:rPr>
              <a:t>Poor performance or high risk increases cost of capital</a:t>
            </a:r>
          </a:p>
          <a:p>
            <a:pPr marL="342900" indent="-342900">
              <a:spcAft>
                <a:spcPts val="1200"/>
              </a:spcAft>
              <a:buFont typeface="Arial" panose="020B0604020202020204" pitchFamily="34" charset="0"/>
              <a:buChar char="•"/>
            </a:pPr>
            <a:r>
              <a:rPr lang="en-US" sz="3200" dirty="0">
                <a:solidFill>
                  <a:schemeClr val="accent2"/>
                </a:solidFill>
              </a:rPr>
              <a:t>ESG Ratings are not yet validated, or sufficiently granular to be broadly accepted as reliable predictors of the cost of capital or of future financial performance.</a:t>
            </a:r>
          </a:p>
          <a:p>
            <a:pPr marL="800100" lvl="1" indent="-342900">
              <a:spcAft>
                <a:spcPts val="1200"/>
              </a:spcAft>
              <a:buFont typeface="Arial" panose="020B0604020202020204" pitchFamily="34" charset="0"/>
              <a:buChar char="•"/>
            </a:pPr>
            <a:r>
              <a:rPr lang="en-US" sz="3200" dirty="0">
                <a:solidFill>
                  <a:schemeClr val="accent2"/>
                </a:solidFill>
              </a:rPr>
              <a:t>Lack of </a:t>
            </a:r>
            <a:r>
              <a:rPr lang="en-US" sz="3200" dirty="0" err="1">
                <a:solidFill>
                  <a:schemeClr val="accent2"/>
                </a:solidFill>
              </a:rPr>
              <a:t>standardisation</a:t>
            </a:r>
            <a:endParaRPr lang="en-US" sz="3200" dirty="0">
              <a:solidFill>
                <a:schemeClr val="accent2"/>
              </a:solidFill>
            </a:endParaRPr>
          </a:p>
        </p:txBody>
      </p:sp>
    </p:spTree>
    <p:extLst>
      <p:ext uri="{BB962C8B-B14F-4D97-AF65-F5344CB8AC3E}">
        <p14:creationId xmlns:p14="http://schemas.microsoft.com/office/powerpoint/2010/main" val="4012010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2053" y="543958"/>
            <a:ext cx="9974219" cy="758872"/>
          </a:xfrm>
        </p:spPr>
        <p:txBody>
          <a:bodyPr/>
          <a:lstStyle/>
          <a:p>
            <a:r>
              <a:rPr lang="en-NZ" dirty="0"/>
              <a:t>Divestment Campaign Launch: 2012</a:t>
            </a:r>
          </a:p>
        </p:txBody>
      </p:sp>
      <p:pic>
        <p:nvPicPr>
          <p:cNvPr id="4" name="Picture 3"/>
          <p:cNvPicPr>
            <a:picLocks noChangeAspect="1"/>
          </p:cNvPicPr>
          <p:nvPr/>
        </p:nvPicPr>
        <p:blipFill>
          <a:blip r:embed="rId3"/>
          <a:stretch>
            <a:fillRect/>
          </a:stretch>
        </p:blipFill>
        <p:spPr>
          <a:xfrm>
            <a:off x="124286" y="1893985"/>
            <a:ext cx="6271362" cy="2016371"/>
          </a:xfrm>
          <a:prstGeom prst="rect">
            <a:avLst/>
          </a:prstGeom>
        </p:spPr>
      </p:pic>
      <p:pic>
        <p:nvPicPr>
          <p:cNvPr id="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790" y="2052567"/>
            <a:ext cx="4668589" cy="154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Right Arrow 43"/>
          <p:cNvSpPr/>
          <p:nvPr/>
        </p:nvSpPr>
        <p:spPr>
          <a:xfrm>
            <a:off x="6516096" y="2525251"/>
            <a:ext cx="733245" cy="595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124286" y="4459491"/>
            <a:ext cx="11852679" cy="1569660"/>
          </a:xfrm>
          <a:prstGeom prst="rect">
            <a:avLst/>
          </a:prstGeom>
          <a:noFill/>
        </p:spPr>
        <p:txBody>
          <a:bodyPr wrap="square" rtlCol="0">
            <a:spAutoFit/>
          </a:bodyPr>
          <a:lstStyle/>
          <a:p>
            <a:pPr algn="ctr"/>
            <a:r>
              <a:rPr lang="en-AU" sz="2400" dirty="0">
                <a:solidFill>
                  <a:srgbClr val="47BCC6"/>
                </a:solidFill>
              </a:rPr>
              <a:t>In 2012, 350.org and Bill McKibben launched the Fossil Free campaign calling on investors to </a:t>
            </a:r>
            <a:r>
              <a:rPr lang="en-AU" sz="2400" dirty="0">
                <a:solidFill>
                  <a:srgbClr val="F6F6F6"/>
                </a:solidFill>
              </a:rPr>
              <a:t>“immediately freeze any new investment in fossil fuel companies, and divest from direct ownership and any commingled funds that include fossil fuel public equities and corporate bonds within 5 years.”</a:t>
            </a:r>
          </a:p>
        </p:txBody>
      </p:sp>
    </p:spTree>
    <p:extLst>
      <p:ext uri="{BB962C8B-B14F-4D97-AF65-F5344CB8AC3E}">
        <p14:creationId xmlns:p14="http://schemas.microsoft.com/office/powerpoint/2010/main" val="2426521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Summary of Findings</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352053" y="1828562"/>
            <a:ext cx="10621106" cy="4031873"/>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3200" dirty="0">
                <a:solidFill>
                  <a:schemeClr val="accent2"/>
                </a:solidFill>
              </a:rPr>
              <a:t>Current investment in CCS is similar to investments in renewable technologies a decade ago; immaterial in financial terms and thus of no significant direct consequence to ESG Ratings. However, the expectation is that as investment in CCS grows and becomes material, its impact will follow a similar path to investments in renewable technologies, delivering a clear positive impact on ESG ratings. </a:t>
            </a:r>
          </a:p>
        </p:txBody>
      </p:sp>
    </p:spTree>
    <p:extLst>
      <p:ext uri="{BB962C8B-B14F-4D97-AF65-F5344CB8AC3E}">
        <p14:creationId xmlns:p14="http://schemas.microsoft.com/office/powerpoint/2010/main" val="559544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Overall Conclusions</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241522" y="1302830"/>
            <a:ext cx="10621106" cy="5170646"/>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dirty="0">
                <a:solidFill>
                  <a:schemeClr val="accent2"/>
                </a:solidFill>
              </a:rPr>
              <a:t>Expectations of civil society for action to mitigate climate change are rising. Climate related risk for fossil fuel industries is expected to continue to rise.</a:t>
            </a:r>
          </a:p>
          <a:p>
            <a:pPr marL="342900" indent="-342900">
              <a:spcAft>
                <a:spcPts val="1200"/>
              </a:spcAft>
              <a:buFont typeface="Arial" panose="020B0604020202020204" pitchFamily="34" charset="0"/>
              <a:buChar char="•"/>
            </a:pPr>
            <a:r>
              <a:rPr lang="en-US" sz="2000" dirty="0">
                <a:solidFill>
                  <a:schemeClr val="accent2"/>
                </a:solidFill>
              </a:rPr>
              <a:t>Direct financial impacts of the divestment campaign are currently insignificant, although weak evidence of immaterial negative impact on the coal sector is emerging.</a:t>
            </a:r>
          </a:p>
          <a:p>
            <a:pPr marL="342900" indent="-342900">
              <a:spcAft>
                <a:spcPts val="1200"/>
              </a:spcAft>
              <a:buFont typeface="Arial" panose="020B0604020202020204" pitchFamily="34" charset="0"/>
              <a:buChar char="•"/>
            </a:pPr>
            <a:r>
              <a:rPr lang="en-US" sz="2000" dirty="0">
                <a:solidFill>
                  <a:schemeClr val="accent2"/>
                </a:solidFill>
              </a:rPr>
              <a:t>Indirect impacts of the stigmatization of fossil fuel related industries are rising, and are influencing ESG assessments/ratings by credit rating agencies.</a:t>
            </a:r>
          </a:p>
          <a:p>
            <a:pPr marL="342900" indent="-342900">
              <a:spcAft>
                <a:spcPts val="1200"/>
              </a:spcAft>
              <a:buFont typeface="Arial" panose="020B0604020202020204" pitchFamily="34" charset="0"/>
              <a:buChar char="•"/>
            </a:pPr>
            <a:r>
              <a:rPr lang="en-US" sz="2000" dirty="0">
                <a:solidFill>
                  <a:schemeClr val="accent2"/>
                </a:solidFill>
              </a:rPr>
              <a:t>Immaterial (to the balance sheet) investments in CCS to mitigate climate risk are justified to enhance reputation, deliver on values, implement long term risk management strategy etc. However, only significant investments that deliver material reductions in CO</a:t>
            </a:r>
            <a:r>
              <a:rPr lang="en-US" sz="2000" baseline="-25000" dirty="0">
                <a:solidFill>
                  <a:schemeClr val="accent2"/>
                </a:solidFill>
              </a:rPr>
              <a:t>2</a:t>
            </a:r>
            <a:r>
              <a:rPr lang="en-US" sz="2000" dirty="0">
                <a:solidFill>
                  <a:schemeClr val="accent2"/>
                </a:solidFill>
              </a:rPr>
              <a:t> footprint will positively influence ESG assessments and WACC.</a:t>
            </a:r>
          </a:p>
          <a:p>
            <a:pPr marL="342900" indent="-342900">
              <a:spcAft>
                <a:spcPts val="1200"/>
              </a:spcAft>
              <a:buFont typeface="Arial" panose="020B0604020202020204" pitchFamily="34" charset="0"/>
              <a:buChar char="•"/>
            </a:pPr>
            <a:r>
              <a:rPr lang="en-US" sz="2000" dirty="0">
                <a:solidFill>
                  <a:schemeClr val="accent2"/>
                </a:solidFill>
              </a:rPr>
              <a:t>Material investments in CCS must be NPV positive – improving ESG performance or social </a:t>
            </a:r>
            <a:r>
              <a:rPr lang="en-US" sz="2000" dirty="0" err="1">
                <a:solidFill>
                  <a:schemeClr val="accent2"/>
                </a:solidFill>
              </a:rPr>
              <a:t>licence</a:t>
            </a:r>
            <a:r>
              <a:rPr lang="en-US" sz="2000" dirty="0">
                <a:solidFill>
                  <a:schemeClr val="accent2"/>
                </a:solidFill>
              </a:rPr>
              <a:t> to operate is insufficient.</a:t>
            </a:r>
          </a:p>
          <a:p>
            <a:pPr marL="342900" indent="-342900">
              <a:spcAft>
                <a:spcPts val="1200"/>
              </a:spcAft>
              <a:buFont typeface="Arial" panose="020B0604020202020204" pitchFamily="34" charset="0"/>
              <a:buChar char="•"/>
            </a:pPr>
            <a:r>
              <a:rPr lang="en-US" sz="2000" dirty="0">
                <a:solidFill>
                  <a:schemeClr val="accent2"/>
                </a:solidFill>
              </a:rPr>
              <a:t>Government policy and regulation is critical to enabling material private sector investment in CCS.</a:t>
            </a:r>
          </a:p>
        </p:txBody>
      </p:sp>
    </p:spTree>
    <p:extLst>
      <p:ext uri="{BB962C8B-B14F-4D97-AF65-F5344CB8AC3E}">
        <p14:creationId xmlns:p14="http://schemas.microsoft.com/office/powerpoint/2010/main" val="298916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52053" y="543958"/>
            <a:ext cx="9974219" cy="758872"/>
          </a:xfrm>
        </p:spPr>
        <p:txBody>
          <a:bodyPr/>
          <a:lstStyle/>
          <a:p>
            <a:r>
              <a:rPr lang="en-AU" dirty="0"/>
              <a:t>As of 21 January 2019, 1024 institutions have committed to divesting (full or partial) fossil fuel assets</a:t>
            </a:r>
          </a:p>
        </p:txBody>
      </p:sp>
      <p:sp>
        <p:nvSpPr>
          <p:cNvPr id="5" name="TextBox 4">
            <a:extLst>
              <a:ext uri="{FF2B5EF4-FFF2-40B4-BE49-F238E27FC236}">
                <a16:creationId xmlns:a16="http://schemas.microsoft.com/office/drawing/2014/main" id="{CE7DBED0-251E-4BF9-9420-1338DE1B2721}"/>
              </a:ext>
            </a:extLst>
          </p:cNvPr>
          <p:cNvSpPr txBox="1"/>
          <p:nvPr/>
        </p:nvSpPr>
        <p:spPr>
          <a:xfrm>
            <a:off x="8248453" y="6542201"/>
            <a:ext cx="3846136" cy="246221"/>
          </a:xfrm>
          <a:prstGeom prst="rect">
            <a:avLst/>
          </a:prstGeom>
          <a:noFill/>
        </p:spPr>
        <p:txBody>
          <a:bodyPr wrap="square" rtlCol="0">
            <a:spAutoFit/>
          </a:bodyPr>
          <a:lstStyle/>
          <a:p>
            <a:pPr algn="r"/>
            <a:r>
              <a:rPr lang="en-US" sz="1000" dirty="0">
                <a:solidFill>
                  <a:schemeClr val="accent2"/>
                </a:solidFill>
              </a:rPr>
              <a:t>Source: https://gofossilfree.org/divestment/commitments/</a:t>
            </a:r>
          </a:p>
        </p:txBody>
      </p:sp>
      <p:sp>
        <p:nvSpPr>
          <p:cNvPr id="3" name="TextBox 2">
            <a:extLst>
              <a:ext uri="{FF2B5EF4-FFF2-40B4-BE49-F238E27FC236}">
                <a16:creationId xmlns:a16="http://schemas.microsoft.com/office/drawing/2014/main" id="{396D4786-F315-43B7-9867-3EA688BD4EF7}"/>
              </a:ext>
            </a:extLst>
          </p:cNvPr>
          <p:cNvSpPr txBox="1"/>
          <p:nvPr/>
        </p:nvSpPr>
        <p:spPr>
          <a:xfrm>
            <a:off x="1733793" y="1781732"/>
            <a:ext cx="3859140" cy="707886"/>
          </a:xfrm>
          <a:prstGeom prst="rect">
            <a:avLst/>
          </a:prstGeom>
          <a:noFill/>
        </p:spPr>
        <p:txBody>
          <a:bodyPr wrap="square" rtlCol="0">
            <a:spAutoFit/>
          </a:bodyPr>
          <a:lstStyle/>
          <a:p>
            <a:pPr algn="ctr"/>
            <a:r>
              <a:rPr lang="en-US" sz="2000" dirty="0">
                <a:solidFill>
                  <a:schemeClr val="accent2"/>
                </a:solidFill>
              </a:rPr>
              <a:t>Number of Institutional Divestment Commitments</a:t>
            </a:r>
          </a:p>
        </p:txBody>
      </p:sp>
      <p:pic>
        <p:nvPicPr>
          <p:cNvPr id="4" name="Picture 3"/>
          <p:cNvPicPr>
            <a:picLocks noChangeAspect="1"/>
          </p:cNvPicPr>
          <p:nvPr/>
        </p:nvPicPr>
        <p:blipFill>
          <a:blip r:embed="rId3"/>
          <a:stretch>
            <a:fillRect/>
          </a:stretch>
        </p:blipFill>
        <p:spPr>
          <a:xfrm>
            <a:off x="1171027" y="2489618"/>
            <a:ext cx="10336270" cy="3573184"/>
          </a:xfrm>
          <a:prstGeom prst="rect">
            <a:avLst/>
          </a:prstGeom>
        </p:spPr>
      </p:pic>
      <p:sp>
        <p:nvSpPr>
          <p:cNvPr id="8" name="TextBox 7">
            <a:extLst>
              <a:ext uri="{FF2B5EF4-FFF2-40B4-BE49-F238E27FC236}">
                <a16:creationId xmlns:a16="http://schemas.microsoft.com/office/drawing/2014/main" id="{396D4786-F315-43B7-9867-3EA688BD4EF7}"/>
              </a:ext>
            </a:extLst>
          </p:cNvPr>
          <p:cNvSpPr txBox="1"/>
          <p:nvPr/>
        </p:nvSpPr>
        <p:spPr>
          <a:xfrm>
            <a:off x="7467132" y="1781732"/>
            <a:ext cx="3859140" cy="707886"/>
          </a:xfrm>
          <a:prstGeom prst="rect">
            <a:avLst/>
          </a:prstGeom>
          <a:noFill/>
        </p:spPr>
        <p:txBody>
          <a:bodyPr wrap="square" rtlCol="0">
            <a:spAutoFit/>
          </a:bodyPr>
          <a:lstStyle/>
          <a:p>
            <a:pPr algn="ctr"/>
            <a:r>
              <a:rPr lang="en-US" sz="2000" dirty="0">
                <a:solidFill>
                  <a:schemeClr val="accent2"/>
                </a:solidFill>
              </a:rPr>
              <a:t>Value of Assets under Management</a:t>
            </a:r>
          </a:p>
        </p:txBody>
      </p:sp>
      <p:sp>
        <p:nvSpPr>
          <p:cNvPr id="2" name="TextBox 1">
            <a:extLst>
              <a:ext uri="{FF2B5EF4-FFF2-40B4-BE49-F238E27FC236}">
                <a16:creationId xmlns:a16="http://schemas.microsoft.com/office/drawing/2014/main" id="{19A5A3E8-0561-4176-96B8-C85F9ACFF45E}"/>
              </a:ext>
            </a:extLst>
          </p:cNvPr>
          <p:cNvSpPr txBox="1"/>
          <p:nvPr/>
        </p:nvSpPr>
        <p:spPr>
          <a:xfrm>
            <a:off x="8817429" y="4778828"/>
            <a:ext cx="2355944" cy="646331"/>
          </a:xfrm>
          <a:prstGeom prst="rect">
            <a:avLst/>
          </a:prstGeom>
          <a:noFill/>
        </p:spPr>
        <p:txBody>
          <a:bodyPr wrap="square" rtlCol="0">
            <a:spAutoFit/>
          </a:bodyPr>
          <a:lstStyle/>
          <a:p>
            <a:r>
              <a:rPr lang="en-US" dirty="0"/>
              <a:t>Value of divestments ~USD40B</a:t>
            </a:r>
          </a:p>
        </p:txBody>
      </p:sp>
    </p:spTree>
    <p:extLst>
      <p:ext uri="{BB962C8B-B14F-4D97-AF65-F5344CB8AC3E}">
        <p14:creationId xmlns:p14="http://schemas.microsoft.com/office/powerpoint/2010/main" val="2118917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26F0C24-6A06-4AA0-9E78-A6ED9638D525}"/>
              </a:ext>
            </a:extLst>
          </p:cNvPr>
          <p:cNvSpPr txBox="1"/>
          <p:nvPr/>
        </p:nvSpPr>
        <p:spPr>
          <a:xfrm>
            <a:off x="106410" y="6348461"/>
            <a:ext cx="11979179" cy="553998"/>
          </a:xfrm>
          <a:prstGeom prst="rect">
            <a:avLst/>
          </a:prstGeom>
          <a:noFill/>
        </p:spPr>
        <p:txBody>
          <a:bodyPr wrap="square" rtlCol="0">
            <a:spAutoFit/>
          </a:bodyPr>
          <a:lstStyle/>
          <a:p>
            <a:pPr algn="r"/>
            <a:r>
              <a:rPr lang="en-US" sz="1000" dirty="0">
                <a:solidFill>
                  <a:schemeClr val="accent2"/>
                </a:solidFill>
              </a:rPr>
              <a:t>Source: Indexmundi.com; Yahoo.finance.com</a:t>
            </a:r>
          </a:p>
          <a:p>
            <a:pPr algn="r"/>
            <a:r>
              <a:rPr lang="en-US" sz="1000" dirty="0">
                <a:solidFill>
                  <a:schemeClr val="accent2"/>
                </a:solidFill>
              </a:rPr>
              <a:t>Hansen, T &amp; </a:t>
            </a:r>
            <a:r>
              <a:rPr lang="en-US" sz="1000" dirty="0" err="1">
                <a:solidFill>
                  <a:schemeClr val="accent2"/>
                </a:solidFill>
              </a:rPr>
              <a:t>Pollin</a:t>
            </a:r>
            <a:r>
              <a:rPr lang="en-US" sz="1000" dirty="0">
                <a:solidFill>
                  <a:schemeClr val="accent2"/>
                </a:solidFill>
              </a:rPr>
              <a:t>, R 2018, </a:t>
            </a:r>
            <a:r>
              <a:rPr lang="en-AU" sz="1000" dirty="0">
                <a:solidFill>
                  <a:schemeClr val="accent2"/>
                </a:solidFill>
              </a:rPr>
              <a:t>Economics and Climate Justice Activism: Assessing the Fossil Fuel Divestment Movement, Political Economy Research Institute, University of Massachusetts Amherst, Working Paper Series # 462</a:t>
            </a:r>
            <a:endParaRPr lang="en-US" sz="1000" dirty="0">
              <a:solidFill>
                <a:schemeClr val="accent2"/>
              </a:solidFill>
            </a:endParaRPr>
          </a:p>
        </p:txBody>
      </p:sp>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No apparent impact on Exxon share price</a:t>
            </a:r>
          </a:p>
        </p:txBody>
      </p:sp>
      <p:grpSp>
        <p:nvGrpSpPr>
          <p:cNvPr id="23" name="Group 22">
            <a:extLst>
              <a:ext uri="{FF2B5EF4-FFF2-40B4-BE49-F238E27FC236}">
                <a16:creationId xmlns:a16="http://schemas.microsoft.com/office/drawing/2014/main" id="{FB67ABCB-215D-43EC-BAFE-D4021EB99101}"/>
              </a:ext>
            </a:extLst>
          </p:cNvPr>
          <p:cNvGrpSpPr/>
          <p:nvPr/>
        </p:nvGrpSpPr>
        <p:grpSpPr>
          <a:xfrm>
            <a:off x="1704975" y="1168019"/>
            <a:ext cx="7258155" cy="5682100"/>
            <a:chOff x="1704975" y="1168019"/>
            <a:chExt cx="7258155" cy="5682100"/>
          </a:xfrm>
        </p:grpSpPr>
        <p:pic>
          <p:nvPicPr>
            <p:cNvPr id="3" name="Picture 2" descr="A picture containing tree&#10;&#10;Description generated with high confidence">
              <a:extLst>
                <a:ext uri="{FF2B5EF4-FFF2-40B4-BE49-F238E27FC236}">
                  <a16:creationId xmlns:a16="http://schemas.microsoft.com/office/drawing/2014/main" id="{90A48B98-1430-4E19-BC06-6C844F516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6251" y="1168019"/>
              <a:ext cx="6836879" cy="2477820"/>
            </a:xfrm>
            <a:prstGeom prst="rect">
              <a:avLst/>
            </a:prstGeom>
          </p:spPr>
        </p:pic>
        <p:pic>
          <p:nvPicPr>
            <p:cNvPr id="5" name="Picture 4" descr="A close up of a map&#10;&#10;Description generated with very high confidence">
              <a:extLst>
                <a:ext uri="{FF2B5EF4-FFF2-40B4-BE49-F238E27FC236}">
                  <a16:creationId xmlns:a16="http://schemas.microsoft.com/office/drawing/2014/main" id="{13BD20FA-897D-44F1-9737-503F01EB1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975" y="3751666"/>
              <a:ext cx="7086600" cy="2481183"/>
            </a:xfrm>
            <a:prstGeom prst="rect">
              <a:avLst/>
            </a:prstGeom>
          </p:spPr>
        </p:pic>
        <p:sp>
          <p:nvSpPr>
            <p:cNvPr id="4" name="TextBox 3">
              <a:extLst>
                <a:ext uri="{FF2B5EF4-FFF2-40B4-BE49-F238E27FC236}">
                  <a16:creationId xmlns:a16="http://schemas.microsoft.com/office/drawing/2014/main" id="{8CE5046E-5808-45E8-B41D-FCDDFEA42299}"/>
                </a:ext>
              </a:extLst>
            </p:cNvPr>
            <p:cNvSpPr txBox="1"/>
            <p:nvPr/>
          </p:nvSpPr>
          <p:spPr>
            <a:xfrm>
              <a:off x="2322059" y="1459425"/>
              <a:ext cx="1678074" cy="369332"/>
            </a:xfrm>
            <a:prstGeom prst="rect">
              <a:avLst/>
            </a:prstGeom>
            <a:noFill/>
          </p:spPr>
          <p:txBody>
            <a:bodyPr wrap="square" rtlCol="0">
              <a:spAutoFit/>
            </a:bodyPr>
            <a:lstStyle/>
            <a:p>
              <a:r>
                <a:rPr lang="en-US" dirty="0">
                  <a:solidFill>
                    <a:schemeClr val="accent2"/>
                  </a:solidFill>
                </a:rPr>
                <a:t>Exxon</a:t>
              </a:r>
              <a:r>
                <a:rPr lang="en-US" dirty="0"/>
                <a:t> </a:t>
              </a:r>
            </a:p>
          </p:txBody>
        </p:sp>
        <p:sp>
          <p:nvSpPr>
            <p:cNvPr id="12" name="TextBox 11">
              <a:extLst>
                <a:ext uri="{FF2B5EF4-FFF2-40B4-BE49-F238E27FC236}">
                  <a16:creationId xmlns:a16="http://schemas.microsoft.com/office/drawing/2014/main" id="{DF3D365A-5B03-4D62-8DC6-2E999E97D652}"/>
                </a:ext>
              </a:extLst>
            </p:cNvPr>
            <p:cNvSpPr txBox="1"/>
            <p:nvPr/>
          </p:nvSpPr>
          <p:spPr>
            <a:xfrm>
              <a:off x="2322059" y="4185048"/>
              <a:ext cx="1678074" cy="369332"/>
            </a:xfrm>
            <a:prstGeom prst="rect">
              <a:avLst/>
            </a:prstGeom>
            <a:noFill/>
          </p:spPr>
          <p:txBody>
            <a:bodyPr wrap="square" rtlCol="0">
              <a:spAutoFit/>
            </a:bodyPr>
            <a:lstStyle/>
            <a:p>
              <a:r>
                <a:rPr lang="en-US" dirty="0">
                  <a:solidFill>
                    <a:schemeClr val="accent2"/>
                  </a:solidFill>
                </a:rPr>
                <a:t>Oil Price</a:t>
              </a:r>
              <a:r>
                <a:rPr lang="en-US" dirty="0"/>
                <a:t> </a:t>
              </a:r>
            </a:p>
          </p:txBody>
        </p:sp>
        <p:cxnSp>
          <p:nvCxnSpPr>
            <p:cNvPr id="8" name="Straight Connector 7">
              <a:extLst>
                <a:ext uri="{FF2B5EF4-FFF2-40B4-BE49-F238E27FC236}">
                  <a16:creationId xmlns:a16="http://schemas.microsoft.com/office/drawing/2014/main" id="{7489841B-01B6-43D5-9539-5BCC92BCACFF}"/>
                </a:ext>
              </a:extLst>
            </p:cNvPr>
            <p:cNvCxnSpPr>
              <a:cxnSpLocks/>
            </p:cNvCxnSpPr>
            <p:nvPr/>
          </p:nvCxnSpPr>
          <p:spPr>
            <a:xfrm flipV="1">
              <a:off x="6611816" y="1302831"/>
              <a:ext cx="0" cy="50979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1DB87B2-2EDC-4EA5-9996-886A5A94A6B3}"/>
                </a:ext>
              </a:extLst>
            </p:cNvPr>
            <p:cNvPicPr>
              <a:picLocks noChangeAspect="1"/>
            </p:cNvPicPr>
            <p:nvPr/>
          </p:nvPicPr>
          <p:blipFill>
            <a:blip r:embed="rId5"/>
            <a:stretch>
              <a:fillRect/>
            </a:stretch>
          </p:blipFill>
          <p:spPr>
            <a:xfrm>
              <a:off x="6173989" y="6260833"/>
              <a:ext cx="875653" cy="589286"/>
            </a:xfrm>
            <a:prstGeom prst="rect">
              <a:avLst/>
            </a:prstGeom>
          </p:spPr>
        </p:pic>
      </p:grpSp>
      <p:sp>
        <p:nvSpPr>
          <p:cNvPr id="19" name="TextBox 18">
            <a:extLst>
              <a:ext uri="{FF2B5EF4-FFF2-40B4-BE49-F238E27FC236}">
                <a16:creationId xmlns:a16="http://schemas.microsoft.com/office/drawing/2014/main" id="{F914E4DD-0E3E-4A45-B12E-705E00A9D2FC}"/>
              </a:ext>
            </a:extLst>
          </p:cNvPr>
          <p:cNvSpPr txBox="1"/>
          <p:nvPr/>
        </p:nvSpPr>
        <p:spPr>
          <a:xfrm>
            <a:off x="9493854" y="3105335"/>
            <a:ext cx="2347457" cy="646331"/>
          </a:xfrm>
          <a:prstGeom prst="rect">
            <a:avLst/>
          </a:prstGeom>
          <a:noFill/>
        </p:spPr>
        <p:txBody>
          <a:bodyPr wrap="square" rtlCol="0">
            <a:spAutoFit/>
          </a:bodyPr>
          <a:lstStyle/>
          <a:p>
            <a:r>
              <a:rPr lang="en-US" dirty="0">
                <a:solidFill>
                  <a:schemeClr val="accent2"/>
                </a:solidFill>
              </a:rPr>
              <a:t>December 1998 to</a:t>
            </a:r>
          </a:p>
          <a:p>
            <a:r>
              <a:rPr lang="en-US" dirty="0">
                <a:solidFill>
                  <a:schemeClr val="accent2"/>
                </a:solidFill>
              </a:rPr>
              <a:t>December 2018</a:t>
            </a:r>
          </a:p>
        </p:txBody>
      </p:sp>
      <p:cxnSp>
        <p:nvCxnSpPr>
          <p:cNvPr id="6" name="Straight Connector 5">
            <a:extLst>
              <a:ext uri="{FF2B5EF4-FFF2-40B4-BE49-F238E27FC236}">
                <a16:creationId xmlns:a16="http://schemas.microsoft.com/office/drawing/2014/main" id="{7D075917-7776-4DB6-A1E3-6F0D0B16676D}"/>
              </a:ext>
            </a:extLst>
          </p:cNvPr>
          <p:cNvCxnSpPr/>
          <p:nvPr/>
        </p:nvCxnSpPr>
        <p:spPr>
          <a:xfrm flipV="1">
            <a:off x="8646607"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D11E8B1-BD83-44A7-A384-CD863FD8D963}"/>
              </a:ext>
            </a:extLst>
          </p:cNvPr>
          <p:cNvCxnSpPr/>
          <p:nvPr/>
        </p:nvCxnSpPr>
        <p:spPr>
          <a:xfrm flipV="1">
            <a:off x="7670272"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3AC210D-6BDA-42B4-94B8-B37406A327F0}"/>
              </a:ext>
            </a:extLst>
          </p:cNvPr>
          <p:cNvCxnSpPr/>
          <p:nvPr/>
        </p:nvCxnSpPr>
        <p:spPr>
          <a:xfrm flipV="1">
            <a:off x="8089388"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D7A9459-D9DC-4FBC-A037-2AFA97B4D60B}"/>
              </a:ext>
            </a:extLst>
          </p:cNvPr>
          <p:cNvCxnSpPr/>
          <p:nvPr/>
        </p:nvCxnSpPr>
        <p:spPr>
          <a:xfrm flipV="1">
            <a:off x="7598873"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5D3FAF7-8084-407C-AA4B-9AF71140E9D2}"/>
              </a:ext>
            </a:extLst>
          </p:cNvPr>
          <p:cNvCxnSpPr/>
          <p:nvPr/>
        </p:nvCxnSpPr>
        <p:spPr>
          <a:xfrm flipV="1">
            <a:off x="7970347"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2AE0F6-3F49-4476-956E-9A2B72B09245}"/>
              </a:ext>
            </a:extLst>
          </p:cNvPr>
          <p:cNvCxnSpPr/>
          <p:nvPr/>
        </p:nvCxnSpPr>
        <p:spPr>
          <a:xfrm flipV="1">
            <a:off x="7703650"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36697DD-F9BB-4390-A750-580A1490406C}"/>
              </a:ext>
            </a:extLst>
          </p:cNvPr>
          <p:cNvCxnSpPr/>
          <p:nvPr/>
        </p:nvCxnSpPr>
        <p:spPr>
          <a:xfrm flipV="1">
            <a:off x="8351371"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B51FF50-D09E-4C7F-B151-8CFB51067BC5}"/>
              </a:ext>
            </a:extLst>
          </p:cNvPr>
          <p:cNvCxnSpPr/>
          <p:nvPr/>
        </p:nvCxnSpPr>
        <p:spPr>
          <a:xfrm flipV="1">
            <a:off x="8108483"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273F0C8-B83B-4686-AFD0-E4EA9D369503}"/>
              </a:ext>
            </a:extLst>
          </p:cNvPr>
          <p:cNvCxnSpPr/>
          <p:nvPr/>
        </p:nvCxnSpPr>
        <p:spPr>
          <a:xfrm flipV="1">
            <a:off x="8032270"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17CF048-F1A6-4371-A66B-414D17A9C925}"/>
              </a:ext>
            </a:extLst>
          </p:cNvPr>
          <p:cNvCxnSpPr/>
          <p:nvPr/>
        </p:nvCxnSpPr>
        <p:spPr>
          <a:xfrm flipV="1">
            <a:off x="7498846"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99B9BA-A713-45C4-B396-8F96B55CA774}"/>
              </a:ext>
            </a:extLst>
          </p:cNvPr>
          <p:cNvCxnSpPr/>
          <p:nvPr/>
        </p:nvCxnSpPr>
        <p:spPr>
          <a:xfrm flipV="1">
            <a:off x="7484579"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72E73CA-7548-458E-BD9A-0E64B8FC9277}"/>
              </a:ext>
            </a:extLst>
          </p:cNvPr>
          <p:cNvSpPr txBox="1"/>
          <p:nvPr/>
        </p:nvSpPr>
        <p:spPr>
          <a:xfrm>
            <a:off x="9404204" y="1320925"/>
            <a:ext cx="2347457" cy="646331"/>
          </a:xfrm>
          <a:prstGeom prst="rect">
            <a:avLst/>
          </a:prstGeom>
          <a:noFill/>
        </p:spPr>
        <p:txBody>
          <a:bodyPr wrap="square" rtlCol="0">
            <a:spAutoFit/>
          </a:bodyPr>
          <a:lstStyle/>
          <a:p>
            <a:r>
              <a:rPr lang="en-US" dirty="0">
                <a:solidFill>
                  <a:schemeClr val="accent2"/>
                </a:solidFill>
              </a:rPr>
              <a:t>Individual divestment events</a:t>
            </a:r>
          </a:p>
        </p:txBody>
      </p:sp>
      <p:cxnSp>
        <p:nvCxnSpPr>
          <p:cNvPr id="10" name="Straight Arrow Connector 9">
            <a:extLst>
              <a:ext uri="{FF2B5EF4-FFF2-40B4-BE49-F238E27FC236}">
                <a16:creationId xmlns:a16="http://schemas.microsoft.com/office/drawing/2014/main" id="{98C0C6E1-DF30-4182-9B26-9329EFC74A7A}"/>
              </a:ext>
            </a:extLst>
          </p:cNvPr>
          <p:cNvCxnSpPr>
            <a:cxnSpLocks/>
          </p:cNvCxnSpPr>
          <p:nvPr/>
        </p:nvCxnSpPr>
        <p:spPr>
          <a:xfrm flipH="1" flipV="1">
            <a:off x="8646607" y="1370743"/>
            <a:ext cx="754351" cy="8868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7945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A7C65B77-1DE2-4CCA-ADCC-16B2B2216E1E}"/>
              </a:ext>
            </a:extLst>
          </p:cNvPr>
          <p:cNvSpPr txBox="1"/>
          <p:nvPr/>
        </p:nvSpPr>
        <p:spPr>
          <a:xfrm>
            <a:off x="106410" y="6348461"/>
            <a:ext cx="11979179" cy="553998"/>
          </a:xfrm>
          <a:prstGeom prst="rect">
            <a:avLst/>
          </a:prstGeom>
          <a:noFill/>
        </p:spPr>
        <p:txBody>
          <a:bodyPr wrap="square" rtlCol="0">
            <a:spAutoFit/>
          </a:bodyPr>
          <a:lstStyle/>
          <a:p>
            <a:pPr algn="r"/>
            <a:r>
              <a:rPr lang="en-US" sz="1000" dirty="0">
                <a:solidFill>
                  <a:schemeClr val="accent2"/>
                </a:solidFill>
              </a:rPr>
              <a:t>Source: Indexmundi.com; Yahoo.finance.com</a:t>
            </a:r>
          </a:p>
          <a:p>
            <a:pPr algn="r"/>
            <a:r>
              <a:rPr lang="en-US" sz="1000" dirty="0">
                <a:solidFill>
                  <a:schemeClr val="accent2"/>
                </a:solidFill>
              </a:rPr>
              <a:t>Hansen, T &amp; </a:t>
            </a:r>
            <a:r>
              <a:rPr lang="en-US" sz="1000" dirty="0" err="1">
                <a:solidFill>
                  <a:schemeClr val="accent2"/>
                </a:solidFill>
              </a:rPr>
              <a:t>Pollin</a:t>
            </a:r>
            <a:r>
              <a:rPr lang="en-US" sz="1000" dirty="0">
                <a:solidFill>
                  <a:schemeClr val="accent2"/>
                </a:solidFill>
              </a:rPr>
              <a:t>, R 2018, </a:t>
            </a:r>
            <a:r>
              <a:rPr lang="en-AU" sz="1000" dirty="0">
                <a:solidFill>
                  <a:schemeClr val="accent2"/>
                </a:solidFill>
              </a:rPr>
              <a:t>Economics and Climate Justice Activism: Assessing the Fossil Fuel Divestment Movement, Political Economy Research Institute, University of Massachusetts Amherst, Working Paper Series # 462</a:t>
            </a:r>
            <a:endParaRPr lang="en-US" sz="1000" dirty="0">
              <a:solidFill>
                <a:schemeClr val="accent2"/>
              </a:solidFill>
            </a:endParaRPr>
          </a:p>
        </p:txBody>
      </p:sp>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No apparent impact on Whitehaven coal share price</a:t>
            </a:r>
          </a:p>
        </p:txBody>
      </p:sp>
      <p:grpSp>
        <p:nvGrpSpPr>
          <p:cNvPr id="21" name="Group 20">
            <a:extLst>
              <a:ext uri="{FF2B5EF4-FFF2-40B4-BE49-F238E27FC236}">
                <a16:creationId xmlns:a16="http://schemas.microsoft.com/office/drawing/2014/main" id="{491A2DD8-E118-4521-BD16-D7618FC76C90}"/>
              </a:ext>
            </a:extLst>
          </p:cNvPr>
          <p:cNvGrpSpPr/>
          <p:nvPr/>
        </p:nvGrpSpPr>
        <p:grpSpPr>
          <a:xfrm>
            <a:off x="3567319" y="1181526"/>
            <a:ext cx="8690403" cy="5668593"/>
            <a:chOff x="3567319" y="1181526"/>
            <a:chExt cx="8690403" cy="5668593"/>
          </a:xfrm>
        </p:grpSpPr>
        <p:pic>
          <p:nvPicPr>
            <p:cNvPr id="10" name="Picture 9" descr="A close up of a map&#10;&#10;Description generated with very high confidence">
              <a:extLst>
                <a:ext uri="{FF2B5EF4-FFF2-40B4-BE49-F238E27FC236}">
                  <a16:creationId xmlns:a16="http://schemas.microsoft.com/office/drawing/2014/main" id="{6097B069-8B81-4771-9099-C125C95C1147}"/>
                </a:ext>
              </a:extLst>
            </p:cNvPr>
            <p:cNvPicPr>
              <a:picLocks/>
            </p:cNvPicPr>
            <p:nvPr/>
          </p:nvPicPr>
          <p:blipFill rotWithShape="1">
            <a:blip r:embed="rId3">
              <a:extLst>
                <a:ext uri="{28A0092B-C50C-407E-A947-70E740481C1C}">
                  <a14:useLocalDpi xmlns:a14="http://schemas.microsoft.com/office/drawing/2010/main" val="0"/>
                </a:ext>
              </a:extLst>
            </a:blip>
            <a:srcRect l="12303" r="-12362"/>
            <a:stretch/>
          </p:blipFill>
          <p:spPr>
            <a:xfrm>
              <a:off x="4023360" y="1181526"/>
              <a:ext cx="8234362" cy="2478024"/>
            </a:xfrm>
            <a:prstGeom prst="rect">
              <a:avLst/>
            </a:prstGeom>
          </p:spPr>
        </p:pic>
        <p:pic>
          <p:nvPicPr>
            <p:cNvPr id="7" name="Picture 6" descr="A close up of a map&#10;&#10;Description generated with high confidence">
              <a:extLst>
                <a:ext uri="{FF2B5EF4-FFF2-40B4-BE49-F238E27FC236}">
                  <a16:creationId xmlns:a16="http://schemas.microsoft.com/office/drawing/2014/main" id="{D8D69A55-8230-4FD5-AD06-526EF5BB3B5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3567319" y="3754716"/>
              <a:ext cx="7516169" cy="2478024"/>
            </a:xfrm>
            <a:prstGeom prst="rect">
              <a:avLst/>
            </a:prstGeom>
          </p:spPr>
        </p:pic>
        <p:cxnSp>
          <p:nvCxnSpPr>
            <p:cNvPr id="13" name="Straight Connector 12">
              <a:extLst>
                <a:ext uri="{FF2B5EF4-FFF2-40B4-BE49-F238E27FC236}">
                  <a16:creationId xmlns:a16="http://schemas.microsoft.com/office/drawing/2014/main" id="{A3A1A516-5307-41EF-98AD-0F999C0BCAA2}"/>
                </a:ext>
              </a:extLst>
            </p:cNvPr>
            <p:cNvCxnSpPr>
              <a:cxnSpLocks/>
            </p:cNvCxnSpPr>
            <p:nvPr/>
          </p:nvCxnSpPr>
          <p:spPr>
            <a:xfrm flipV="1">
              <a:off x="6611816" y="1302831"/>
              <a:ext cx="0" cy="50979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D03CB701-D67A-49E6-8482-7D30FCB07252}"/>
                </a:ext>
              </a:extLst>
            </p:cNvPr>
            <p:cNvPicPr>
              <a:picLocks noChangeAspect="1"/>
            </p:cNvPicPr>
            <p:nvPr/>
          </p:nvPicPr>
          <p:blipFill>
            <a:blip r:embed="rId5"/>
            <a:stretch>
              <a:fillRect/>
            </a:stretch>
          </p:blipFill>
          <p:spPr>
            <a:xfrm>
              <a:off x="6173989" y="6260833"/>
              <a:ext cx="875653" cy="589286"/>
            </a:xfrm>
            <a:prstGeom prst="rect">
              <a:avLst/>
            </a:prstGeom>
          </p:spPr>
        </p:pic>
        <p:sp>
          <p:nvSpPr>
            <p:cNvPr id="17" name="TextBox 16">
              <a:extLst>
                <a:ext uri="{FF2B5EF4-FFF2-40B4-BE49-F238E27FC236}">
                  <a16:creationId xmlns:a16="http://schemas.microsoft.com/office/drawing/2014/main" id="{E37F630D-C099-460E-8CE2-E627908E1E47}"/>
                </a:ext>
              </a:extLst>
            </p:cNvPr>
            <p:cNvSpPr txBox="1"/>
            <p:nvPr/>
          </p:nvSpPr>
          <p:spPr>
            <a:xfrm>
              <a:off x="6707558" y="3878056"/>
              <a:ext cx="1396118" cy="923330"/>
            </a:xfrm>
            <a:prstGeom prst="rect">
              <a:avLst/>
            </a:prstGeom>
            <a:noFill/>
          </p:spPr>
          <p:txBody>
            <a:bodyPr wrap="square" rtlCol="0">
              <a:spAutoFit/>
            </a:bodyPr>
            <a:lstStyle/>
            <a:p>
              <a:r>
                <a:rPr lang="en-US" dirty="0">
                  <a:solidFill>
                    <a:schemeClr val="accent2"/>
                  </a:solidFill>
                </a:rPr>
                <a:t>Aus. Thermal</a:t>
              </a:r>
            </a:p>
            <a:p>
              <a:r>
                <a:rPr lang="en-US" dirty="0">
                  <a:solidFill>
                    <a:schemeClr val="accent2"/>
                  </a:solidFill>
                </a:rPr>
                <a:t>Coal Price</a:t>
              </a:r>
              <a:endParaRPr lang="en-US" dirty="0"/>
            </a:p>
          </p:txBody>
        </p:sp>
        <p:sp>
          <p:nvSpPr>
            <p:cNvPr id="16" name="TextBox 15">
              <a:extLst>
                <a:ext uri="{FF2B5EF4-FFF2-40B4-BE49-F238E27FC236}">
                  <a16:creationId xmlns:a16="http://schemas.microsoft.com/office/drawing/2014/main" id="{A7898B5F-F86E-47D6-AE22-191863A6D873}"/>
                </a:ext>
              </a:extLst>
            </p:cNvPr>
            <p:cNvSpPr txBox="1"/>
            <p:nvPr/>
          </p:nvSpPr>
          <p:spPr>
            <a:xfrm>
              <a:off x="6707558" y="1444231"/>
              <a:ext cx="1443016" cy="646331"/>
            </a:xfrm>
            <a:prstGeom prst="rect">
              <a:avLst/>
            </a:prstGeom>
            <a:solidFill>
              <a:schemeClr val="bg1"/>
            </a:solidFill>
          </p:spPr>
          <p:txBody>
            <a:bodyPr wrap="square" rtlCol="0">
              <a:spAutoFit/>
            </a:bodyPr>
            <a:lstStyle/>
            <a:p>
              <a:pPr algn="ctr"/>
              <a:r>
                <a:rPr lang="en-US" dirty="0">
                  <a:solidFill>
                    <a:schemeClr val="accent2"/>
                  </a:solidFill>
                </a:rPr>
                <a:t>Whitehaven</a:t>
              </a:r>
            </a:p>
            <a:p>
              <a:pPr algn="ctr"/>
              <a:r>
                <a:rPr lang="en-US" dirty="0">
                  <a:solidFill>
                    <a:schemeClr val="accent2"/>
                  </a:solidFill>
                </a:rPr>
                <a:t>Coal</a:t>
              </a:r>
              <a:r>
                <a:rPr lang="en-US" dirty="0"/>
                <a:t> </a:t>
              </a:r>
            </a:p>
          </p:txBody>
        </p:sp>
      </p:grpSp>
      <p:sp>
        <p:nvSpPr>
          <p:cNvPr id="18" name="TextBox 17">
            <a:extLst>
              <a:ext uri="{FF2B5EF4-FFF2-40B4-BE49-F238E27FC236}">
                <a16:creationId xmlns:a16="http://schemas.microsoft.com/office/drawing/2014/main" id="{F6A69726-9E13-48C4-AD26-44EE9884C89B}"/>
              </a:ext>
            </a:extLst>
          </p:cNvPr>
          <p:cNvSpPr txBox="1"/>
          <p:nvPr/>
        </p:nvSpPr>
        <p:spPr>
          <a:xfrm>
            <a:off x="723632" y="3105834"/>
            <a:ext cx="2347457" cy="646331"/>
          </a:xfrm>
          <a:prstGeom prst="rect">
            <a:avLst/>
          </a:prstGeom>
          <a:noFill/>
        </p:spPr>
        <p:txBody>
          <a:bodyPr wrap="square" rtlCol="0">
            <a:spAutoFit/>
          </a:bodyPr>
          <a:lstStyle/>
          <a:p>
            <a:r>
              <a:rPr lang="en-US" dirty="0">
                <a:solidFill>
                  <a:schemeClr val="accent2"/>
                </a:solidFill>
              </a:rPr>
              <a:t>December 2008 to</a:t>
            </a:r>
          </a:p>
          <a:p>
            <a:r>
              <a:rPr lang="en-US" dirty="0">
                <a:solidFill>
                  <a:schemeClr val="accent2"/>
                </a:solidFill>
              </a:rPr>
              <a:t>December 2018</a:t>
            </a:r>
          </a:p>
        </p:txBody>
      </p:sp>
      <p:cxnSp>
        <p:nvCxnSpPr>
          <p:cNvPr id="12" name="Straight Connector 11">
            <a:extLst>
              <a:ext uri="{FF2B5EF4-FFF2-40B4-BE49-F238E27FC236}">
                <a16:creationId xmlns:a16="http://schemas.microsoft.com/office/drawing/2014/main" id="{60F58A4C-9003-4F18-9C02-06EEADDBD017}"/>
              </a:ext>
            </a:extLst>
          </p:cNvPr>
          <p:cNvCxnSpPr/>
          <p:nvPr/>
        </p:nvCxnSpPr>
        <p:spPr>
          <a:xfrm flipV="1">
            <a:off x="8460915"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DF8345A-422A-42A4-B7F7-A4F5542A6FD2}"/>
              </a:ext>
            </a:extLst>
          </p:cNvPr>
          <p:cNvCxnSpPr/>
          <p:nvPr/>
        </p:nvCxnSpPr>
        <p:spPr>
          <a:xfrm flipV="1">
            <a:off x="9789679"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61EF5E5-9C77-421F-9A0D-18B4F301A2E2}"/>
              </a:ext>
            </a:extLst>
          </p:cNvPr>
          <p:cNvCxnSpPr/>
          <p:nvPr/>
        </p:nvCxnSpPr>
        <p:spPr>
          <a:xfrm flipV="1">
            <a:off x="8827636" y="130283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54CBCED-837E-482B-8A5A-2D4AA97BA634}"/>
              </a:ext>
            </a:extLst>
          </p:cNvPr>
          <p:cNvCxnSpPr/>
          <p:nvPr/>
        </p:nvCxnSpPr>
        <p:spPr>
          <a:xfrm flipV="1">
            <a:off x="8479951"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38909C-05D9-4BA9-8BF3-CBB576EBC5DA}"/>
              </a:ext>
            </a:extLst>
          </p:cNvPr>
          <p:cNvCxnSpPr/>
          <p:nvPr/>
        </p:nvCxnSpPr>
        <p:spPr>
          <a:xfrm flipV="1">
            <a:off x="8618075"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6B16D23-511B-4504-B242-111F4B247D60}"/>
              </a:ext>
            </a:extLst>
          </p:cNvPr>
          <p:cNvCxnSpPr/>
          <p:nvPr/>
        </p:nvCxnSpPr>
        <p:spPr>
          <a:xfrm flipV="1">
            <a:off x="9199106"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25D5EA8-652A-43D2-81F6-3C56B94A07CE}"/>
              </a:ext>
            </a:extLst>
          </p:cNvPr>
          <p:cNvCxnSpPr/>
          <p:nvPr/>
        </p:nvCxnSpPr>
        <p:spPr>
          <a:xfrm flipV="1">
            <a:off x="8217983"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C049CD7E-AF3D-4177-AD2C-4C682BAA65E7}"/>
              </a:ext>
            </a:extLst>
          </p:cNvPr>
          <p:cNvCxnSpPr/>
          <p:nvPr/>
        </p:nvCxnSpPr>
        <p:spPr>
          <a:xfrm flipV="1">
            <a:off x="8746665"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D0E322B-1183-4535-91FF-64002685050E}"/>
              </a:ext>
            </a:extLst>
          </p:cNvPr>
          <p:cNvCxnSpPr/>
          <p:nvPr/>
        </p:nvCxnSpPr>
        <p:spPr>
          <a:xfrm flipV="1">
            <a:off x="10261156"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8D57991-0531-4624-8D20-6B51F08472C8}"/>
              </a:ext>
            </a:extLst>
          </p:cNvPr>
          <p:cNvCxnSpPr/>
          <p:nvPr/>
        </p:nvCxnSpPr>
        <p:spPr>
          <a:xfrm flipV="1">
            <a:off x="8760961"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BAD6CA-2B32-4F22-8C4D-6CEF569B1FEE}"/>
              </a:ext>
            </a:extLst>
          </p:cNvPr>
          <p:cNvCxnSpPr/>
          <p:nvPr/>
        </p:nvCxnSpPr>
        <p:spPr>
          <a:xfrm flipV="1">
            <a:off x="8732382" y="1295990"/>
            <a:ext cx="0" cy="466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4216A1FE-1EE2-45DF-949F-8C1A10DEBC4E}"/>
              </a:ext>
            </a:extLst>
          </p:cNvPr>
          <p:cNvSpPr txBox="1"/>
          <p:nvPr/>
        </p:nvSpPr>
        <p:spPr>
          <a:xfrm>
            <a:off x="2197817" y="1767396"/>
            <a:ext cx="1472457" cy="923330"/>
          </a:xfrm>
          <a:prstGeom prst="rect">
            <a:avLst/>
          </a:prstGeom>
          <a:noFill/>
        </p:spPr>
        <p:txBody>
          <a:bodyPr wrap="square" rtlCol="0">
            <a:spAutoFit/>
          </a:bodyPr>
          <a:lstStyle/>
          <a:p>
            <a:r>
              <a:rPr lang="en-US" dirty="0">
                <a:solidFill>
                  <a:schemeClr val="accent2"/>
                </a:solidFill>
              </a:rPr>
              <a:t>Individual divestment events</a:t>
            </a:r>
          </a:p>
        </p:txBody>
      </p:sp>
      <p:cxnSp>
        <p:nvCxnSpPr>
          <p:cNvPr id="3" name="Straight Arrow Connector 2">
            <a:extLst>
              <a:ext uri="{FF2B5EF4-FFF2-40B4-BE49-F238E27FC236}">
                <a16:creationId xmlns:a16="http://schemas.microsoft.com/office/drawing/2014/main" id="{F57472F1-961C-42DF-8BD1-198AD5A23441}"/>
              </a:ext>
            </a:extLst>
          </p:cNvPr>
          <p:cNvCxnSpPr>
            <a:cxnSpLocks/>
          </p:cNvCxnSpPr>
          <p:nvPr/>
        </p:nvCxnSpPr>
        <p:spPr>
          <a:xfrm>
            <a:off x="3567319" y="2229061"/>
            <a:ext cx="4649929" cy="1914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34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pPr algn="ctr"/>
            <a:r>
              <a:rPr lang="en-NZ" dirty="0"/>
              <a:t>Australian Big Banks Increasing Exposure to Renewables</a:t>
            </a:r>
          </a:p>
        </p:txBody>
      </p:sp>
      <p:pic>
        <p:nvPicPr>
          <p:cNvPr id="2" name="Picture 1">
            <a:extLst>
              <a:ext uri="{FF2B5EF4-FFF2-40B4-BE49-F238E27FC236}">
                <a16:creationId xmlns:a16="http://schemas.microsoft.com/office/drawing/2014/main" id="{4B5AFD47-EFB8-4210-9964-F597B5A37139}"/>
              </a:ext>
            </a:extLst>
          </p:cNvPr>
          <p:cNvPicPr>
            <a:picLocks noChangeAspect="1"/>
          </p:cNvPicPr>
          <p:nvPr/>
        </p:nvPicPr>
        <p:blipFill>
          <a:blip r:embed="rId3"/>
          <a:stretch>
            <a:fillRect/>
          </a:stretch>
        </p:blipFill>
        <p:spPr>
          <a:xfrm>
            <a:off x="808628" y="1302830"/>
            <a:ext cx="10592741" cy="4369553"/>
          </a:xfrm>
          <a:prstGeom prst="rect">
            <a:avLst/>
          </a:prstGeom>
        </p:spPr>
      </p:pic>
      <p:sp>
        <p:nvSpPr>
          <p:cNvPr id="5" name="TextBox 4">
            <a:extLst>
              <a:ext uri="{FF2B5EF4-FFF2-40B4-BE49-F238E27FC236}">
                <a16:creationId xmlns:a16="http://schemas.microsoft.com/office/drawing/2014/main" id="{2B6A44A2-D920-4758-B487-C967FFCD0D92}"/>
              </a:ext>
            </a:extLst>
          </p:cNvPr>
          <p:cNvSpPr txBox="1"/>
          <p:nvPr/>
        </p:nvSpPr>
        <p:spPr>
          <a:xfrm>
            <a:off x="115410" y="6542201"/>
            <a:ext cx="11979179" cy="246221"/>
          </a:xfrm>
          <a:prstGeom prst="rect">
            <a:avLst/>
          </a:prstGeom>
          <a:noFill/>
        </p:spPr>
        <p:txBody>
          <a:bodyPr wrap="square" rtlCol="0">
            <a:spAutoFit/>
          </a:bodyPr>
          <a:lstStyle/>
          <a:p>
            <a:pPr algn="r"/>
            <a:r>
              <a:rPr lang="en-US" sz="1000" dirty="0">
                <a:solidFill>
                  <a:schemeClr val="accent2"/>
                </a:solidFill>
              </a:rPr>
              <a:t>Source: https://www.marketforces.org.au/big-four-banks-increase-fossil-fuel-exposure/</a:t>
            </a:r>
          </a:p>
        </p:txBody>
      </p:sp>
      <p:graphicFrame>
        <p:nvGraphicFramePr>
          <p:cNvPr id="24" name="Table 23">
            <a:extLst>
              <a:ext uri="{FF2B5EF4-FFF2-40B4-BE49-F238E27FC236}">
                <a16:creationId xmlns:a16="http://schemas.microsoft.com/office/drawing/2014/main" id="{B1E2B1FC-A577-40B3-8FC9-8AC9A3CEFCC9}"/>
              </a:ext>
            </a:extLst>
          </p:cNvPr>
          <p:cNvGraphicFramePr>
            <a:graphicFrameLocks noGrp="1"/>
          </p:cNvGraphicFramePr>
          <p:nvPr>
            <p:extLst>
              <p:ext uri="{D42A27DB-BD31-4B8C-83A1-F6EECF244321}">
                <p14:modId xmlns:p14="http://schemas.microsoft.com/office/powerpoint/2010/main" val="3641430482"/>
              </p:ext>
            </p:extLst>
          </p:nvPr>
        </p:nvGraphicFramePr>
        <p:xfrm>
          <a:off x="894304" y="5555170"/>
          <a:ext cx="10507065" cy="726138"/>
        </p:xfrm>
        <a:graphic>
          <a:graphicData uri="http://schemas.openxmlformats.org/drawingml/2006/table">
            <a:tbl>
              <a:tblPr firstRow="1" bandRow="1">
                <a:tableStyleId>{5C22544A-7EE6-4342-B048-85BDC9FD1C3A}</a:tableStyleId>
              </a:tblPr>
              <a:tblGrid>
                <a:gridCol w="700471">
                  <a:extLst>
                    <a:ext uri="{9D8B030D-6E8A-4147-A177-3AD203B41FA5}">
                      <a16:colId xmlns:a16="http://schemas.microsoft.com/office/drawing/2014/main" val="2099067741"/>
                    </a:ext>
                  </a:extLst>
                </a:gridCol>
                <a:gridCol w="700471">
                  <a:extLst>
                    <a:ext uri="{9D8B030D-6E8A-4147-A177-3AD203B41FA5}">
                      <a16:colId xmlns:a16="http://schemas.microsoft.com/office/drawing/2014/main" val="1212582324"/>
                    </a:ext>
                  </a:extLst>
                </a:gridCol>
                <a:gridCol w="700471">
                  <a:extLst>
                    <a:ext uri="{9D8B030D-6E8A-4147-A177-3AD203B41FA5}">
                      <a16:colId xmlns:a16="http://schemas.microsoft.com/office/drawing/2014/main" val="1753846182"/>
                    </a:ext>
                  </a:extLst>
                </a:gridCol>
                <a:gridCol w="700471">
                  <a:extLst>
                    <a:ext uri="{9D8B030D-6E8A-4147-A177-3AD203B41FA5}">
                      <a16:colId xmlns:a16="http://schemas.microsoft.com/office/drawing/2014/main" val="2671174516"/>
                    </a:ext>
                  </a:extLst>
                </a:gridCol>
                <a:gridCol w="700471">
                  <a:extLst>
                    <a:ext uri="{9D8B030D-6E8A-4147-A177-3AD203B41FA5}">
                      <a16:colId xmlns:a16="http://schemas.microsoft.com/office/drawing/2014/main" val="730300837"/>
                    </a:ext>
                  </a:extLst>
                </a:gridCol>
                <a:gridCol w="700471">
                  <a:extLst>
                    <a:ext uri="{9D8B030D-6E8A-4147-A177-3AD203B41FA5}">
                      <a16:colId xmlns:a16="http://schemas.microsoft.com/office/drawing/2014/main" val="2205689555"/>
                    </a:ext>
                  </a:extLst>
                </a:gridCol>
                <a:gridCol w="700471">
                  <a:extLst>
                    <a:ext uri="{9D8B030D-6E8A-4147-A177-3AD203B41FA5}">
                      <a16:colId xmlns:a16="http://schemas.microsoft.com/office/drawing/2014/main" val="705307123"/>
                    </a:ext>
                  </a:extLst>
                </a:gridCol>
                <a:gridCol w="700471">
                  <a:extLst>
                    <a:ext uri="{9D8B030D-6E8A-4147-A177-3AD203B41FA5}">
                      <a16:colId xmlns:a16="http://schemas.microsoft.com/office/drawing/2014/main" val="3488101745"/>
                    </a:ext>
                  </a:extLst>
                </a:gridCol>
                <a:gridCol w="700471">
                  <a:extLst>
                    <a:ext uri="{9D8B030D-6E8A-4147-A177-3AD203B41FA5}">
                      <a16:colId xmlns:a16="http://schemas.microsoft.com/office/drawing/2014/main" val="50240531"/>
                    </a:ext>
                  </a:extLst>
                </a:gridCol>
                <a:gridCol w="700471">
                  <a:extLst>
                    <a:ext uri="{9D8B030D-6E8A-4147-A177-3AD203B41FA5}">
                      <a16:colId xmlns:a16="http://schemas.microsoft.com/office/drawing/2014/main" val="656955115"/>
                    </a:ext>
                  </a:extLst>
                </a:gridCol>
                <a:gridCol w="700471">
                  <a:extLst>
                    <a:ext uri="{9D8B030D-6E8A-4147-A177-3AD203B41FA5}">
                      <a16:colId xmlns:a16="http://schemas.microsoft.com/office/drawing/2014/main" val="4137036263"/>
                    </a:ext>
                  </a:extLst>
                </a:gridCol>
                <a:gridCol w="700471">
                  <a:extLst>
                    <a:ext uri="{9D8B030D-6E8A-4147-A177-3AD203B41FA5}">
                      <a16:colId xmlns:a16="http://schemas.microsoft.com/office/drawing/2014/main" val="1458998335"/>
                    </a:ext>
                  </a:extLst>
                </a:gridCol>
                <a:gridCol w="700471">
                  <a:extLst>
                    <a:ext uri="{9D8B030D-6E8A-4147-A177-3AD203B41FA5}">
                      <a16:colId xmlns:a16="http://schemas.microsoft.com/office/drawing/2014/main" val="3370977797"/>
                    </a:ext>
                  </a:extLst>
                </a:gridCol>
                <a:gridCol w="700471">
                  <a:extLst>
                    <a:ext uri="{9D8B030D-6E8A-4147-A177-3AD203B41FA5}">
                      <a16:colId xmlns:a16="http://schemas.microsoft.com/office/drawing/2014/main" val="4228755282"/>
                    </a:ext>
                  </a:extLst>
                </a:gridCol>
                <a:gridCol w="700471">
                  <a:extLst>
                    <a:ext uri="{9D8B030D-6E8A-4147-A177-3AD203B41FA5}">
                      <a16:colId xmlns:a16="http://schemas.microsoft.com/office/drawing/2014/main" val="321584172"/>
                    </a:ext>
                  </a:extLst>
                </a:gridCol>
              </a:tblGrid>
              <a:tr h="287467">
                <a:tc>
                  <a:txBody>
                    <a:bodyPr/>
                    <a:lstStyle/>
                    <a:p>
                      <a:r>
                        <a:rPr lang="en-US" sz="1600" dirty="0">
                          <a:solidFill>
                            <a:schemeClr val="accent6"/>
                          </a:solidFill>
                        </a:rPr>
                        <a:t>Year</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2017</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2018</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endParaRPr lang="en-US" sz="1600" b="1"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2017</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2018</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endParaRPr lang="en-US" sz="1600" b="1"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2017</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2018</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endParaRPr lang="en-US" sz="1600" b="1"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2017</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2018</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endParaRPr lang="en-US" sz="1600" b="1"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no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2017</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tc>
                  <a:txBody>
                    <a:bodyPr/>
                    <a:lstStyle/>
                    <a:p>
                      <a:pPr algn="ctr"/>
                      <a:r>
                        <a:rPr lang="en-US" sz="1600" b="1" dirty="0">
                          <a:solidFill>
                            <a:schemeClr val="accent6"/>
                          </a:solidFill>
                        </a:rPr>
                        <a:t>2018</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chemeClr val="accent3"/>
                    </a:solidFill>
                  </a:tcPr>
                </a:tc>
                <a:extLst>
                  <a:ext uri="{0D108BD9-81ED-4DB2-BD59-A6C34878D82A}">
                    <a16:rowId xmlns:a16="http://schemas.microsoft.com/office/drawing/2014/main" val="3539658768"/>
                  </a:ext>
                </a:extLst>
              </a:tr>
              <a:tr h="390858">
                <a:tc>
                  <a:txBody>
                    <a:bodyPr/>
                    <a:lstStyle/>
                    <a:p>
                      <a:r>
                        <a:rPr lang="en-US" sz="1400" b="1" dirty="0">
                          <a:solidFill>
                            <a:schemeClr val="accent6"/>
                          </a:solidFill>
                        </a:rPr>
                        <a:t>AUDB</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2.68</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3.77</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endParaRPr lang="en-US" sz="1600" b="0"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21.98</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22.46</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endParaRPr lang="en-US" sz="1600" b="0"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1.65</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1.13</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endParaRPr lang="en-US" sz="1600" b="0"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1.94</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1.71</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endParaRPr lang="en-US" sz="1600" b="0" dirty="0">
                        <a:solidFill>
                          <a:schemeClr val="accent6"/>
                        </a:solidFill>
                      </a:endParaRP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9.08</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tc>
                  <a:txBody>
                    <a:bodyPr/>
                    <a:lstStyle/>
                    <a:p>
                      <a:pPr algn="ctr"/>
                      <a:r>
                        <a:rPr lang="en-US" sz="1600" b="0" dirty="0">
                          <a:solidFill>
                            <a:schemeClr val="accent6"/>
                          </a:solidFill>
                        </a:rPr>
                        <a:t>11.57</a:t>
                      </a:r>
                    </a:p>
                  </a:txBody>
                  <a:tcPr>
                    <a:lnL w="12700" cap="flat" cmpd="sng" algn="ctr">
                      <a:solidFill>
                        <a:srgbClr val="47BCC6"/>
                      </a:solidFill>
                      <a:prstDash val="solid"/>
                      <a:round/>
                      <a:headEnd type="none" w="med" len="med"/>
                      <a:tailEnd type="none" w="med" len="med"/>
                    </a:lnL>
                    <a:lnR w="12700" cap="flat" cmpd="sng" algn="ctr">
                      <a:solidFill>
                        <a:srgbClr val="47BCC6"/>
                      </a:solidFill>
                      <a:prstDash val="solid"/>
                      <a:round/>
                      <a:headEnd type="none" w="med" len="med"/>
                      <a:tailEnd type="none" w="med" len="med"/>
                    </a:lnR>
                    <a:lnT w="12700" cap="flat" cmpd="sng" algn="ctr">
                      <a:solidFill>
                        <a:srgbClr val="47BCC6"/>
                      </a:solidFill>
                      <a:prstDash val="solid"/>
                      <a:round/>
                      <a:headEnd type="none" w="med" len="med"/>
                      <a:tailEnd type="none" w="med" len="med"/>
                    </a:lnT>
                    <a:lnB w="12700" cap="flat" cmpd="sng" algn="ctr">
                      <a:solidFill>
                        <a:srgbClr val="47BCC6"/>
                      </a:solidFill>
                      <a:prstDash val="solid"/>
                      <a:round/>
                      <a:headEnd type="none" w="med" len="med"/>
                      <a:tailEnd type="none" w="med" len="med"/>
                    </a:lnB>
                    <a:solidFill>
                      <a:srgbClr val="122D52"/>
                    </a:solidFill>
                  </a:tcPr>
                </a:tc>
                <a:extLst>
                  <a:ext uri="{0D108BD9-81ED-4DB2-BD59-A6C34878D82A}">
                    <a16:rowId xmlns:a16="http://schemas.microsoft.com/office/drawing/2014/main" val="3343437034"/>
                  </a:ext>
                </a:extLst>
              </a:tr>
            </a:tbl>
          </a:graphicData>
        </a:graphic>
      </p:graphicFrame>
      <p:sp>
        <p:nvSpPr>
          <p:cNvPr id="25" name="TextBox 24">
            <a:extLst>
              <a:ext uri="{FF2B5EF4-FFF2-40B4-BE49-F238E27FC236}">
                <a16:creationId xmlns:a16="http://schemas.microsoft.com/office/drawing/2014/main" id="{0BC4DBD9-70CD-4807-A7CD-AD015BB473E7}"/>
              </a:ext>
            </a:extLst>
          </p:cNvPr>
          <p:cNvSpPr txBox="1"/>
          <p:nvPr/>
        </p:nvSpPr>
        <p:spPr>
          <a:xfrm>
            <a:off x="5466304" y="2172648"/>
            <a:ext cx="4883499" cy="923330"/>
          </a:xfrm>
          <a:prstGeom prst="rect">
            <a:avLst/>
          </a:prstGeom>
          <a:noFill/>
        </p:spPr>
        <p:txBody>
          <a:bodyPr wrap="square" rtlCol="0">
            <a:spAutoFit/>
          </a:bodyPr>
          <a:lstStyle/>
          <a:p>
            <a:r>
              <a:rPr lang="en-US" dirty="0">
                <a:solidFill>
                  <a:schemeClr val="tx2"/>
                </a:solidFill>
              </a:rPr>
              <a:t>In 2018, Australian big banks total exposure</a:t>
            </a:r>
          </a:p>
          <a:p>
            <a:pPr marL="285750" indent="-285750">
              <a:buFont typeface="Arial" panose="020B0604020202020204" pitchFamily="34" charset="0"/>
              <a:buChar char="•"/>
            </a:pPr>
            <a:r>
              <a:rPr lang="en-US" dirty="0">
                <a:solidFill>
                  <a:schemeClr val="tx2"/>
                </a:solidFill>
              </a:rPr>
              <a:t>Coal:		AUD4.9B</a:t>
            </a:r>
          </a:p>
          <a:p>
            <a:pPr marL="285750" indent="-285750">
              <a:buFont typeface="Arial" panose="020B0604020202020204" pitchFamily="34" charset="0"/>
              <a:buChar char="•"/>
            </a:pPr>
            <a:r>
              <a:rPr lang="en-US" dirty="0">
                <a:solidFill>
                  <a:schemeClr val="tx2"/>
                </a:solidFill>
              </a:rPr>
              <a:t>Renewables: 	AUD11.6B</a:t>
            </a:r>
          </a:p>
        </p:txBody>
      </p:sp>
    </p:spTree>
    <p:extLst>
      <p:ext uri="{BB962C8B-B14F-4D97-AF65-F5344CB8AC3E}">
        <p14:creationId xmlns:p14="http://schemas.microsoft.com/office/powerpoint/2010/main" val="4104391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Divestment Campaign Conclusions:</a:t>
            </a:r>
          </a:p>
        </p:txBody>
      </p:sp>
      <p:sp>
        <p:nvSpPr>
          <p:cNvPr id="18" name="TextBox 17">
            <a:extLst>
              <a:ext uri="{FF2B5EF4-FFF2-40B4-BE49-F238E27FC236}">
                <a16:creationId xmlns:a16="http://schemas.microsoft.com/office/drawing/2014/main" id="{F6A69726-9E13-48C4-AD26-44EE9884C89B}"/>
              </a:ext>
            </a:extLst>
          </p:cNvPr>
          <p:cNvSpPr txBox="1"/>
          <p:nvPr/>
        </p:nvSpPr>
        <p:spPr>
          <a:xfrm>
            <a:off x="357168" y="1194880"/>
            <a:ext cx="11477663" cy="5232202"/>
          </a:xfrm>
          <a:prstGeom prst="rect">
            <a:avLst/>
          </a:prstGeom>
          <a:noFill/>
          <a:ln>
            <a:noFill/>
          </a:ln>
        </p:spPr>
        <p:txBody>
          <a:bodyPr wrap="square" rtlCol="0">
            <a:spAutoFit/>
          </a:bodyPr>
          <a:lstStyle/>
          <a:p>
            <a:pPr marL="342900" indent="-342900">
              <a:spcBef>
                <a:spcPts val="1200"/>
              </a:spcBef>
              <a:buFont typeface="Arial" panose="020B0604020202020204" pitchFamily="34" charset="0"/>
              <a:buChar char="•"/>
            </a:pPr>
            <a:r>
              <a:rPr lang="en-US" sz="2400" dirty="0">
                <a:solidFill>
                  <a:schemeClr val="accent2"/>
                </a:solidFill>
              </a:rPr>
              <a:t>The divestment campaign has had no material impact on the value of fossil fuel equities since it was launched in 2012.</a:t>
            </a:r>
          </a:p>
          <a:p>
            <a:pPr marL="342900" indent="-342900">
              <a:spcBef>
                <a:spcPts val="1200"/>
              </a:spcBef>
              <a:buFont typeface="Arial" panose="020B0604020202020204" pitchFamily="34" charset="0"/>
              <a:buChar char="•"/>
            </a:pPr>
            <a:r>
              <a:rPr lang="en-US" sz="2400" dirty="0">
                <a:solidFill>
                  <a:schemeClr val="accent2"/>
                </a:solidFill>
              </a:rPr>
              <a:t>The divestment campaign has not yet peaked – it is still growing. </a:t>
            </a:r>
          </a:p>
          <a:p>
            <a:pPr marL="342900" indent="-342900">
              <a:spcBef>
                <a:spcPts val="1200"/>
              </a:spcBef>
              <a:buFont typeface="Arial" panose="020B0604020202020204" pitchFamily="34" charset="0"/>
              <a:buChar char="•"/>
            </a:pPr>
            <a:r>
              <a:rPr lang="en-US" sz="2400" dirty="0">
                <a:solidFill>
                  <a:schemeClr val="accent2"/>
                </a:solidFill>
              </a:rPr>
              <a:t>There are some restrictions on debt finance for coal fired power stations and coal mine developments. Renewables are attracting a growing proportion of debt finance.</a:t>
            </a:r>
          </a:p>
          <a:p>
            <a:pPr marL="342900" indent="-342900">
              <a:spcBef>
                <a:spcPts val="1200"/>
              </a:spcBef>
              <a:buFont typeface="Arial" panose="020B0604020202020204" pitchFamily="34" charset="0"/>
              <a:buChar char="•"/>
            </a:pPr>
            <a:r>
              <a:rPr lang="en-US" sz="2400" dirty="0">
                <a:solidFill>
                  <a:schemeClr val="accent2"/>
                </a:solidFill>
              </a:rPr>
              <a:t>Significant indirect impacts </a:t>
            </a:r>
          </a:p>
          <a:p>
            <a:pPr marL="800100" lvl="1" indent="-342900">
              <a:spcBef>
                <a:spcPts val="1200"/>
              </a:spcBef>
              <a:buFont typeface="Arial" panose="020B0604020202020204" pitchFamily="34" charset="0"/>
              <a:buChar char="•"/>
            </a:pPr>
            <a:r>
              <a:rPr lang="en-AU" sz="2400" dirty="0">
                <a:solidFill>
                  <a:schemeClr val="accent2"/>
                </a:solidFill>
              </a:rPr>
              <a:t>Stigmatisation</a:t>
            </a:r>
            <a:r>
              <a:rPr lang="en-US" sz="2400" dirty="0">
                <a:solidFill>
                  <a:schemeClr val="accent2"/>
                </a:solidFill>
              </a:rPr>
              <a:t> of the fossil fuel industry</a:t>
            </a:r>
          </a:p>
          <a:p>
            <a:pPr marL="800100" lvl="1" indent="-342900">
              <a:spcBef>
                <a:spcPts val="1200"/>
              </a:spcBef>
              <a:buFont typeface="Arial" panose="020B0604020202020204" pitchFamily="34" charset="0"/>
              <a:buChar char="•"/>
            </a:pPr>
            <a:r>
              <a:rPr lang="en-US" sz="2400" dirty="0">
                <a:solidFill>
                  <a:schemeClr val="accent2"/>
                </a:solidFill>
              </a:rPr>
              <a:t>Adverse policy development/more difficult approvals &amp; conditions</a:t>
            </a:r>
          </a:p>
          <a:p>
            <a:pPr marL="800100" lvl="1" indent="-342900">
              <a:spcBef>
                <a:spcPts val="1200"/>
              </a:spcBef>
              <a:buFont typeface="Arial" panose="020B0604020202020204" pitchFamily="34" charset="0"/>
              <a:buChar char="•"/>
            </a:pPr>
            <a:r>
              <a:rPr lang="en-US" sz="2400" dirty="0">
                <a:solidFill>
                  <a:schemeClr val="accent2"/>
                </a:solidFill>
              </a:rPr>
              <a:t>Increased litigation</a:t>
            </a:r>
          </a:p>
          <a:p>
            <a:pPr marL="800100" lvl="1" indent="-342900">
              <a:spcBef>
                <a:spcPts val="1200"/>
              </a:spcBef>
              <a:buFont typeface="Arial" panose="020B0604020202020204" pitchFamily="34" charset="0"/>
              <a:buChar char="•"/>
            </a:pPr>
            <a:r>
              <a:rPr lang="en-US" sz="2400" dirty="0">
                <a:solidFill>
                  <a:schemeClr val="accent2"/>
                </a:solidFill>
              </a:rPr>
              <a:t>Increase difficulty accessing resources (land, people)</a:t>
            </a:r>
          </a:p>
        </p:txBody>
      </p:sp>
      <p:sp>
        <p:nvSpPr>
          <p:cNvPr id="4" name="TextBox 3">
            <a:extLst>
              <a:ext uri="{FF2B5EF4-FFF2-40B4-BE49-F238E27FC236}">
                <a16:creationId xmlns:a16="http://schemas.microsoft.com/office/drawing/2014/main" id="{E090979D-5AC8-4948-909B-8073124F2376}"/>
              </a:ext>
            </a:extLst>
          </p:cNvPr>
          <p:cNvSpPr txBox="1"/>
          <p:nvPr/>
        </p:nvSpPr>
        <p:spPr>
          <a:xfrm>
            <a:off x="106410" y="6348461"/>
            <a:ext cx="11979179" cy="400110"/>
          </a:xfrm>
          <a:prstGeom prst="rect">
            <a:avLst/>
          </a:prstGeom>
          <a:noFill/>
        </p:spPr>
        <p:txBody>
          <a:bodyPr wrap="square" rtlCol="0">
            <a:spAutoFit/>
          </a:bodyPr>
          <a:lstStyle/>
          <a:p>
            <a:pPr algn="r"/>
            <a:r>
              <a:rPr lang="en-US" sz="1000" dirty="0">
                <a:solidFill>
                  <a:schemeClr val="accent2"/>
                </a:solidFill>
              </a:rPr>
              <a:t>Source: Hansen, T &amp; </a:t>
            </a:r>
            <a:r>
              <a:rPr lang="en-US" sz="1000" dirty="0" err="1">
                <a:solidFill>
                  <a:schemeClr val="accent2"/>
                </a:solidFill>
              </a:rPr>
              <a:t>Pollin</a:t>
            </a:r>
            <a:r>
              <a:rPr lang="en-US" sz="1000" dirty="0">
                <a:solidFill>
                  <a:schemeClr val="accent2"/>
                </a:solidFill>
              </a:rPr>
              <a:t>, R 2018, </a:t>
            </a:r>
            <a:r>
              <a:rPr lang="en-AU" sz="1000" dirty="0">
                <a:solidFill>
                  <a:schemeClr val="accent2"/>
                </a:solidFill>
              </a:rPr>
              <a:t>Economics and Climate Justice Activism: Assessing the Fossil Fuel Divestment Movement, Political Economy Research Institute, University of Massachusetts Amherst, Working Paper Series # 462</a:t>
            </a:r>
            <a:endParaRPr lang="en-US" sz="1000" dirty="0">
              <a:solidFill>
                <a:schemeClr val="accent2"/>
              </a:solidFill>
            </a:endParaRPr>
          </a:p>
        </p:txBody>
      </p:sp>
    </p:spTree>
    <p:extLst>
      <p:ext uri="{BB962C8B-B14F-4D97-AF65-F5344CB8AC3E}">
        <p14:creationId xmlns:p14="http://schemas.microsoft.com/office/powerpoint/2010/main" val="853343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a:extLst>
              <a:ext uri="{FF2B5EF4-FFF2-40B4-BE49-F238E27FC236}">
                <a16:creationId xmlns:a16="http://schemas.microsoft.com/office/drawing/2014/main" id="{A4917A1A-6660-4EAF-970A-0B0A73AF3C36}"/>
              </a:ext>
            </a:extLst>
          </p:cNvPr>
          <p:cNvSpPr>
            <a:spLocks noGrp="1"/>
          </p:cNvSpPr>
          <p:nvPr>
            <p:ph type="title"/>
          </p:nvPr>
        </p:nvSpPr>
        <p:spPr>
          <a:xfrm>
            <a:off x="1352053" y="543958"/>
            <a:ext cx="9974219" cy="758872"/>
          </a:xfrm>
        </p:spPr>
        <p:txBody>
          <a:bodyPr/>
          <a:lstStyle/>
          <a:p>
            <a:r>
              <a:rPr lang="en-NZ" dirty="0"/>
              <a:t>Investigation of the link between CCS, ESG &amp; financial performance</a:t>
            </a:r>
          </a:p>
        </p:txBody>
      </p:sp>
      <p:sp>
        <p:nvSpPr>
          <p:cNvPr id="18" name="TextBox 17">
            <a:extLst>
              <a:ext uri="{FF2B5EF4-FFF2-40B4-BE49-F238E27FC236}">
                <a16:creationId xmlns:a16="http://schemas.microsoft.com/office/drawing/2014/main" id="{F6A69726-9E13-48C4-AD26-44EE9884C89B}"/>
              </a:ext>
            </a:extLst>
          </p:cNvPr>
          <p:cNvSpPr txBox="1"/>
          <p:nvPr/>
        </p:nvSpPr>
        <p:spPr>
          <a:xfrm>
            <a:off x="1120931" y="2017611"/>
            <a:ext cx="9751376" cy="584775"/>
          </a:xfrm>
          <a:prstGeom prst="rect">
            <a:avLst/>
          </a:prstGeom>
          <a:noFill/>
        </p:spPr>
        <p:txBody>
          <a:bodyPr wrap="square" rtlCol="0">
            <a:spAutoFit/>
          </a:bodyPr>
          <a:lstStyle/>
          <a:p>
            <a:pPr algn="ctr"/>
            <a:r>
              <a:rPr lang="en-US" sz="3200" dirty="0">
                <a:solidFill>
                  <a:schemeClr val="accent2"/>
                </a:solidFill>
              </a:rPr>
              <a:t>Underlying Hypothesis </a:t>
            </a:r>
          </a:p>
        </p:txBody>
      </p:sp>
      <p:grpSp>
        <p:nvGrpSpPr>
          <p:cNvPr id="16" name="Group 15">
            <a:extLst>
              <a:ext uri="{FF2B5EF4-FFF2-40B4-BE49-F238E27FC236}">
                <a16:creationId xmlns:a16="http://schemas.microsoft.com/office/drawing/2014/main" id="{4B721AC2-6C67-4BD7-9DD5-D19700B6D7B2}"/>
              </a:ext>
            </a:extLst>
          </p:cNvPr>
          <p:cNvGrpSpPr/>
          <p:nvPr/>
        </p:nvGrpSpPr>
        <p:grpSpPr>
          <a:xfrm>
            <a:off x="889813" y="2963533"/>
            <a:ext cx="10213616" cy="2471983"/>
            <a:chOff x="889813" y="2963533"/>
            <a:chExt cx="10213616" cy="2471983"/>
          </a:xfrm>
        </p:grpSpPr>
        <p:sp>
          <p:nvSpPr>
            <p:cNvPr id="2" name="TextBox 1">
              <a:extLst>
                <a:ext uri="{FF2B5EF4-FFF2-40B4-BE49-F238E27FC236}">
                  <a16:creationId xmlns:a16="http://schemas.microsoft.com/office/drawing/2014/main" id="{12E2F7BF-EC4E-4DEB-BEFC-2CD55D3FF9DD}"/>
                </a:ext>
              </a:extLst>
            </p:cNvPr>
            <p:cNvSpPr txBox="1"/>
            <p:nvPr/>
          </p:nvSpPr>
          <p:spPr>
            <a:xfrm>
              <a:off x="889813" y="4789184"/>
              <a:ext cx="2315595" cy="646331"/>
            </a:xfrm>
            <a:prstGeom prst="rect">
              <a:avLst/>
            </a:prstGeom>
            <a:noFill/>
            <a:ln>
              <a:solidFill>
                <a:schemeClr val="bg1"/>
              </a:solidFill>
            </a:ln>
          </p:spPr>
          <p:txBody>
            <a:bodyPr wrap="square" rtlCol="0">
              <a:spAutoFit/>
            </a:bodyPr>
            <a:lstStyle/>
            <a:p>
              <a:pPr algn="ctr"/>
              <a:r>
                <a:rPr lang="en-US" dirty="0">
                  <a:solidFill>
                    <a:schemeClr val="bg1"/>
                  </a:solidFill>
                </a:rPr>
                <a:t>ESG Risk/Performance</a:t>
              </a:r>
            </a:p>
          </p:txBody>
        </p:sp>
        <p:sp>
          <p:nvSpPr>
            <p:cNvPr id="3" name="Arrow: Right 2">
              <a:extLst>
                <a:ext uri="{FF2B5EF4-FFF2-40B4-BE49-F238E27FC236}">
                  <a16:creationId xmlns:a16="http://schemas.microsoft.com/office/drawing/2014/main" id="{4F309450-4B5B-4997-852E-F7A2AF39F093}"/>
                </a:ext>
              </a:extLst>
            </p:cNvPr>
            <p:cNvSpPr/>
            <p:nvPr/>
          </p:nvSpPr>
          <p:spPr>
            <a:xfrm>
              <a:off x="3711166" y="4832387"/>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6" name="TextBox 5">
              <a:extLst>
                <a:ext uri="{FF2B5EF4-FFF2-40B4-BE49-F238E27FC236}">
                  <a16:creationId xmlns:a16="http://schemas.microsoft.com/office/drawing/2014/main" id="{CDCB8794-9E98-475C-97B7-376D804252CC}"/>
                </a:ext>
              </a:extLst>
            </p:cNvPr>
            <p:cNvSpPr txBox="1"/>
            <p:nvPr/>
          </p:nvSpPr>
          <p:spPr>
            <a:xfrm>
              <a:off x="889813" y="3044531"/>
              <a:ext cx="2315595" cy="369332"/>
            </a:xfrm>
            <a:prstGeom prst="rect">
              <a:avLst/>
            </a:prstGeom>
            <a:noFill/>
            <a:ln>
              <a:solidFill>
                <a:schemeClr val="bg1"/>
              </a:solidFill>
            </a:ln>
          </p:spPr>
          <p:txBody>
            <a:bodyPr wrap="square" rtlCol="0">
              <a:spAutoFit/>
            </a:bodyPr>
            <a:lstStyle/>
            <a:p>
              <a:pPr algn="ctr"/>
              <a:r>
                <a:rPr lang="en-US" dirty="0">
                  <a:solidFill>
                    <a:schemeClr val="bg1"/>
                  </a:solidFill>
                </a:rPr>
                <a:t>Investment in CCS</a:t>
              </a:r>
            </a:p>
          </p:txBody>
        </p:sp>
        <p:sp>
          <p:nvSpPr>
            <p:cNvPr id="7" name="TextBox 6">
              <a:extLst>
                <a:ext uri="{FF2B5EF4-FFF2-40B4-BE49-F238E27FC236}">
                  <a16:creationId xmlns:a16="http://schemas.microsoft.com/office/drawing/2014/main" id="{7D04D8B1-1527-463E-8436-DA45B02A3798}"/>
                </a:ext>
              </a:extLst>
            </p:cNvPr>
            <p:cNvSpPr txBox="1"/>
            <p:nvPr/>
          </p:nvSpPr>
          <p:spPr>
            <a:xfrm>
              <a:off x="4838823" y="4927684"/>
              <a:ext cx="2315595" cy="369332"/>
            </a:xfrm>
            <a:prstGeom prst="rect">
              <a:avLst/>
            </a:prstGeom>
            <a:noFill/>
            <a:ln>
              <a:solidFill>
                <a:schemeClr val="bg1"/>
              </a:solidFill>
            </a:ln>
          </p:spPr>
          <p:txBody>
            <a:bodyPr wrap="square" rtlCol="0">
              <a:spAutoFit/>
            </a:bodyPr>
            <a:lstStyle/>
            <a:p>
              <a:pPr algn="ctr"/>
              <a:r>
                <a:rPr lang="en-US" dirty="0">
                  <a:solidFill>
                    <a:schemeClr val="bg1"/>
                  </a:solidFill>
                </a:rPr>
                <a:t>ESG Ratings</a:t>
              </a:r>
            </a:p>
          </p:txBody>
        </p:sp>
        <p:sp>
          <p:nvSpPr>
            <p:cNvPr id="8" name="TextBox 7">
              <a:extLst>
                <a:ext uri="{FF2B5EF4-FFF2-40B4-BE49-F238E27FC236}">
                  <a16:creationId xmlns:a16="http://schemas.microsoft.com/office/drawing/2014/main" id="{1656EBCC-E020-4528-963A-C656DD0F2CF6}"/>
                </a:ext>
              </a:extLst>
            </p:cNvPr>
            <p:cNvSpPr txBox="1"/>
            <p:nvPr/>
          </p:nvSpPr>
          <p:spPr>
            <a:xfrm>
              <a:off x="4838822" y="3044531"/>
              <a:ext cx="2315595" cy="369332"/>
            </a:xfrm>
            <a:prstGeom prst="rect">
              <a:avLst/>
            </a:prstGeom>
            <a:noFill/>
            <a:ln>
              <a:solidFill>
                <a:schemeClr val="bg1"/>
              </a:solidFill>
            </a:ln>
          </p:spPr>
          <p:txBody>
            <a:bodyPr wrap="square" rtlCol="0">
              <a:spAutoFit/>
            </a:bodyPr>
            <a:lstStyle/>
            <a:p>
              <a:pPr algn="ctr"/>
              <a:r>
                <a:rPr lang="en-US" dirty="0">
                  <a:solidFill>
                    <a:schemeClr val="bg1"/>
                  </a:solidFill>
                </a:rPr>
                <a:t>Credit Ratings</a:t>
              </a:r>
            </a:p>
          </p:txBody>
        </p:sp>
        <p:sp>
          <p:nvSpPr>
            <p:cNvPr id="9" name="TextBox 8">
              <a:extLst>
                <a:ext uri="{FF2B5EF4-FFF2-40B4-BE49-F238E27FC236}">
                  <a16:creationId xmlns:a16="http://schemas.microsoft.com/office/drawing/2014/main" id="{8F926D66-2BDA-44B2-B036-9B8815176BB0}"/>
                </a:ext>
              </a:extLst>
            </p:cNvPr>
            <p:cNvSpPr txBox="1"/>
            <p:nvPr/>
          </p:nvSpPr>
          <p:spPr>
            <a:xfrm>
              <a:off x="8787834" y="3058829"/>
              <a:ext cx="2315595" cy="369332"/>
            </a:xfrm>
            <a:prstGeom prst="rect">
              <a:avLst/>
            </a:prstGeom>
            <a:noFill/>
            <a:ln>
              <a:solidFill>
                <a:schemeClr val="bg1"/>
              </a:solidFill>
            </a:ln>
          </p:spPr>
          <p:txBody>
            <a:bodyPr wrap="square" rtlCol="0">
              <a:spAutoFit/>
            </a:bodyPr>
            <a:lstStyle/>
            <a:p>
              <a:pPr algn="ctr"/>
              <a:r>
                <a:rPr lang="en-US" dirty="0">
                  <a:solidFill>
                    <a:schemeClr val="bg1"/>
                  </a:solidFill>
                </a:rPr>
                <a:t>WACC</a:t>
              </a:r>
              <a:r>
                <a:rPr lang="en-US" baseline="30000" dirty="0">
                  <a:solidFill>
                    <a:schemeClr val="bg1"/>
                  </a:solidFill>
                </a:rPr>
                <a:t>1</a:t>
              </a:r>
            </a:p>
          </p:txBody>
        </p:sp>
        <p:sp>
          <p:nvSpPr>
            <p:cNvPr id="10" name="TextBox 9">
              <a:extLst>
                <a:ext uri="{FF2B5EF4-FFF2-40B4-BE49-F238E27FC236}">
                  <a16:creationId xmlns:a16="http://schemas.microsoft.com/office/drawing/2014/main" id="{53B2528E-4F7E-4DB3-8453-8CBF6A287C1F}"/>
                </a:ext>
              </a:extLst>
            </p:cNvPr>
            <p:cNvSpPr txBox="1"/>
            <p:nvPr/>
          </p:nvSpPr>
          <p:spPr>
            <a:xfrm>
              <a:off x="8787833" y="4789185"/>
              <a:ext cx="2315595" cy="646331"/>
            </a:xfrm>
            <a:prstGeom prst="rect">
              <a:avLst/>
            </a:prstGeom>
            <a:noFill/>
            <a:ln>
              <a:solidFill>
                <a:schemeClr val="bg1"/>
              </a:solidFill>
            </a:ln>
          </p:spPr>
          <p:txBody>
            <a:bodyPr wrap="square" rtlCol="0">
              <a:spAutoFit/>
            </a:bodyPr>
            <a:lstStyle/>
            <a:p>
              <a:pPr algn="ctr"/>
              <a:r>
                <a:rPr lang="en-US" dirty="0">
                  <a:solidFill>
                    <a:schemeClr val="bg1"/>
                  </a:solidFill>
                </a:rPr>
                <a:t>Financial Performance</a:t>
              </a:r>
            </a:p>
          </p:txBody>
        </p:sp>
        <p:sp>
          <p:nvSpPr>
            <p:cNvPr id="12" name="Arrow: Right 11">
              <a:extLst>
                <a:ext uri="{FF2B5EF4-FFF2-40B4-BE49-F238E27FC236}">
                  <a16:creationId xmlns:a16="http://schemas.microsoft.com/office/drawing/2014/main" id="{93C64BC2-E058-4BA2-970F-B4B578A87CD6}"/>
                </a:ext>
              </a:extLst>
            </p:cNvPr>
            <p:cNvSpPr/>
            <p:nvPr/>
          </p:nvSpPr>
          <p:spPr>
            <a:xfrm>
              <a:off x="7630032" y="2963533"/>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a:t>
              </a:r>
            </a:p>
          </p:txBody>
        </p:sp>
        <p:sp>
          <p:nvSpPr>
            <p:cNvPr id="13" name="Arrow: Right 12">
              <a:extLst>
                <a:ext uri="{FF2B5EF4-FFF2-40B4-BE49-F238E27FC236}">
                  <a16:creationId xmlns:a16="http://schemas.microsoft.com/office/drawing/2014/main" id="{E971BCD8-EFC0-4E47-80C4-58AD511F714C}"/>
                </a:ext>
              </a:extLst>
            </p:cNvPr>
            <p:cNvSpPr/>
            <p:nvPr/>
          </p:nvSpPr>
          <p:spPr>
            <a:xfrm rot="5400000">
              <a:off x="1656827" y="3821562"/>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a:t>
              </a:r>
            </a:p>
          </p:txBody>
        </p:sp>
        <p:sp>
          <p:nvSpPr>
            <p:cNvPr id="14" name="Arrow: Right 13">
              <a:extLst>
                <a:ext uri="{FF2B5EF4-FFF2-40B4-BE49-F238E27FC236}">
                  <a16:creationId xmlns:a16="http://schemas.microsoft.com/office/drawing/2014/main" id="{4CBDBEA2-E303-48E6-AEB6-D9A622550F7F}"/>
                </a:ext>
              </a:extLst>
            </p:cNvPr>
            <p:cNvSpPr/>
            <p:nvPr/>
          </p:nvSpPr>
          <p:spPr>
            <a:xfrm rot="16200000">
              <a:off x="5605838" y="3890811"/>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1"/>
                  </a:solidFill>
                </a:rPr>
                <a:t>?</a:t>
              </a:r>
            </a:p>
          </p:txBody>
        </p:sp>
        <p:sp>
          <p:nvSpPr>
            <p:cNvPr id="15" name="Arrow: Right 14">
              <a:extLst>
                <a:ext uri="{FF2B5EF4-FFF2-40B4-BE49-F238E27FC236}">
                  <a16:creationId xmlns:a16="http://schemas.microsoft.com/office/drawing/2014/main" id="{B1030F6B-0444-4A06-951B-00242F8646CE}"/>
                </a:ext>
              </a:extLst>
            </p:cNvPr>
            <p:cNvSpPr/>
            <p:nvPr/>
          </p:nvSpPr>
          <p:spPr>
            <a:xfrm rot="5400000">
              <a:off x="9554848" y="3898643"/>
              <a:ext cx="781565" cy="559924"/>
            </a:xfrm>
            <a:prstGeom prst="rightArrow">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solidFill>
                    <a:schemeClr val="bg1"/>
                  </a:solidFill>
                </a:rPr>
                <a:t>?</a:t>
              </a:r>
            </a:p>
          </p:txBody>
        </p:sp>
      </p:grpSp>
      <p:sp>
        <p:nvSpPr>
          <p:cNvPr id="17" name="TextBox 16">
            <a:extLst>
              <a:ext uri="{FF2B5EF4-FFF2-40B4-BE49-F238E27FC236}">
                <a16:creationId xmlns:a16="http://schemas.microsoft.com/office/drawing/2014/main" id="{246FC0F5-6863-40B2-8DE9-7304977D7F9F}"/>
              </a:ext>
            </a:extLst>
          </p:cNvPr>
          <p:cNvSpPr txBox="1"/>
          <p:nvPr/>
        </p:nvSpPr>
        <p:spPr>
          <a:xfrm>
            <a:off x="8248453" y="6542201"/>
            <a:ext cx="3846136" cy="246221"/>
          </a:xfrm>
          <a:prstGeom prst="rect">
            <a:avLst/>
          </a:prstGeom>
          <a:noFill/>
        </p:spPr>
        <p:txBody>
          <a:bodyPr wrap="square" rtlCol="0">
            <a:spAutoFit/>
          </a:bodyPr>
          <a:lstStyle/>
          <a:p>
            <a:pPr algn="r"/>
            <a:r>
              <a:rPr lang="en-US" sz="1000" dirty="0">
                <a:solidFill>
                  <a:schemeClr val="accent2"/>
                </a:solidFill>
              </a:rPr>
              <a:t>1. Weighted Average Cost of Capital</a:t>
            </a:r>
          </a:p>
        </p:txBody>
      </p:sp>
    </p:spTree>
    <p:extLst>
      <p:ext uri="{BB962C8B-B14F-4D97-AF65-F5344CB8AC3E}">
        <p14:creationId xmlns:p14="http://schemas.microsoft.com/office/powerpoint/2010/main" val="1206768152"/>
      </p:ext>
    </p:extLst>
  </p:cSld>
  <p:clrMapOvr>
    <a:masterClrMapping/>
  </p:clrMapOvr>
</p:sld>
</file>

<file path=ppt/theme/theme1.xml><?xml version="1.0" encoding="utf-8"?>
<a:theme xmlns:a="http://schemas.openxmlformats.org/drawingml/2006/main" name="Office Theme">
  <a:themeElements>
    <a:clrScheme name="CCS">
      <a:dk1>
        <a:sysClr val="windowText" lastClr="000000"/>
      </a:dk1>
      <a:lt1>
        <a:sysClr val="window" lastClr="FFFFFF"/>
      </a:lt1>
      <a:dk2>
        <a:srgbClr val="44546A"/>
      </a:dk2>
      <a:lt2>
        <a:srgbClr val="E7E6E6"/>
      </a:lt2>
      <a:accent1>
        <a:srgbClr val="1E60AD"/>
      </a:accent1>
      <a:accent2>
        <a:srgbClr val="4BBEC7"/>
      </a:accent2>
      <a:accent3>
        <a:srgbClr val="122D52"/>
      </a:accent3>
      <a:accent4>
        <a:srgbClr val="11B4E5"/>
      </a:accent4>
      <a:accent5>
        <a:srgbClr val="DBF0F5"/>
      </a:accent5>
      <a:accent6>
        <a:srgbClr val="4BBEC7"/>
      </a:accent6>
      <a:hlink>
        <a:srgbClr val="1E60AD"/>
      </a:hlink>
      <a:folHlink>
        <a:srgbClr val="4BBEC7"/>
      </a:folHlink>
    </a:clrScheme>
    <a:fontScheme name="CCS">
      <a:majorFont>
        <a:latin typeface="Arial Bold"/>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Global CCS Institute Document" ma:contentTypeID="0x010100E8C2E3643C86A945BD85CDF7C05E4AD10001D77C4FF94CCC4EBAF297C5688AE78D" ma:contentTypeVersion="8" ma:contentTypeDescription="" ma:contentTypeScope="" ma:versionID="ef341790a546bae427028503f20ab4be">
  <xsd:schema xmlns:xsd="http://www.w3.org/2001/XMLSchema" xmlns:xs="http://www.w3.org/2001/XMLSchema" xmlns:p="http://schemas.microsoft.com/office/2006/metadata/properties" xmlns:ns2="09ae4737-8c2b-4235-9e87-b405573634ae" xmlns:ns3="2d76bea9-2581-425b-8239-ac3e5f8124bd" targetNamespace="http://schemas.microsoft.com/office/2006/metadata/properties" ma:root="true" ma:fieldsID="87249baeec27eca5ccab9b528c4bd647" ns2:_="" ns3:_="">
    <xsd:import namespace="09ae4737-8c2b-4235-9e87-b405573634ae"/>
    <xsd:import namespace="2d76bea9-2581-425b-8239-ac3e5f8124bd"/>
    <xsd:element name="properties">
      <xsd:complexType>
        <xsd:sequence>
          <xsd:element name="documentManagement">
            <xsd:complexType>
              <xsd:all>
                <xsd:element ref="ns2:c49628f1ed014027b07e12eeee46372e" minOccurs="0"/>
                <xsd:element ref="ns2:TaxCatchAll" minOccurs="0"/>
                <xsd:element ref="ns2:TaxCatchAllLabel" minOccurs="0"/>
                <xsd:element ref="ns2:b0a746751c6a45358a5b39d9a4555505" minOccurs="0"/>
                <xsd:element ref="ns2:d681c9991eb24e819417f45efd7520da" minOccurs="0"/>
                <xsd:element ref="ns2:cdbba9dd12a24aaca6e1e53ee231b78a"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e4737-8c2b-4235-9e87-b405573634ae" elementFormDefault="qualified">
    <xsd:import namespace="http://schemas.microsoft.com/office/2006/documentManagement/types"/>
    <xsd:import namespace="http://schemas.microsoft.com/office/infopath/2007/PartnerControls"/>
    <xsd:element name="c49628f1ed014027b07e12eeee46372e" ma:index="8" nillable="true" ma:taxonomy="true" ma:internalName="c49628f1ed014027b07e12eeee46372e" ma:taxonomyFieldName="Region" ma:displayName="Region" ma:readOnly="false" ma:default="" ma:fieldId="{c49628f1-ed01-4027-b07e-12eeee46372e}" ma:sspId="11ee2b8d-9ea8-43bb-9f4f-fee1e52ff97e" ma:termSetId="fa1ba7bb-25ed-4cab-897f-5bcd32e0f7e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45e08cf3-a182-4752-bc18-b0ebe72d1e1b}" ma:internalName="TaxCatchAll" ma:showField="CatchAllData" ma:web="09ae4737-8c2b-4235-9e87-b405573634ae">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45e08cf3-a182-4752-bc18-b0ebe72d1e1b}" ma:internalName="TaxCatchAllLabel" ma:readOnly="true" ma:showField="CatchAllDataLabel" ma:web="09ae4737-8c2b-4235-9e87-b405573634ae">
      <xsd:complexType>
        <xsd:complexContent>
          <xsd:extension base="dms:MultiChoiceLookup">
            <xsd:sequence>
              <xsd:element name="Value" type="dms:Lookup" maxOccurs="unbounded" minOccurs="0" nillable="true"/>
            </xsd:sequence>
          </xsd:extension>
        </xsd:complexContent>
      </xsd:complexType>
    </xsd:element>
    <xsd:element name="b0a746751c6a45358a5b39d9a4555505" ma:index="12" nillable="true" ma:taxonomy="true" ma:internalName="b0a746751c6a45358a5b39d9a4555505" ma:taxonomyFieldName="Practice" ma:displayName="Practice" ma:readOnly="false" ma:default="" ma:fieldId="{b0a74675-1c6a-4535-8a5b-39d9a4555505}" ma:sspId="11ee2b8d-9ea8-43bb-9f4f-fee1e52ff97e" ma:termSetId="db02c312-cb06-4ee9-a072-a27356101adf" ma:anchorId="00000000-0000-0000-0000-000000000000" ma:open="false" ma:isKeyword="false">
      <xsd:complexType>
        <xsd:sequence>
          <xsd:element ref="pc:Terms" minOccurs="0" maxOccurs="1"/>
        </xsd:sequence>
      </xsd:complexType>
    </xsd:element>
    <xsd:element name="d681c9991eb24e819417f45efd7520da" ma:index="14" nillable="true" ma:taxonomy="true" ma:internalName="d681c9991eb24e819417f45efd7520da" ma:taxonomyFieldName="Document_x0020_Type" ma:displayName="Document Type" ma:default="" ma:fieldId="{d681c999-1eb2-4e81-9417-f45efd7520da}" ma:sspId="11ee2b8d-9ea8-43bb-9f4f-fee1e52ff97e" ma:termSetId="1cc0a1ab-3e52-44cc-81f8-1bb23f2fd09e" ma:anchorId="00000000-0000-0000-0000-000000000000" ma:open="false" ma:isKeyword="false">
      <xsd:complexType>
        <xsd:sequence>
          <xsd:element ref="pc:Terms" minOccurs="0" maxOccurs="1"/>
        </xsd:sequence>
      </xsd:complexType>
    </xsd:element>
    <xsd:element name="cdbba9dd12a24aaca6e1e53ee231b78a" ma:index="16" nillable="true" ma:taxonomy="true" ma:internalName="cdbba9dd12a24aaca6e1e53ee231b78a" ma:taxonomyFieldName="DocumentSite" ma:displayName="Document Site" ma:readOnly="false" ma:default="" ma:fieldId="{cdbba9dd-12a2-4aac-a6e1-e53ee231b78a}" ma:sspId="11ee2b8d-9ea8-43bb-9f4f-fee1e52ff97e" ma:termSetId="0a28ce65-8c13-49b3-a2e0-4931d19948b0" ma:anchorId="00000000-0000-0000-0000-000000000000" ma:open="false" ma:isKeyword="false">
      <xsd:complexType>
        <xsd:sequence>
          <xsd:element ref="pc:Terms" minOccurs="0" maxOccurs="1"/>
        </xsd:sequence>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76bea9-2581-425b-8239-ac3e5f8124bd" elementFormDefault="qualified">
    <xsd:import namespace="http://schemas.microsoft.com/office/2006/documentManagement/types"/>
    <xsd:import namespace="http://schemas.microsoft.com/office/infopath/2007/PartnerControls"/>
    <xsd:element name="MediaServiceMetadata" ma:index="20" nillable="true" ma:displayName="MediaServiceMetadata" ma:description="" ma:hidden="true" ma:internalName="MediaServiceMetadata" ma:readOnly="true">
      <xsd:simpleType>
        <xsd:restriction base="dms:Note"/>
      </xsd:simpleType>
    </xsd:element>
    <xsd:element name="MediaServiceFastMetadata" ma:index="21" nillable="true" ma:displayName="MediaServiceFastMetadata" ma:description="" ma:hidden="true" ma:internalName="MediaServiceFastMetadata" ma:readOnly="true">
      <xsd:simpleType>
        <xsd:restriction base="dms:Note"/>
      </xsd:simpleType>
    </xsd:element>
    <xsd:element name="MediaServiceAutoTags" ma:index="22" nillable="true" ma:displayName="MediaServiceAutoTags" ma:description="" ma:internalName="MediaServiceAutoTags" ma:readOnly="true">
      <xsd:simpleType>
        <xsd:restriction base="dms:Text"/>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Location" ma:index="24" nillable="true" ma:displayName="MediaServiceLocation" ma:description="" ma:internalName="MediaServiceLocation" ma:readOnly="true">
      <xsd:simpleType>
        <xsd:restriction base="dms:Text"/>
      </xsd:simpleType>
    </xsd:element>
    <xsd:element name="MediaServiceOCR" ma:index="25" nillable="true" ma:displayName="MediaServiceOCR" ma:internalName="MediaServiceOCR" ma:readOnly="true">
      <xsd:simpleType>
        <xsd:restriction base="dms:Note">
          <xsd:maxLength value="255"/>
        </xsd:restriction>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GenerationTime" ma:index="2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681c9991eb24e819417f45efd7520da xmlns="09ae4737-8c2b-4235-9e87-b405573634ae">
      <Terms xmlns="http://schemas.microsoft.com/office/infopath/2007/PartnerControls"/>
    </d681c9991eb24e819417f45efd7520da>
    <TaxCatchAll xmlns="09ae4737-8c2b-4235-9e87-b405573634ae"/>
    <cdbba9dd12a24aaca6e1e53ee231b78a xmlns="09ae4737-8c2b-4235-9e87-b405573634ae">
      <Terms xmlns="http://schemas.microsoft.com/office/infopath/2007/PartnerControls"/>
    </cdbba9dd12a24aaca6e1e53ee231b78a>
    <c49628f1ed014027b07e12eeee46372e xmlns="09ae4737-8c2b-4235-9e87-b405573634ae">
      <Terms xmlns="http://schemas.microsoft.com/office/infopath/2007/PartnerControls"/>
    </c49628f1ed014027b07e12eeee46372e>
    <b0a746751c6a45358a5b39d9a4555505 xmlns="09ae4737-8c2b-4235-9e87-b405573634ae">
      <Terms xmlns="http://schemas.microsoft.com/office/infopath/2007/PartnerControls"/>
    </b0a746751c6a45358a5b39d9a4555505>
  </documentManagement>
</p:properties>
</file>

<file path=customXml/itemProps1.xml><?xml version="1.0" encoding="utf-8"?>
<ds:datastoreItem xmlns:ds="http://schemas.openxmlformats.org/officeDocument/2006/customXml" ds:itemID="{31772430-0AE8-4C55-8AD1-207F840F6E5C}">
  <ds:schemaRefs>
    <ds:schemaRef ds:uri="http://schemas.microsoft.com/sharepoint/v3/contenttype/forms"/>
  </ds:schemaRefs>
</ds:datastoreItem>
</file>

<file path=customXml/itemProps2.xml><?xml version="1.0" encoding="utf-8"?>
<ds:datastoreItem xmlns:ds="http://schemas.openxmlformats.org/officeDocument/2006/customXml" ds:itemID="{F49C2396-5116-4892-9737-497FDCFA800A}"/>
</file>

<file path=customXml/itemProps3.xml><?xml version="1.0" encoding="utf-8"?>
<ds:datastoreItem xmlns:ds="http://schemas.openxmlformats.org/officeDocument/2006/customXml" ds:itemID="{2F68001A-53E9-4FD5-BE7A-BE0203315DBF}">
  <ds:schemaRefs>
    <ds:schemaRef ds:uri="ffdb58be-3e64-4486-aebd-62b90d5759c5"/>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9ae4737-8c2b-4235-9e87-b405573634a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17031</TotalTime>
  <Words>2112</Words>
  <Application>Microsoft Office PowerPoint</Application>
  <PresentationFormat>Widescreen</PresentationFormat>
  <Paragraphs>263</Paragraphs>
  <Slides>31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Arial Black</vt:lpstr>
      <vt:lpstr>Arial Bold</vt:lpstr>
      <vt:lpstr>Calibri</vt:lpstr>
      <vt:lpstr>Segoe UI Symbol</vt:lpstr>
      <vt:lpstr>Wingdings</vt:lpstr>
      <vt:lpstr>Office Theme</vt:lpstr>
      <vt:lpstr>Impact of Rising community expectations on climate change</vt:lpstr>
      <vt:lpstr>Panel Members</vt:lpstr>
      <vt:lpstr>Divestment Campaign Launch: 2012</vt:lpstr>
      <vt:lpstr>As of 21 January 2019, 1024 institutions have committed to divesting (full or partial) fossil fuel assets</vt:lpstr>
      <vt:lpstr>No apparent impact on Exxon share price</vt:lpstr>
      <vt:lpstr>No apparent impact on Whitehaven coal share price</vt:lpstr>
      <vt:lpstr>Australian Big Banks Increasing Exposure to Renewables</vt:lpstr>
      <vt:lpstr>Divestment Campaign Conclusions:</vt:lpstr>
      <vt:lpstr>Investigation of the link between CCS, ESG &amp; financial performance</vt:lpstr>
      <vt:lpstr>Key Findings</vt:lpstr>
      <vt:lpstr>Key Findings</vt:lpstr>
      <vt:lpstr>Key Findings</vt:lpstr>
      <vt:lpstr>Thank  you</vt:lpstr>
      <vt:lpstr>Divestment Campaign Evolution</vt:lpstr>
      <vt:lpstr>PowerPoint Presentation</vt:lpstr>
      <vt:lpstr>Value of Divestments: approximately $40 billion</vt:lpstr>
      <vt:lpstr>Method</vt:lpstr>
      <vt:lpstr>Econometric  Analysis of the 11 largest Oil Divestment Events (78% of total value of divestments) to assess the impact of specific divestment events on oil share prices</vt:lpstr>
      <vt:lpstr>Econometric  Analysis of the 12 largest Coal Divestment Events (78% of total value of divestments) to assess the impact of specific divestment events on coal share prices</vt:lpstr>
      <vt:lpstr>Coal is the primary target of divestment </vt:lpstr>
      <vt:lpstr>Debt finance for coal projects is being restricted</vt:lpstr>
      <vt:lpstr>Debt finance for coal projects is being restricted</vt:lpstr>
      <vt:lpstr>Question:</vt:lpstr>
      <vt:lpstr>Key Findings</vt:lpstr>
      <vt:lpstr>Key Findings</vt:lpstr>
      <vt:lpstr>CCS is required to meet targets…</vt:lpstr>
      <vt:lpstr>Investigation direct of link between CCS, ESG &amp; financial performance</vt:lpstr>
      <vt:lpstr>Summary of Findings</vt:lpstr>
      <vt:lpstr>Summary of Findings</vt:lpstr>
      <vt:lpstr>Summary of Findings</vt:lpstr>
      <vt:lpstr>Overall 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Empson</dc:creator>
  <cp:lastModifiedBy>Alex Zapantis</cp:lastModifiedBy>
  <cp:revision>93</cp:revision>
  <dcterms:created xsi:type="dcterms:W3CDTF">2018-07-04T23:21:52Z</dcterms:created>
  <dcterms:modified xsi:type="dcterms:W3CDTF">2019-05-30T12:40:54Z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0x010100E8C2E3643C86A945BD85CDF7C05E4AD10001D77C4FF94CCC4EBAF297C5688AE78D</vt:lpwstr>
  </property>
  <property fmtid="{D5CDD505-2E9C-101B-9397-08002B2CF9AE}" pid="3" name="Region">
    <vt:lpwstr/>
  </property>
  <property fmtid="{D5CDD505-2E9C-101B-9397-08002B2CF9AE}" pid="4" name="Practice">
    <vt:lpwstr/>
  </property>
  <property fmtid="{D5CDD505-2E9C-101B-9397-08002B2CF9AE}" pid="5" name="DocumentSite">
    <vt:lpwstr/>
  </property>
  <property fmtid="{D5CDD505-2E9C-101B-9397-08002B2CF9AE}" pid="6" name="Document Type">
    <vt:lpwstr/>
  </property>
</Properties>
</file>