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9" r:id="rId2"/>
    <p:sldId id="312" r:id="rId3"/>
    <p:sldId id="275" r:id="rId4"/>
    <p:sldId id="307" r:id="rId5"/>
    <p:sldId id="302" r:id="rId6"/>
    <p:sldId id="303" r:id="rId7"/>
    <p:sldId id="304" r:id="rId8"/>
    <p:sldId id="305" r:id="rId9"/>
    <p:sldId id="306" r:id="rId10"/>
    <p:sldId id="309" r:id="rId11"/>
    <p:sldId id="308" r:id="rId12"/>
    <p:sldId id="311" r:id="rId13"/>
    <p:sldId id="310" r:id="rId14"/>
    <p:sldId id="256" r:id="rId15"/>
    <p:sldId id="294" r:id="rId1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yca Young" initials="NY" lastIdx="8" clrIdx="0">
    <p:extLst>
      <p:ext uri="{19B8F6BF-5375-455C-9EA6-DF929625EA0E}">
        <p15:presenceInfo xmlns:p15="http://schemas.microsoft.com/office/powerpoint/2012/main" userId="S::nyca@uberbrand.com.au::9ce68068-5049-4e89-8453-661fd61d82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DAE2"/>
    <a:srgbClr val="142547"/>
    <a:srgbClr val="DBE4E6"/>
    <a:srgbClr val="DEE7ED"/>
    <a:srgbClr val="C2D8E9"/>
    <a:srgbClr val="F6C7AC"/>
    <a:srgbClr val="E4896D"/>
    <a:srgbClr val="19A1B8"/>
    <a:srgbClr val="112347"/>
    <a:srgbClr val="1C97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43"/>
    <p:restoredTop sz="84306" autoAdjust="0"/>
  </p:normalViewPr>
  <p:slideViewPr>
    <p:cSldViewPr>
      <p:cViewPr varScale="1">
        <p:scale>
          <a:sx n="88" d="100"/>
          <a:sy n="88" d="100"/>
        </p:scale>
        <p:origin x="62" y="-58"/>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96F3A1-1BAC-4D4C-B424-69388B1A54C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E55B030D-57E1-4CE1-90C4-2565A004E421}">
      <dgm:prSet phldrT="[Text]" custT="1"/>
      <dgm:spPr>
        <a:solidFill>
          <a:schemeClr val="bg2">
            <a:lumMod val="50000"/>
          </a:schemeClr>
        </a:solidFill>
        <a:ln>
          <a:solidFill>
            <a:schemeClr val="bg2">
              <a:lumMod val="50000"/>
            </a:schemeClr>
          </a:solidFill>
        </a:ln>
      </dgm:spPr>
      <dgm:t>
        <a:bodyPr/>
        <a:lstStyle/>
        <a:p>
          <a:r>
            <a:rPr lang="en-GB" sz="1200" b="1" dirty="0"/>
            <a:t>Measurements</a:t>
          </a:r>
        </a:p>
      </dgm:t>
    </dgm:pt>
    <dgm:pt modelId="{5C0423F6-CB72-4494-8A1C-A534B2590A24}" type="parTrans" cxnId="{C2ED3BD4-6974-44AC-BE64-AC96FF55EC8D}">
      <dgm:prSet/>
      <dgm:spPr/>
      <dgm:t>
        <a:bodyPr/>
        <a:lstStyle/>
        <a:p>
          <a:endParaRPr lang="en-GB" sz="1000"/>
        </a:p>
      </dgm:t>
    </dgm:pt>
    <dgm:pt modelId="{4C816907-DDA6-41DD-98C7-8CD3DA3173A9}" type="sibTrans" cxnId="{C2ED3BD4-6974-44AC-BE64-AC96FF55EC8D}">
      <dgm:prSet/>
      <dgm:spPr/>
      <dgm:t>
        <a:bodyPr/>
        <a:lstStyle/>
        <a:p>
          <a:endParaRPr lang="en-GB" sz="1000"/>
        </a:p>
      </dgm:t>
    </dgm:pt>
    <dgm:pt modelId="{364CFF23-36C1-4A0C-939F-87F022C8B720}">
      <dgm:prSet phldrT="[Text]" custT="1"/>
      <dgm:spPr>
        <a:solidFill>
          <a:schemeClr val="tx2"/>
        </a:solidFill>
        <a:ln>
          <a:solidFill>
            <a:schemeClr val="tx2"/>
          </a:solidFill>
        </a:ln>
      </dgm:spPr>
      <dgm:t>
        <a:bodyPr/>
        <a:lstStyle/>
        <a:p>
          <a:r>
            <a:rPr lang="en-GB" sz="1000" dirty="0"/>
            <a:t>Calcination level</a:t>
          </a:r>
        </a:p>
      </dgm:t>
    </dgm:pt>
    <dgm:pt modelId="{9C520557-8276-4118-A321-F498798287EC}" type="parTrans" cxnId="{D164D7C7-2B6F-47D2-806E-7CC2A9322184}">
      <dgm:prSet/>
      <dgm:spPr/>
      <dgm:t>
        <a:bodyPr/>
        <a:lstStyle/>
        <a:p>
          <a:endParaRPr lang="en-GB" sz="1000"/>
        </a:p>
      </dgm:t>
    </dgm:pt>
    <dgm:pt modelId="{B656C6F9-8B43-43F0-B535-00D1D9ECF193}" type="sibTrans" cxnId="{D164D7C7-2B6F-47D2-806E-7CC2A9322184}">
      <dgm:prSet/>
      <dgm:spPr>
        <a:solidFill>
          <a:schemeClr val="bg2">
            <a:lumMod val="50000"/>
          </a:schemeClr>
        </a:solidFill>
        <a:ln>
          <a:solidFill>
            <a:schemeClr val="tx2"/>
          </a:solidFill>
        </a:ln>
      </dgm:spPr>
      <dgm:t>
        <a:bodyPr/>
        <a:lstStyle/>
        <a:p>
          <a:endParaRPr lang="en-GB" sz="1000"/>
        </a:p>
      </dgm:t>
    </dgm:pt>
    <dgm:pt modelId="{BD8B15A7-E3A7-46E3-9A58-C665CE7FD7C4}">
      <dgm:prSet phldrT="[Text]" custT="1"/>
      <dgm:spPr>
        <a:solidFill>
          <a:schemeClr val="tx2"/>
        </a:solidFill>
        <a:ln>
          <a:solidFill>
            <a:schemeClr val="tx2"/>
          </a:solidFill>
        </a:ln>
      </dgm:spPr>
      <dgm:t>
        <a:bodyPr/>
        <a:lstStyle/>
        <a:p>
          <a:r>
            <a:rPr lang="en-GB" sz="1000" dirty="0"/>
            <a:t>Surface area</a:t>
          </a:r>
        </a:p>
      </dgm:t>
    </dgm:pt>
    <dgm:pt modelId="{5F9BE281-336A-45BF-9AD3-F0383C5B9C7C}" type="parTrans" cxnId="{B568AF0F-D8AF-4B58-ACFA-B80C870C6674}">
      <dgm:prSet/>
      <dgm:spPr/>
      <dgm:t>
        <a:bodyPr/>
        <a:lstStyle/>
        <a:p>
          <a:endParaRPr lang="en-GB" sz="1000"/>
        </a:p>
      </dgm:t>
    </dgm:pt>
    <dgm:pt modelId="{EAEBE682-B3C0-4A40-94E6-1BF3861DF8FF}" type="sibTrans" cxnId="{B568AF0F-D8AF-4B58-ACFA-B80C870C6674}">
      <dgm:prSet/>
      <dgm:spPr>
        <a:solidFill>
          <a:schemeClr val="bg2">
            <a:lumMod val="50000"/>
          </a:schemeClr>
        </a:solidFill>
        <a:ln>
          <a:solidFill>
            <a:schemeClr val="tx2"/>
          </a:solidFill>
        </a:ln>
      </dgm:spPr>
      <dgm:t>
        <a:bodyPr/>
        <a:lstStyle/>
        <a:p>
          <a:endParaRPr lang="en-GB" sz="1000"/>
        </a:p>
      </dgm:t>
    </dgm:pt>
    <dgm:pt modelId="{534516EF-8AFA-4D08-BBBE-A2C18830BC6D}">
      <dgm:prSet phldrT="[Text]" custT="1"/>
      <dgm:spPr>
        <a:solidFill>
          <a:schemeClr val="tx2"/>
        </a:solidFill>
        <a:ln>
          <a:solidFill>
            <a:schemeClr val="tx2"/>
          </a:solidFill>
        </a:ln>
      </dgm:spPr>
      <dgm:t>
        <a:bodyPr/>
        <a:lstStyle/>
        <a:p>
          <a:r>
            <a:rPr lang="en-GB" sz="1000" dirty="0"/>
            <a:t>Output reactivity</a:t>
          </a:r>
        </a:p>
      </dgm:t>
    </dgm:pt>
    <dgm:pt modelId="{FC435A29-F131-4FC9-A9B0-56EB50BB6C57}" type="parTrans" cxnId="{464B0934-5657-48CF-8A2E-3D20AF5BD853}">
      <dgm:prSet/>
      <dgm:spPr/>
      <dgm:t>
        <a:bodyPr/>
        <a:lstStyle/>
        <a:p>
          <a:endParaRPr lang="en-GB" sz="1000"/>
        </a:p>
      </dgm:t>
    </dgm:pt>
    <dgm:pt modelId="{1B8B4D46-0069-49D2-9013-E583D9AA1CE9}" type="sibTrans" cxnId="{464B0934-5657-48CF-8A2E-3D20AF5BD853}">
      <dgm:prSet/>
      <dgm:spPr>
        <a:solidFill>
          <a:schemeClr val="bg2">
            <a:lumMod val="50000"/>
          </a:schemeClr>
        </a:solidFill>
        <a:ln>
          <a:solidFill>
            <a:schemeClr val="tx2"/>
          </a:solidFill>
        </a:ln>
      </dgm:spPr>
      <dgm:t>
        <a:bodyPr/>
        <a:lstStyle/>
        <a:p>
          <a:endParaRPr lang="en-GB" sz="1000"/>
        </a:p>
      </dgm:t>
    </dgm:pt>
    <dgm:pt modelId="{46301368-D94D-40CB-8E97-5D5F710D08FB}">
      <dgm:prSet phldrT="[Text]" custT="1"/>
      <dgm:spPr>
        <a:solidFill>
          <a:schemeClr val="tx2"/>
        </a:solidFill>
        <a:ln>
          <a:solidFill>
            <a:schemeClr val="tx2"/>
          </a:solidFill>
        </a:ln>
      </dgm:spPr>
      <dgm:t>
        <a:bodyPr/>
        <a:lstStyle/>
        <a:p>
          <a:r>
            <a:rPr lang="en-GB" sz="1000" dirty="0"/>
            <a:t>Energy input</a:t>
          </a:r>
        </a:p>
      </dgm:t>
    </dgm:pt>
    <dgm:pt modelId="{E637949A-B148-45BF-BFC7-FD60A6652083}" type="parTrans" cxnId="{A59E7D61-C84E-4BFA-96D2-7249EE3AFEC2}">
      <dgm:prSet/>
      <dgm:spPr/>
      <dgm:t>
        <a:bodyPr/>
        <a:lstStyle/>
        <a:p>
          <a:endParaRPr lang="en-GB" sz="1000"/>
        </a:p>
      </dgm:t>
    </dgm:pt>
    <dgm:pt modelId="{711387A9-B175-4C51-8A51-E46E15143137}" type="sibTrans" cxnId="{A59E7D61-C84E-4BFA-96D2-7249EE3AFEC2}">
      <dgm:prSet/>
      <dgm:spPr>
        <a:solidFill>
          <a:schemeClr val="bg2">
            <a:lumMod val="50000"/>
          </a:schemeClr>
        </a:solidFill>
        <a:ln>
          <a:solidFill>
            <a:schemeClr val="tx2"/>
          </a:solidFill>
        </a:ln>
      </dgm:spPr>
      <dgm:t>
        <a:bodyPr/>
        <a:lstStyle/>
        <a:p>
          <a:endParaRPr lang="en-GB" sz="1000"/>
        </a:p>
      </dgm:t>
    </dgm:pt>
    <dgm:pt modelId="{DF618A4E-0157-47A9-8758-DED3DC2452A9}">
      <dgm:prSet phldrT="[Text]" custT="1"/>
      <dgm:spPr>
        <a:solidFill>
          <a:schemeClr val="tx2"/>
        </a:solidFill>
        <a:ln>
          <a:solidFill>
            <a:schemeClr val="tx2"/>
          </a:solidFill>
        </a:ln>
      </dgm:spPr>
      <dgm:t>
        <a:bodyPr/>
        <a:lstStyle/>
        <a:p>
          <a:r>
            <a:rPr lang="en-GB" sz="1000" dirty="0"/>
            <a:t>CO2 quality &amp; quantity</a:t>
          </a:r>
        </a:p>
      </dgm:t>
    </dgm:pt>
    <dgm:pt modelId="{F909894C-59F8-4986-8406-D532487FDAF2}" type="parTrans" cxnId="{82CA826B-614D-4B34-A321-418FB67E2602}">
      <dgm:prSet/>
      <dgm:spPr/>
      <dgm:t>
        <a:bodyPr/>
        <a:lstStyle/>
        <a:p>
          <a:endParaRPr lang="en-GB" sz="1000"/>
        </a:p>
      </dgm:t>
    </dgm:pt>
    <dgm:pt modelId="{EBB3A156-51AF-4685-BA8C-CD511A503363}" type="sibTrans" cxnId="{82CA826B-614D-4B34-A321-418FB67E2602}">
      <dgm:prSet/>
      <dgm:spPr>
        <a:solidFill>
          <a:schemeClr val="bg2">
            <a:lumMod val="50000"/>
          </a:schemeClr>
        </a:solidFill>
        <a:ln>
          <a:solidFill>
            <a:schemeClr val="tx2"/>
          </a:solidFill>
        </a:ln>
      </dgm:spPr>
      <dgm:t>
        <a:bodyPr/>
        <a:lstStyle/>
        <a:p>
          <a:endParaRPr lang="en-GB" sz="1000"/>
        </a:p>
      </dgm:t>
    </dgm:pt>
    <dgm:pt modelId="{9FDD78EA-F939-42D8-A8FE-AA0293A8F871}">
      <dgm:prSet phldrT="[Text]" custT="1"/>
      <dgm:spPr>
        <a:solidFill>
          <a:schemeClr val="tx2"/>
        </a:solidFill>
        <a:ln>
          <a:solidFill>
            <a:schemeClr val="tx2"/>
          </a:solidFill>
        </a:ln>
      </dgm:spPr>
      <dgm:t>
        <a:bodyPr/>
        <a:lstStyle/>
        <a:p>
          <a:r>
            <a:rPr lang="en-GB" sz="1000" dirty="0"/>
            <a:t>Retention time</a:t>
          </a:r>
        </a:p>
      </dgm:t>
    </dgm:pt>
    <dgm:pt modelId="{4492AC9C-73F3-412C-A76B-2430F911D97F}" type="parTrans" cxnId="{1E1CCE4B-5FC5-41F0-8F46-63F38D461FB2}">
      <dgm:prSet/>
      <dgm:spPr/>
      <dgm:t>
        <a:bodyPr/>
        <a:lstStyle/>
        <a:p>
          <a:endParaRPr lang="en-GB" sz="1000"/>
        </a:p>
      </dgm:t>
    </dgm:pt>
    <dgm:pt modelId="{41302093-7BFC-4B17-80B4-5C50DDB733A5}" type="sibTrans" cxnId="{1E1CCE4B-5FC5-41F0-8F46-63F38D461FB2}">
      <dgm:prSet/>
      <dgm:spPr>
        <a:solidFill>
          <a:schemeClr val="bg2">
            <a:lumMod val="50000"/>
          </a:schemeClr>
        </a:solidFill>
        <a:ln>
          <a:solidFill>
            <a:schemeClr val="tx2"/>
          </a:solidFill>
        </a:ln>
      </dgm:spPr>
      <dgm:t>
        <a:bodyPr/>
        <a:lstStyle/>
        <a:p>
          <a:endParaRPr lang="en-GB" sz="1000"/>
        </a:p>
      </dgm:t>
    </dgm:pt>
    <dgm:pt modelId="{D1C1978D-FA4B-49FD-8953-1CCA5E54720A}">
      <dgm:prSet phldrT="[Text]" custT="1"/>
      <dgm:spPr>
        <a:solidFill>
          <a:schemeClr val="tx2"/>
        </a:solidFill>
        <a:ln>
          <a:solidFill>
            <a:schemeClr val="tx2"/>
          </a:solidFill>
        </a:ln>
      </dgm:spPr>
      <dgm:t>
        <a:bodyPr/>
        <a:lstStyle/>
        <a:p>
          <a:r>
            <a:rPr lang="en-GB" sz="1000" dirty="0"/>
            <a:t>Heat transfer efficiency</a:t>
          </a:r>
        </a:p>
      </dgm:t>
    </dgm:pt>
    <dgm:pt modelId="{43ED421C-8B27-48BB-9732-35E9C9A1A590}" type="parTrans" cxnId="{0204CC45-B2B5-4B5C-966A-FC8BCC321748}">
      <dgm:prSet/>
      <dgm:spPr/>
      <dgm:t>
        <a:bodyPr/>
        <a:lstStyle/>
        <a:p>
          <a:endParaRPr lang="en-GB" sz="1000"/>
        </a:p>
      </dgm:t>
    </dgm:pt>
    <dgm:pt modelId="{9DD4D340-0F93-4E13-BBEF-68C1C640F188}" type="sibTrans" cxnId="{0204CC45-B2B5-4B5C-966A-FC8BCC321748}">
      <dgm:prSet/>
      <dgm:spPr>
        <a:solidFill>
          <a:schemeClr val="bg2">
            <a:lumMod val="50000"/>
          </a:schemeClr>
        </a:solidFill>
        <a:ln>
          <a:solidFill>
            <a:schemeClr val="tx2"/>
          </a:solidFill>
        </a:ln>
      </dgm:spPr>
      <dgm:t>
        <a:bodyPr/>
        <a:lstStyle/>
        <a:p>
          <a:endParaRPr lang="en-GB" sz="1000"/>
        </a:p>
      </dgm:t>
    </dgm:pt>
    <dgm:pt modelId="{C4AA9824-BFAC-4FBF-BE1E-2E906F30BF80}">
      <dgm:prSet phldrT="[Text]" custT="1"/>
      <dgm:spPr>
        <a:solidFill>
          <a:schemeClr val="tx2"/>
        </a:solidFill>
        <a:ln>
          <a:solidFill>
            <a:schemeClr val="tx2"/>
          </a:solidFill>
        </a:ln>
      </dgm:spPr>
      <dgm:t>
        <a:bodyPr/>
        <a:lstStyle/>
        <a:p>
          <a:r>
            <a:rPr lang="en-GB" sz="1000" dirty="0"/>
            <a:t>Tube corrosion</a:t>
          </a:r>
        </a:p>
      </dgm:t>
    </dgm:pt>
    <dgm:pt modelId="{AE93483A-62CC-4CBD-9AEA-867BC857E901}" type="parTrans" cxnId="{91F4D88F-97E3-472A-9C17-9D012C7D4277}">
      <dgm:prSet/>
      <dgm:spPr/>
      <dgm:t>
        <a:bodyPr/>
        <a:lstStyle/>
        <a:p>
          <a:endParaRPr lang="en-GB" sz="1100"/>
        </a:p>
      </dgm:t>
    </dgm:pt>
    <dgm:pt modelId="{D1D8345D-AA03-478B-BAAC-BF9DC1E02FBB}" type="sibTrans" cxnId="{91F4D88F-97E3-472A-9C17-9D012C7D4277}">
      <dgm:prSet/>
      <dgm:spPr>
        <a:solidFill>
          <a:schemeClr val="bg2">
            <a:lumMod val="50000"/>
          </a:schemeClr>
        </a:solidFill>
        <a:ln>
          <a:solidFill>
            <a:schemeClr val="tx2"/>
          </a:solidFill>
        </a:ln>
      </dgm:spPr>
      <dgm:t>
        <a:bodyPr/>
        <a:lstStyle/>
        <a:p>
          <a:endParaRPr lang="en-GB" sz="1100"/>
        </a:p>
      </dgm:t>
    </dgm:pt>
    <dgm:pt modelId="{9D7214BB-758E-43BA-B894-DB021E7E0BDA}">
      <dgm:prSet phldrT="[Text]" custT="1"/>
      <dgm:spPr>
        <a:solidFill>
          <a:schemeClr val="tx2"/>
        </a:solidFill>
        <a:ln>
          <a:solidFill>
            <a:schemeClr val="tx2"/>
          </a:solidFill>
        </a:ln>
      </dgm:spPr>
      <dgm:t>
        <a:bodyPr/>
        <a:lstStyle/>
        <a:p>
          <a:r>
            <a:rPr lang="en-GB" sz="1000" dirty="0"/>
            <a:t>Insulation wear &amp; tear</a:t>
          </a:r>
        </a:p>
      </dgm:t>
    </dgm:pt>
    <dgm:pt modelId="{ED28AD08-4E9C-439C-83AB-1AB2C52CD39B}" type="parTrans" cxnId="{3E3C6D41-0D35-4348-8925-6C6C2F5EE349}">
      <dgm:prSet/>
      <dgm:spPr/>
      <dgm:t>
        <a:bodyPr/>
        <a:lstStyle/>
        <a:p>
          <a:endParaRPr lang="en-GB" sz="1100"/>
        </a:p>
      </dgm:t>
    </dgm:pt>
    <dgm:pt modelId="{5FAF0869-6BEC-41FE-8A15-7944D2906F5B}" type="sibTrans" cxnId="{3E3C6D41-0D35-4348-8925-6C6C2F5EE349}">
      <dgm:prSet/>
      <dgm:spPr>
        <a:solidFill>
          <a:schemeClr val="bg2">
            <a:lumMod val="50000"/>
          </a:schemeClr>
        </a:solidFill>
        <a:ln>
          <a:solidFill>
            <a:schemeClr val="tx2"/>
          </a:solidFill>
        </a:ln>
      </dgm:spPr>
      <dgm:t>
        <a:bodyPr/>
        <a:lstStyle/>
        <a:p>
          <a:endParaRPr lang="en-GB" sz="1100"/>
        </a:p>
      </dgm:t>
    </dgm:pt>
    <dgm:pt modelId="{AFB4275F-3A7D-44D4-ABF7-AE5FAA64F1DA}">
      <dgm:prSet phldrT="[Text]" custT="1"/>
      <dgm:spPr>
        <a:solidFill>
          <a:schemeClr val="tx2"/>
        </a:solidFill>
        <a:ln>
          <a:solidFill>
            <a:schemeClr val="tx2"/>
          </a:solidFill>
        </a:ln>
      </dgm:spPr>
      <dgm:t>
        <a:bodyPr/>
        <a:lstStyle/>
        <a:p>
          <a:r>
            <a:rPr lang="en-GB" sz="1000" dirty="0"/>
            <a:t>Separation efficiency</a:t>
          </a:r>
        </a:p>
      </dgm:t>
    </dgm:pt>
    <dgm:pt modelId="{310AE8B6-6816-4A22-BE2D-DBAF047A52B3}" type="parTrans" cxnId="{BBEC07DE-01BD-467D-82CA-E690C698B8F6}">
      <dgm:prSet/>
      <dgm:spPr/>
      <dgm:t>
        <a:bodyPr/>
        <a:lstStyle/>
        <a:p>
          <a:endParaRPr lang="en-GB" sz="1100"/>
        </a:p>
      </dgm:t>
    </dgm:pt>
    <dgm:pt modelId="{B596CD04-A757-4049-9B7B-8EA35C6DE766}" type="sibTrans" cxnId="{BBEC07DE-01BD-467D-82CA-E690C698B8F6}">
      <dgm:prSet/>
      <dgm:spPr>
        <a:solidFill>
          <a:schemeClr val="bg2">
            <a:lumMod val="50000"/>
          </a:schemeClr>
        </a:solidFill>
        <a:ln>
          <a:solidFill>
            <a:schemeClr val="tx2"/>
          </a:solidFill>
        </a:ln>
      </dgm:spPr>
      <dgm:t>
        <a:bodyPr/>
        <a:lstStyle/>
        <a:p>
          <a:endParaRPr lang="en-GB" sz="1100"/>
        </a:p>
      </dgm:t>
    </dgm:pt>
    <dgm:pt modelId="{75627D4B-F636-4629-B8DB-96E3BA285A5F}">
      <dgm:prSet phldrT="[Text]" custT="1"/>
      <dgm:spPr>
        <a:solidFill>
          <a:schemeClr val="tx2"/>
        </a:solidFill>
        <a:ln>
          <a:solidFill>
            <a:schemeClr val="tx2"/>
          </a:solidFill>
        </a:ln>
      </dgm:spPr>
      <dgm:t>
        <a:bodyPr/>
        <a:lstStyle/>
        <a:p>
          <a:r>
            <a:rPr lang="en-GB" sz="1000" dirty="0"/>
            <a:t>Scaling</a:t>
          </a:r>
        </a:p>
      </dgm:t>
    </dgm:pt>
    <dgm:pt modelId="{27C69282-81FB-4969-A53F-1E00CE525478}" type="parTrans" cxnId="{6C704ECA-4C1C-4F17-895F-1E46C3AE9135}">
      <dgm:prSet/>
      <dgm:spPr/>
      <dgm:t>
        <a:bodyPr/>
        <a:lstStyle/>
        <a:p>
          <a:endParaRPr lang="en-GB" sz="1100"/>
        </a:p>
      </dgm:t>
    </dgm:pt>
    <dgm:pt modelId="{DD77DA18-0C7E-4F8E-83C4-924F7F2A9293}" type="sibTrans" cxnId="{6C704ECA-4C1C-4F17-895F-1E46C3AE9135}">
      <dgm:prSet/>
      <dgm:spPr>
        <a:solidFill>
          <a:schemeClr val="bg2">
            <a:lumMod val="50000"/>
          </a:schemeClr>
        </a:solidFill>
        <a:ln>
          <a:solidFill>
            <a:schemeClr val="tx2"/>
          </a:solidFill>
        </a:ln>
      </dgm:spPr>
      <dgm:t>
        <a:bodyPr/>
        <a:lstStyle/>
        <a:p>
          <a:endParaRPr lang="en-GB" sz="1100"/>
        </a:p>
      </dgm:t>
    </dgm:pt>
    <dgm:pt modelId="{A0FBB2A1-0757-4436-BE98-2DAD6A4AFB36}">
      <dgm:prSet phldrT="[Text]" custT="1"/>
      <dgm:spPr>
        <a:solidFill>
          <a:schemeClr val="tx2"/>
        </a:solidFill>
        <a:ln>
          <a:solidFill>
            <a:schemeClr val="tx2"/>
          </a:solidFill>
        </a:ln>
      </dgm:spPr>
      <dgm:t>
        <a:bodyPr/>
        <a:lstStyle/>
        <a:p>
          <a:r>
            <a:rPr lang="en-GB" sz="1000" dirty="0"/>
            <a:t>Creep</a:t>
          </a:r>
        </a:p>
      </dgm:t>
    </dgm:pt>
    <dgm:pt modelId="{2EFC75D0-7E76-4DCF-9A7A-6B42B8D079F5}" type="parTrans" cxnId="{1A0B1BEC-3205-442A-9D61-77563BC8C601}">
      <dgm:prSet/>
      <dgm:spPr/>
      <dgm:t>
        <a:bodyPr/>
        <a:lstStyle/>
        <a:p>
          <a:endParaRPr lang="en-GB" sz="1100"/>
        </a:p>
      </dgm:t>
    </dgm:pt>
    <dgm:pt modelId="{657D7AFC-A31F-4194-9353-61E909C2D0E9}" type="sibTrans" cxnId="{1A0B1BEC-3205-442A-9D61-77563BC8C601}">
      <dgm:prSet/>
      <dgm:spPr>
        <a:solidFill>
          <a:schemeClr val="bg2">
            <a:lumMod val="50000"/>
          </a:schemeClr>
        </a:solidFill>
        <a:ln>
          <a:solidFill>
            <a:schemeClr val="tx2"/>
          </a:solidFill>
        </a:ln>
      </dgm:spPr>
      <dgm:t>
        <a:bodyPr/>
        <a:lstStyle/>
        <a:p>
          <a:endParaRPr lang="en-GB" sz="1100"/>
        </a:p>
      </dgm:t>
    </dgm:pt>
    <dgm:pt modelId="{BA098942-75EB-4C57-B728-F10713EF3459}" type="pres">
      <dgm:prSet presAssocID="{7096F3A1-1BAC-4D4C-B424-69388B1A54CC}" presName="Name0" presStyleCnt="0">
        <dgm:presLayoutVars>
          <dgm:chMax val="1"/>
          <dgm:dir/>
          <dgm:animLvl val="ctr"/>
          <dgm:resizeHandles val="exact"/>
        </dgm:presLayoutVars>
      </dgm:prSet>
      <dgm:spPr/>
    </dgm:pt>
    <dgm:pt modelId="{33E44B77-9279-4671-B462-ECB8D33DD3DD}" type="pres">
      <dgm:prSet presAssocID="{E55B030D-57E1-4CE1-90C4-2565A004E421}" presName="centerShape" presStyleLbl="node0" presStyleIdx="0" presStyleCnt="1" custScaleX="202896" custScaleY="208054"/>
      <dgm:spPr/>
    </dgm:pt>
    <dgm:pt modelId="{CF95387F-F4C2-4A7C-913A-571109B4098A}" type="pres">
      <dgm:prSet presAssocID="{364CFF23-36C1-4A0C-939F-87F022C8B720}" presName="node" presStyleLbl="node1" presStyleIdx="0" presStyleCnt="12" custScaleX="133100" custScaleY="133100">
        <dgm:presLayoutVars>
          <dgm:bulletEnabled val="1"/>
        </dgm:presLayoutVars>
      </dgm:prSet>
      <dgm:spPr/>
    </dgm:pt>
    <dgm:pt modelId="{C0D8BA1F-67D2-47F9-803E-DFE4EF7BD4B8}" type="pres">
      <dgm:prSet presAssocID="{364CFF23-36C1-4A0C-939F-87F022C8B720}" presName="dummy" presStyleCnt="0"/>
      <dgm:spPr/>
    </dgm:pt>
    <dgm:pt modelId="{4053B581-0B57-47C3-833F-C5F00AC81CB6}" type="pres">
      <dgm:prSet presAssocID="{B656C6F9-8B43-43F0-B535-00D1D9ECF193}" presName="sibTrans" presStyleLbl="sibTrans2D1" presStyleIdx="0" presStyleCnt="12"/>
      <dgm:spPr/>
    </dgm:pt>
    <dgm:pt modelId="{9DE3944D-0D82-4213-92B5-4F81F0B62DFC}" type="pres">
      <dgm:prSet presAssocID="{BD8B15A7-E3A7-46E3-9A58-C665CE7FD7C4}" presName="node" presStyleLbl="node1" presStyleIdx="1" presStyleCnt="12" custScaleX="133100" custScaleY="133100">
        <dgm:presLayoutVars>
          <dgm:bulletEnabled val="1"/>
        </dgm:presLayoutVars>
      </dgm:prSet>
      <dgm:spPr/>
    </dgm:pt>
    <dgm:pt modelId="{6B3846CD-5CAD-4C6D-BABF-DC0AD9270944}" type="pres">
      <dgm:prSet presAssocID="{BD8B15A7-E3A7-46E3-9A58-C665CE7FD7C4}" presName="dummy" presStyleCnt="0"/>
      <dgm:spPr/>
    </dgm:pt>
    <dgm:pt modelId="{EB236824-BD42-4E34-8133-A0AC6259CC8E}" type="pres">
      <dgm:prSet presAssocID="{EAEBE682-B3C0-4A40-94E6-1BF3861DF8FF}" presName="sibTrans" presStyleLbl="sibTrans2D1" presStyleIdx="1" presStyleCnt="12"/>
      <dgm:spPr/>
    </dgm:pt>
    <dgm:pt modelId="{09F33CB9-D426-4600-9F76-FB066AF5E7DE}" type="pres">
      <dgm:prSet presAssocID="{534516EF-8AFA-4D08-BBBE-A2C18830BC6D}" presName="node" presStyleLbl="node1" presStyleIdx="2" presStyleCnt="12" custScaleX="133100" custScaleY="133100">
        <dgm:presLayoutVars>
          <dgm:bulletEnabled val="1"/>
        </dgm:presLayoutVars>
      </dgm:prSet>
      <dgm:spPr/>
    </dgm:pt>
    <dgm:pt modelId="{46621F5E-26BD-4819-85FF-11D80539EED0}" type="pres">
      <dgm:prSet presAssocID="{534516EF-8AFA-4D08-BBBE-A2C18830BC6D}" presName="dummy" presStyleCnt="0"/>
      <dgm:spPr/>
    </dgm:pt>
    <dgm:pt modelId="{EAE2310B-9166-4BFD-BEAA-B3CAE5A31E46}" type="pres">
      <dgm:prSet presAssocID="{1B8B4D46-0069-49D2-9013-E583D9AA1CE9}" presName="sibTrans" presStyleLbl="sibTrans2D1" presStyleIdx="2" presStyleCnt="12"/>
      <dgm:spPr/>
    </dgm:pt>
    <dgm:pt modelId="{4946836B-FF21-44AF-985D-DDD451EE3AAB}" type="pres">
      <dgm:prSet presAssocID="{DF618A4E-0157-47A9-8758-DED3DC2452A9}" presName="node" presStyleLbl="node1" presStyleIdx="3" presStyleCnt="12" custScaleX="133100" custScaleY="133100">
        <dgm:presLayoutVars>
          <dgm:bulletEnabled val="1"/>
        </dgm:presLayoutVars>
      </dgm:prSet>
      <dgm:spPr/>
    </dgm:pt>
    <dgm:pt modelId="{377D40FD-1873-4248-AA64-E706E723596C}" type="pres">
      <dgm:prSet presAssocID="{DF618A4E-0157-47A9-8758-DED3DC2452A9}" presName="dummy" presStyleCnt="0"/>
      <dgm:spPr/>
    </dgm:pt>
    <dgm:pt modelId="{831B9111-1F3E-479C-9CB2-D83E2A1DAAD3}" type="pres">
      <dgm:prSet presAssocID="{EBB3A156-51AF-4685-BA8C-CD511A503363}" presName="sibTrans" presStyleLbl="sibTrans2D1" presStyleIdx="3" presStyleCnt="12"/>
      <dgm:spPr/>
    </dgm:pt>
    <dgm:pt modelId="{47B966D7-13DE-495F-AFC2-A0E5EA95A7BF}" type="pres">
      <dgm:prSet presAssocID="{9FDD78EA-F939-42D8-A8FE-AA0293A8F871}" presName="node" presStyleLbl="node1" presStyleIdx="4" presStyleCnt="12" custScaleX="133100" custScaleY="133100">
        <dgm:presLayoutVars>
          <dgm:bulletEnabled val="1"/>
        </dgm:presLayoutVars>
      </dgm:prSet>
      <dgm:spPr/>
    </dgm:pt>
    <dgm:pt modelId="{C339C116-ADBB-41D8-B002-FD7C89376222}" type="pres">
      <dgm:prSet presAssocID="{9FDD78EA-F939-42D8-A8FE-AA0293A8F871}" presName="dummy" presStyleCnt="0"/>
      <dgm:spPr/>
    </dgm:pt>
    <dgm:pt modelId="{2D56D967-13D8-409E-8046-A8CB9DCF9006}" type="pres">
      <dgm:prSet presAssocID="{41302093-7BFC-4B17-80B4-5C50DDB733A5}" presName="sibTrans" presStyleLbl="sibTrans2D1" presStyleIdx="4" presStyleCnt="12"/>
      <dgm:spPr/>
    </dgm:pt>
    <dgm:pt modelId="{36E07F35-5F80-4B0B-BEE0-7DE8A71A1A72}" type="pres">
      <dgm:prSet presAssocID="{46301368-D94D-40CB-8E97-5D5F710D08FB}" presName="node" presStyleLbl="node1" presStyleIdx="5" presStyleCnt="12" custScaleX="133100" custScaleY="133100">
        <dgm:presLayoutVars>
          <dgm:bulletEnabled val="1"/>
        </dgm:presLayoutVars>
      </dgm:prSet>
      <dgm:spPr/>
    </dgm:pt>
    <dgm:pt modelId="{0F0E1C4F-3A4E-4CF5-8EBD-76912A4820C6}" type="pres">
      <dgm:prSet presAssocID="{46301368-D94D-40CB-8E97-5D5F710D08FB}" presName="dummy" presStyleCnt="0"/>
      <dgm:spPr/>
    </dgm:pt>
    <dgm:pt modelId="{C47069B9-19E6-4517-9FB2-B5C434EFCAD6}" type="pres">
      <dgm:prSet presAssocID="{711387A9-B175-4C51-8A51-E46E15143137}" presName="sibTrans" presStyleLbl="sibTrans2D1" presStyleIdx="5" presStyleCnt="12"/>
      <dgm:spPr/>
    </dgm:pt>
    <dgm:pt modelId="{CF1D5AA0-18BF-4BD5-B540-E7F39B385A1A}" type="pres">
      <dgm:prSet presAssocID="{D1C1978D-FA4B-49FD-8953-1CCA5E54720A}" presName="node" presStyleLbl="node1" presStyleIdx="6" presStyleCnt="12" custScaleX="133100" custScaleY="133100">
        <dgm:presLayoutVars>
          <dgm:bulletEnabled val="1"/>
        </dgm:presLayoutVars>
      </dgm:prSet>
      <dgm:spPr/>
    </dgm:pt>
    <dgm:pt modelId="{7C181854-C980-474F-A0B2-8DFA31A68DD4}" type="pres">
      <dgm:prSet presAssocID="{D1C1978D-FA4B-49FD-8953-1CCA5E54720A}" presName="dummy" presStyleCnt="0"/>
      <dgm:spPr/>
    </dgm:pt>
    <dgm:pt modelId="{457C1884-0EF7-46B1-A921-7BB62E424B9B}" type="pres">
      <dgm:prSet presAssocID="{9DD4D340-0F93-4E13-BBEF-68C1C640F188}" presName="sibTrans" presStyleLbl="sibTrans2D1" presStyleIdx="6" presStyleCnt="12"/>
      <dgm:spPr/>
    </dgm:pt>
    <dgm:pt modelId="{A959BCD6-F079-4052-850B-DFCB60ED12C6}" type="pres">
      <dgm:prSet presAssocID="{C4AA9824-BFAC-4FBF-BE1E-2E906F30BF80}" presName="node" presStyleLbl="node1" presStyleIdx="7" presStyleCnt="12" custScaleX="133100" custScaleY="133100">
        <dgm:presLayoutVars>
          <dgm:bulletEnabled val="1"/>
        </dgm:presLayoutVars>
      </dgm:prSet>
      <dgm:spPr/>
    </dgm:pt>
    <dgm:pt modelId="{B01DB2F3-3F95-4EF3-9429-A6CE20BB74CF}" type="pres">
      <dgm:prSet presAssocID="{C4AA9824-BFAC-4FBF-BE1E-2E906F30BF80}" presName="dummy" presStyleCnt="0"/>
      <dgm:spPr/>
    </dgm:pt>
    <dgm:pt modelId="{532A8BD2-189E-438D-A06E-8C20BEC8B50C}" type="pres">
      <dgm:prSet presAssocID="{D1D8345D-AA03-478B-BAAC-BF9DC1E02FBB}" presName="sibTrans" presStyleLbl="sibTrans2D1" presStyleIdx="7" presStyleCnt="12"/>
      <dgm:spPr/>
    </dgm:pt>
    <dgm:pt modelId="{9AE56C9D-2893-4A93-BF4B-71EC81F6DD35}" type="pres">
      <dgm:prSet presAssocID="{9D7214BB-758E-43BA-B894-DB021E7E0BDA}" presName="node" presStyleLbl="node1" presStyleIdx="8" presStyleCnt="12" custScaleX="133100" custScaleY="133100">
        <dgm:presLayoutVars>
          <dgm:bulletEnabled val="1"/>
        </dgm:presLayoutVars>
      </dgm:prSet>
      <dgm:spPr/>
    </dgm:pt>
    <dgm:pt modelId="{C7FDAB83-4BE7-47A2-A959-5B07144B0E0A}" type="pres">
      <dgm:prSet presAssocID="{9D7214BB-758E-43BA-B894-DB021E7E0BDA}" presName="dummy" presStyleCnt="0"/>
      <dgm:spPr/>
    </dgm:pt>
    <dgm:pt modelId="{2D723F2E-DADF-4246-954F-FFB7555ABF04}" type="pres">
      <dgm:prSet presAssocID="{5FAF0869-6BEC-41FE-8A15-7944D2906F5B}" presName="sibTrans" presStyleLbl="sibTrans2D1" presStyleIdx="8" presStyleCnt="12"/>
      <dgm:spPr/>
    </dgm:pt>
    <dgm:pt modelId="{B1DE2E76-0062-45F1-BAA1-580304C030C1}" type="pres">
      <dgm:prSet presAssocID="{AFB4275F-3A7D-44D4-ABF7-AE5FAA64F1DA}" presName="node" presStyleLbl="node1" presStyleIdx="9" presStyleCnt="12" custScaleX="133100" custScaleY="133100">
        <dgm:presLayoutVars>
          <dgm:bulletEnabled val="1"/>
        </dgm:presLayoutVars>
      </dgm:prSet>
      <dgm:spPr/>
    </dgm:pt>
    <dgm:pt modelId="{F2FD628E-F72F-4F72-B047-B97D42165C7F}" type="pres">
      <dgm:prSet presAssocID="{AFB4275F-3A7D-44D4-ABF7-AE5FAA64F1DA}" presName="dummy" presStyleCnt="0"/>
      <dgm:spPr/>
    </dgm:pt>
    <dgm:pt modelId="{77DD50DC-BFC2-49B4-B366-1838385CF8B9}" type="pres">
      <dgm:prSet presAssocID="{B596CD04-A757-4049-9B7B-8EA35C6DE766}" presName="sibTrans" presStyleLbl="sibTrans2D1" presStyleIdx="9" presStyleCnt="12"/>
      <dgm:spPr/>
    </dgm:pt>
    <dgm:pt modelId="{0A7D8D42-5C84-47A9-A095-8EA0160E0861}" type="pres">
      <dgm:prSet presAssocID="{75627D4B-F636-4629-B8DB-96E3BA285A5F}" presName="node" presStyleLbl="node1" presStyleIdx="10" presStyleCnt="12" custScaleX="133100" custScaleY="133100">
        <dgm:presLayoutVars>
          <dgm:bulletEnabled val="1"/>
        </dgm:presLayoutVars>
      </dgm:prSet>
      <dgm:spPr/>
    </dgm:pt>
    <dgm:pt modelId="{B1B20E60-DF7A-4791-960A-DB1EA183735D}" type="pres">
      <dgm:prSet presAssocID="{75627D4B-F636-4629-B8DB-96E3BA285A5F}" presName="dummy" presStyleCnt="0"/>
      <dgm:spPr/>
    </dgm:pt>
    <dgm:pt modelId="{E317D5BC-BF40-46D4-B485-2AED47C00C57}" type="pres">
      <dgm:prSet presAssocID="{DD77DA18-0C7E-4F8E-83C4-924F7F2A9293}" presName="sibTrans" presStyleLbl="sibTrans2D1" presStyleIdx="10" presStyleCnt="12"/>
      <dgm:spPr/>
    </dgm:pt>
    <dgm:pt modelId="{E25C3D8E-25B0-41D9-9B08-D475EFAE891B}" type="pres">
      <dgm:prSet presAssocID="{A0FBB2A1-0757-4436-BE98-2DAD6A4AFB36}" presName="node" presStyleLbl="node1" presStyleIdx="11" presStyleCnt="12" custScaleX="133100" custScaleY="133100">
        <dgm:presLayoutVars>
          <dgm:bulletEnabled val="1"/>
        </dgm:presLayoutVars>
      </dgm:prSet>
      <dgm:spPr/>
    </dgm:pt>
    <dgm:pt modelId="{CBAA3249-BDDC-4FCD-B2A9-C82393E1664A}" type="pres">
      <dgm:prSet presAssocID="{A0FBB2A1-0757-4436-BE98-2DAD6A4AFB36}" presName="dummy" presStyleCnt="0"/>
      <dgm:spPr/>
    </dgm:pt>
    <dgm:pt modelId="{F461EF0E-7EEF-45E2-9013-4065FFC193D4}" type="pres">
      <dgm:prSet presAssocID="{657D7AFC-A31F-4194-9353-61E909C2D0E9}" presName="sibTrans" presStyleLbl="sibTrans2D1" presStyleIdx="11" presStyleCnt="12"/>
      <dgm:spPr/>
    </dgm:pt>
  </dgm:ptLst>
  <dgm:cxnLst>
    <dgm:cxn modelId="{98FD0301-AFD9-4B1C-90B1-B0A8889BF686}" type="presOf" srcId="{46301368-D94D-40CB-8E97-5D5F710D08FB}" destId="{36E07F35-5F80-4B0B-BEE0-7DE8A71A1A72}" srcOrd="0" destOrd="0" presId="urn:microsoft.com/office/officeart/2005/8/layout/radial6"/>
    <dgm:cxn modelId="{B568AF0F-D8AF-4B58-ACFA-B80C870C6674}" srcId="{E55B030D-57E1-4CE1-90C4-2565A004E421}" destId="{BD8B15A7-E3A7-46E3-9A58-C665CE7FD7C4}" srcOrd="1" destOrd="0" parTransId="{5F9BE281-336A-45BF-9AD3-F0383C5B9C7C}" sibTransId="{EAEBE682-B3C0-4A40-94E6-1BF3861DF8FF}"/>
    <dgm:cxn modelId="{964D4E1D-B508-46FF-9496-32A51D0034C9}" type="presOf" srcId="{EBB3A156-51AF-4685-BA8C-CD511A503363}" destId="{831B9111-1F3E-479C-9CB2-D83E2A1DAAD3}" srcOrd="0" destOrd="0" presId="urn:microsoft.com/office/officeart/2005/8/layout/radial6"/>
    <dgm:cxn modelId="{E64E1021-CFEB-4A2D-AC94-5D9C24FB9789}" type="presOf" srcId="{C4AA9824-BFAC-4FBF-BE1E-2E906F30BF80}" destId="{A959BCD6-F079-4052-850B-DFCB60ED12C6}" srcOrd="0" destOrd="0" presId="urn:microsoft.com/office/officeart/2005/8/layout/radial6"/>
    <dgm:cxn modelId="{4DAD4326-236E-4932-8B6D-E875935C9591}" type="presOf" srcId="{DF618A4E-0157-47A9-8758-DED3DC2452A9}" destId="{4946836B-FF21-44AF-985D-DDD451EE3AAB}" srcOrd="0" destOrd="0" presId="urn:microsoft.com/office/officeart/2005/8/layout/radial6"/>
    <dgm:cxn modelId="{D33BE02F-A173-453C-A98F-C07CC33CBA7F}" type="presOf" srcId="{AFB4275F-3A7D-44D4-ABF7-AE5FAA64F1DA}" destId="{B1DE2E76-0062-45F1-BAA1-580304C030C1}" srcOrd="0" destOrd="0" presId="urn:microsoft.com/office/officeart/2005/8/layout/radial6"/>
    <dgm:cxn modelId="{89976531-CDFA-481B-9B01-8FCC6CF6CC47}" type="presOf" srcId="{E55B030D-57E1-4CE1-90C4-2565A004E421}" destId="{33E44B77-9279-4671-B462-ECB8D33DD3DD}" srcOrd="0" destOrd="0" presId="urn:microsoft.com/office/officeart/2005/8/layout/radial6"/>
    <dgm:cxn modelId="{464B0934-5657-48CF-8A2E-3D20AF5BD853}" srcId="{E55B030D-57E1-4CE1-90C4-2565A004E421}" destId="{534516EF-8AFA-4D08-BBBE-A2C18830BC6D}" srcOrd="2" destOrd="0" parTransId="{FC435A29-F131-4FC9-A9B0-56EB50BB6C57}" sibTransId="{1B8B4D46-0069-49D2-9013-E583D9AA1CE9}"/>
    <dgm:cxn modelId="{D312A739-64EC-45C8-8137-EBEA3E8B3285}" type="presOf" srcId="{9DD4D340-0F93-4E13-BBEF-68C1C640F188}" destId="{457C1884-0EF7-46B1-A921-7BB62E424B9B}" srcOrd="0" destOrd="0" presId="urn:microsoft.com/office/officeart/2005/8/layout/radial6"/>
    <dgm:cxn modelId="{3E3C6D41-0D35-4348-8925-6C6C2F5EE349}" srcId="{E55B030D-57E1-4CE1-90C4-2565A004E421}" destId="{9D7214BB-758E-43BA-B894-DB021E7E0BDA}" srcOrd="8" destOrd="0" parTransId="{ED28AD08-4E9C-439C-83AB-1AB2C52CD39B}" sibTransId="{5FAF0869-6BEC-41FE-8A15-7944D2906F5B}"/>
    <dgm:cxn modelId="{A59E7D61-C84E-4BFA-96D2-7249EE3AFEC2}" srcId="{E55B030D-57E1-4CE1-90C4-2565A004E421}" destId="{46301368-D94D-40CB-8E97-5D5F710D08FB}" srcOrd="5" destOrd="0" parTransId="{E637949A-B148-45BF-BFC7-FD60A6652083}" sibTransId="{711387A9-B175-4C51-8A51-E46E15143137}"/>
    <dgm:cxn modelId="{0204CC45-B2B5-4B5C-966A-FC8BCC321748}" srcId="{E55B030D-57E1-4CE1-90C4-2565A004E421}" destId="{D1C1978D-FA4B-49FD-8953-1CCA5E54720A}" srcOrd="6" destOrd="0" parTransId="{43ED421C-8B27-48BB-9732-35E9C9A1A590}" sibTransId="{9DD4D340-0F93-4E13-BBEF-68C1C640F188}"/>
    <dgm:cxn modelId="{4C081E68-E7D5-49E4-8EB7-93077CDAD9DB}" type="presOf" srcId="{9FDD78EA-F939-42D8-A8FE-AA0293A8F871}" destId="{47B966D7-13DE-495F-AFC2-A0E5EA95A7BF}" srcOrd="0" destOrd="0" presId="urn:microsoft.com/office/officeart/2005/8/layout/radial6"/>
    <dgm:cxn modelId="{82CA826B-614D-4B34-A321-418FB67E2602}" srcId="{E55B030D-57E1-4CE1-90C4-2565A004E421}" destId="{DF618A4E-0157-47A9-8758-DED3DC2452A9}" srcOrd="3" destOrd="0" parTransId="{F909894C-59F8-4986-8406-D532487FDAF2}" sibTransId="{EBB3A156-51AF-4685-BA8C-CD511A503363}"/>
    <dgm:cxn modelId="{1E1CCE4B-5FC5-41F0-8F46-63F38D461FB2}" srcId="{E55B030D-57E1-4CE1-90C4-2565A004E421}" destId="{9FDD78EA-F939-42D8-A8FE-AA0293A8F871}" srcOrd="4" destOrd="0" parTransId="{4492AC9C-73F3-412C-A76B-2430F911D97F}" sibTransId="{41302093-7BFC-4B17-80B4-5C50DDB733A5}"/>
    <dgm:cxn modelId="{30B1BC74-B7BA-4083-9091-B548E3790870}" type="presOf" srcId="{A0FBB2A1-0757-4436-BE98-2DAD6A4AFB36}" destId="{E25C3D8E-25B0-41D9-9B08-D475EFAE891B}" srcOrd="0" destOrd="0" presId="urn:microsoft.com/office/officeart/2005/8/layout/radial6"/>
    <dgm:cxn modelId="{5A4C9A75-1E25-45E8-A46E-61AB69DCA53A}" type="presOf" srcId="{B596CD04-A757-4049-9B7B-8EA35C6DE766}" destId="{77DD50DC-BFC2-49B4-B366-1838385CF8B9}" srcOrd="0" destOrd="0" presId="urn:microsoft.com/office/officeart/2005/8/layout/radial6"/>
    <dgm:cxn modelId="{BCB02257-8DBB-40A8-B5C4-BB294A869A86}" type="presOf" srcId="{BD8B15A7-E3A7-46E3-9A58-C665CE7FD7C4}" destId="{9DE3944D-0D82-4213-92B5-4F81F0B62DFC}" srcOrd="0" destOrd="0" presId="urn:microsoft.com/office/officeart/2005/8/layout/radial6"/>
    <dgm:cxn modelId="{1F11A78E-82AA-487E-86E7-D84FC6BFA8A5}" type="presOf" srcId="{DD77DA18-0C7E-4F8E-83C4-924F7F2A9293}" destId="{E317D5BC-BF40-46D4-B485-2AED47C00C57}" srcOrd="0" destOrd="0" presId="urn:microsoft.com/office/officeart/2005/8/layout/radial6"/>
    <dgm:cxn modelId="{91F4D88F-97E3-472A-9C17-9D012C7D4277}" srcId="{E55B030D-57E1-4CE1-90C4-2565A004E421}" destId="{C4AA9824-BFAC-4FBF-BE1E-2E906F30BF80}" srcOrd="7" destOrd="0" parTransId="{AE93483A-62CC-4CBD-9AEA-867BC857E901}" sibTransId="{D1D8345D-AA03-478B-BAAC-BF9DC1E02FBB}"/>
    <dgm:cxn modelId="{7FF0DA8F-DFF9-46F1-B4E0-4E63E057C47A}" type="presOf" srcId="{D1C1978D-FA4B-49FD-8953-1CCA5E54720A}" destId="{CF1D5AA0-18BF-4BD5-B540-E7F39B385A1A}" srcOrd="0" destOrd="0" presId="urn:microsoft.com/office/officeart/2005/8/layout/radial6"/>
    <dgm:cxn modelId="{0D2D2190-E737-4B81-A69C-F7B1C349DCB3}" type="presOf" srcId="{75627D4B-F636-4629-B8DB-96E3BA285A5F}" destId="{0A7D8D42-5C84-47A9-A095-8EA0160E0861}" srcOrd="0" destOrd="0" presId="urn:microsoft.com/office/officeart/2005/8/layout/radial6"/>
    <dgm:cxn modelId="{E2FB3BBE-A95D-4EED-9818-B7FA0A4B93AF}" type="presOf" srcId="{534516EF-8AFA-4D08-BBBE-A2C18830BC6D}" destId="{09F33CB9-D426-4600-9F76-FB066AF5E7DE}" srcOrd="0" destOrd="0" presId="urn:microsoft.com/office/officeart/2005/8/layout/radial6"/>
    <dgm:cxn modelId="{7E501DC2-2D7B-4A17-A9AE-6FCF45EFAD11}" type="presOf" srcId="{EAEBE682-B3C0-4A40-94E6-1BF3861DF8FF}" destId="{EB236824-BD42-4E34-8133-A0AC6259CC8E}" srcOrd="0" destOrd="0" presId="urn:microsoft.com/office/officeart/2005/8/layout/radial6"/>
    <dgm:cxn modelId="{E81039C2-DF03-48BB-AEF8-98B01B730F7A}" type="presOf" srcId="{657D7AFC-A31F-4194-9353-61E909C2D0E9}" destId="{F461EF0E-7EEF-45E2-9013-4065FFC193D4}" srcOrd="0" destOrd="0" presId="urn:microsoft.com/office/officeart/2005/8/layout/radial6"/>
    <dgm:cxn modelId="{D67D25C6-00F6-4CF4-8166-C4AFB0960FA7}" type="presOf" srcId="{B656C6F9-8B43-43F0-B535-00D1D9ECF193}" destId="{4053B581-0B57-47C3-833F-C5F00AC81CB6}" srcOrd="0" destOrd="0" presId="urn:microsoft.com/office/officeart/2005/8/layout/radial6"/>
    <dgm:cxn modelId="{D164D7C7-2B6F-47D2-806E-7CC2A9322184}" srcId="{E55B030D-57E1-4CE1-90C4-2565A004E421}" destId="{364CFF23-36C1-4A0C-939F-87F022C8B720}" srcOrd="0" destOrd="0" parTransId="{9C520557-8276-4118-A321-F498798287EC}" sibTransId="{B656C6F9-8B43-43F0-B535-00D1D9ECF193}"/>
    <dgm:cxn modelId="{6C704ECA-4C1C-4F17-895F-1E46C3AE9135}" srcId="{E55B030D-57E1-4CE1-90C4-2565A004E421}" destId="{75627D4B-F636-4629-B8DB-96E3BA285A5F}" srcOrd="10" destOrd="0" parTransId="{27C69282-81FB-4969-A53F-1E00CE525478}" sibTransId="{DD77DA18-0C7E-4F8E-83C4-924F7F2A9293}"/>
    <dgm:cxn modelId="{C2ED3BD4-6974-44AC-BE64-AC96FF55EC8D}" srcId="{7096F3A1-1BAC-4D4C-B424-69388B1A54CC}" destId="{E55B030D-57E1-4CE1-90C4-2565A004E421}" srcOrd="0" destOrd="0" parTransId="{5C0423F6-CB72-4494-8A1C-A534B2590A24}" sibTransId="{4C816907-DDA6-41DD-98C7-8CD3DA3173A9}"/>
    <dgm:cxn modelId="{782E65D8-2760-4B48-AA60-C85D9B283677}" type="presOf" srcId="{9D7214BB-758E-43BA-B894-DB021E7E0BDA}" destId="{9AE56C9D-2893-4A93-BF4B-71EC81F6DD35}" srcOrd="0" destOrd="0" presId="urn:microsoft.com/office/officeart/2005/8/layout/radial6"/>
    <dgm:cxn modelId="{D55EB5DB-5E33-4756-98A8-37E131882DAB}" type="presOf" srcId="{5FAF0869-6BEC-41FE-8A15-7944D2906F5B}" destId="{2D723F2E-DADF-4246-954F-FFB7555ABF04}" srcOrd="0" destOrd="0" presId="urn:microsoft.com/office/officeart/2005/8/layout/radial6"/>
    <dgm:cxn modelId="{189BE9DC-03BC-4D5D-8CDE-CAED12B6748F}" type="presOf" srcId="{D1D8345D-AA03-478B-BAAC-BF9DC1E02FBB}" destId="{532A8BD2-189E-438D-A06E-8C20BEC8B50C}" srcOrd="0" destOrd="0" presId="urn:microsoft.com/office/officeart/2005/8/layout/radial6"/>
    <dgm:cxn modelId="{BBEC07DE-01BD-467D-82CA-E690C698B8F6}" srcId="{E55B030D-57E1-4CE1-90C4-2565A004E421}" destId="{AFB4275F-3A7D-44D4-ABF7-AE5FAA64F1DA}" srcOrd="9" destOrd="0" parTransId="{310AE8B6-6816-4A22-BE2D-DBAF047A52B3}" sibTransId="{B596CD04-A757-4049-9B7B-8EA35C6DE766}"/>
    <dgm:cxn modelId="{1A0B1BEC-3205-442A-9D61-77563BC8C601}" srcId="{E55B030D-57E1-4CE1-90C4-2565A004E421}" destId="{A0FBB2A1-0757-4436-BE98-2DAD6A4AFB36}" srcOrd="11" destOrd="0" parTransId="{2EFC75D0-7E76-4DCF-9A7A-6B42B8D079F5}" sibTransId="{657D7AFC-A31F-4194-9353-61E909C2D0E9}"/>
    <dgm:cxn modelId="{62EDBBF2-E380-4AFF-BE14-B8073FA10DBC}" type="presOf" srcId="{41302093-7BFC-4B17-80B4-5C50DDB733A5}" destId="{2D56D967-13D8-409E-8046-A8CB9DCF9006}" srcOrd="0" destOrd="0" presId="urn:microsoft.com/office/officeart/2005/8/layout/radial6"/>
    <dgm:cxn modelId="{8C1EC8F2-B392-47E9-8887-EE9E3143B3F2}" type="presOf" srcId="{7096F3A1-1BAC-4D4C-B424-69388B1A54CC}" destId="{BA098942-75EB-4C57-B728-F10713EF3459}" srcOrd="0" destOrd="0" presId="urn:microsoft.com/office/officeart/2005/8/layout/radial6"/>
    <dgm:cxn modelId="{E1B4D0F3-94AF-4D00-BD7C-5A133D1D2E35}" type="presOf" srcId="{1B8B4D46-0069-49D2-9013-E583D9AA1CE9}" destId="{EAE2310B-9166-4BFD-BEAA-B3CAE5A31E46}" srcOrd="0" destOrd="0" presId="urn:microsoft.com/office/officeart/2005/8/layout/radial6"/>
    <dgm:cxn modelId="{C9C273F5-3755-4E44-B787-E600CBAB8589}" type="presOf" srcId="{364CFF23-36C1-4A0C-939F-87F022C8B720}" destId="{CF95387F-F4C2-4A7C-913A-571109B4098A}" srcOrd="0" destOrd="0" presId="urn:microsoft.com/office/officeart/2005/8/layout/radial6"/>
    <dgm:cxn modelId="{A412A6F7-8C86-47F5-B6C8-D0BAB30F4719}" type="presOf" srcId="{711387A9-B175-4C51-8A51-E46E15143137}" destId="{C47069B9-19E6-4517-9FB2-B5C434EFCAD6}" srcOrd="0" destOrd="0" presId="urn:microsoft.com/office/officeart/2005/8/layout/radial6"/>
    <dgm:cxn modelId="{68C039C4-DD86-4A55-A839-F04C4191A4D9}" type="presParOf" srcId="{BA098942-75EB-4C57-B728-F10713EF3459}" destId="{33E44B77-9279-4671-B462-ECB8D33DD3DD}" srcOrd="0" destOrd="0" presId="urn:microsoft.com/office/officeart/2005/8/layout/radial6"/>
    <dgm:cxn modelId="{B7E96614-A89B-4A0A-9F40-5B7FFA73726B}" type="presParOf" srcId="{BA098942-75EB-4C57-B728-F10713EF3459}" destId="{CF95387F-F4C2-4A7C-913A-571109B4098A}" srcOrd="1" destOrd="0" presId="urn:microsoft.com/office/officeart/2005/8/layout/radial6"/>
    <dgm:cxn modelId="{686BFE76-9EA7-4003-A26D-DDAAC4FD59FF}" type="presParOf" srcId="{BA098942-75EB-4C57-B728-F10713EF3459}" destId="{C0D8BA1F-67D2-47F9-803E-DFE4EF7BD4B8}" srcOrd="2" destOrd="0" presId="urn:microsoft.com/office/officeart/2005/8/layout/radial6"/>
    <dgm:cxn modelId="{6BFE14DC-022C-49F1-8CE1-1D4498FA30DF}" type="presParOf" srcId="{BA098942-75EB-4C57-B728-F10713EF3459}" destId="{4053B581-0B57-47C3-833F-C5F00AC81CB6}" srcOrd="3" destOrd="0" presId="urn:microsoft.com/office/officeart/2005/8/layout/radial6"/>
    <dgm:cxn modelId="{8A64C4F1-8BCD-46D7-A0CF-74D54C155B18}" type="presParOf" srcId="{BA098942-75EB-4C57-B728-F10713EF3459}" destId="{9DE3944D-0D82-4213-92B5-4F81F0B62DFC}" srcOrd="4" destOrd="0" presId="urn:microsoft.com/office/officeart/2005/8/layout/radial6"/>
    <dgm:cxn modelId="{8D7E0F28-F9A0-49F0-BA33-6F7EB20E2684}" type="presParOf" srcId="{BA098942-75EB-4C57-B728-F10713EF3459}" destId="{6B3846CD-5CAD-4C6D-BABF-DC0AD9270944}" srcOrd="5" destOrd="0" presId="urn:microsoft.com/office/officeart/2005/8/layout/radial6"/>
    <dgm:cxn modelId="{C8EA2ACF-DB66-45D1-9858-85C9928B4E88}" type="presParOf" srcId="{BA098942-75EB-4C57-B728-F10713EF3459}" destId="{EB236824-BD42-4E34-8133-A0AC6259CC8E}" srcOrd="6" destOrd="0" presId="urn:microsoft.com/office/officeart/2005/8/layout/radial6"/>
    <dgm:cxn modelId="{3D05018F-E834-48DE-9A2E-3722E008079F}" type="presParOf" srcId="{BA098942-75EB-4C57-B728-F10713EF3459}" destId="{09F33CB9-D426-4600-9F76-FB066AF5E7DE}" srcOrd="7" destOrd="0" presId="urn:microsoft.com/office/officeart/2005/8/layout/radial6"/>
    <dgm:cxn modelId="{C5366F88-222F-4348-9822-147083BAB734}" type="presParOf" srcId="{BA098942-75EB-4C57-B728-F10713EF3459}" destId="{46621F5E-26BD-4819-85FF-11D80539EED0}" srcOrd="8" destOrd="0" presId="urn:microsoft.com/office/officeart/2005/8/layout/radial6"/>
    <dgm:cxn modelId="{DA1E6439-3627-4E3D-9E0D-444E9EE556FE}" type="presParOf" srcId="{BA098942-75EB-4C57-B728-F10713EF3459}" destId="{EAE2310B-9166-4BFD-BEAA-B3CAE5A31E46}" srcOrd="9" destOrd="0" presId="urn:microsoft.com/office/officeart/2005/8/layout/radial6"/>
    <dgm:cxn modelId="{48A39BD7-3F66-40CF-819F-109B2A984E5A}" type="presParOf" srcId="{BA098942-75EB-4C57-B728-F10713EF3459}" destId="{4946836B-FF21-44AF-985D-DDD451EE3AAB}" srcOrd="10" destOrd="0" presId="urn:microsoft.com/office/officeart/2005/8/layout/radial6"/>
    <dgm:cxn modelId="{32F16E01-6BE5-4E05-8ADB-0EC9325E38F5}" type="presParOf" srcId="{BA098942-75EB-4C57-B728-F10713EF3459}" destId="{377D40FD-1873-4248-AA64-E706E723596C}" srcOrd="11" destOrd="0" presId="urn:microsoft.com/office/officeart/2005/8/layout/radial6"/>
    <dgm:cxn modelId="{D67874D9-FD37-4466-82F2-0E7FA70598B6}" type="presParOf" srcId="{BA098942-75EB-4C57-B728-F10713EF3459}" destId="{831B9111-1F3E-479C-9CB2-D83E2A1DAAD3}" srcOrd="12" destOrd="0" presId="urn:microsoft.com/office/officeart/2005/8/layout/radial6"/>
    <dgm:cxn modelId="{0FE9FFCA-0770-4237-A452-CF90BCB20F89}" type="presParOf" srcId="{BA098942-75EB-4C57-B728-F10713EF3459}" destId="{47B966D7-13DE-495F-AFC2-A0E5EA95A7BF}" srcOrd="13" destOrd="0" presId="urn:microsoft.com/office/officeart/2005/8/layout/radial6"/>
    <dgm:cxn modelId="{895230ED-5F4E-4482-8118-55EA81140F6F}" type="presParOf" srcId="{BA098942-75EB-4C57-B728-F10713EF3459}" destId="{C339C116-ADBB-41D8-B002-FD7C89376222}" srcOrd="14" destOrd="0" presId="urn:microsoft.com/office/officeart/2005/8/layout/radial6"/>
    <dgm:cxn modelId="{2FB3C525-490C-4665-ADB9-A1D17D8039B3}" type="presParOf" srcId="{BA098942-75EB-4C57-B728-F10713EF3459}" destId="{2D56D967-13D8-409E-8046-A8CB9DCF9006}" srcOrd="15" destOrd="0" presId="urn:microsoft.com/office/officeart/2005/8/layout/radial6"/>
    <dgm:cxn modelId="{FF4875A2-ADB9-4944-8081-1D261477188E}" type="presParOf" srcId="{BA098942-75EB-4C57-B728-F10713EF3459}" destId="{36E07F35-5F80-4B0B-BEE0-7DE8A71A1A72}" srcOrd="16" destOrd="0" presId="urn:microsoft.com/office/officeart/2005/8/layout/radial6"/>
    <dgm:cxn modelId="{20E4925C-50D4-48BC-883C-1678CAA5A837}" type="presParOf" srcId="{BA098942-75EB-4C57-B728-F10713EF3459}" destId="{0F0E1C4F-3A4E-4CF5-8EBD-76912A4820C6}" srcOrd="17" destOrd="0" presId="urn:microsoft.com/office/officeart/2005/8/layout/radial6"/>
    <dgm:cxn modelId="{50BDFEB7-DBCC-4B37-8398-27708D66D94F}" type="presParOf" srcId="{BA098942-75EB-4C57-B728-F10713EF3459}" destId="{C47069B9-19E6-4517-9FB2-B5C434EFCAD6}" srcOrd="18" destOrd="0" presId="urn:microsoft.com/office/officeart/2005/8/layout/radial6"/>
    <dgm:cxn modelId="{59813F76-9F7B-42AF-84E9-D8A3DAD8F422}" type="presParOf" srcId="{BA098942-75EB-4C57-B728-F10713EF3459}" destId="{CF1D5AA0-18BF-4BD5-B540-E7F39B385A1A}" srcOrd="19" destOrd="0" presId="urn:microsoft.com/office/officeart/2005/8/layout/radial6"/>
    <dgm:cxn modelId="{C3518B0F-4AC7-47A4-B933-5FF96B6F2A17}" type="presParOf" srcId="{BA098942-75EB-4C57-B728-F10713EF3459}" destId="{7C181854-C980-474F-A0B2-8DFA31A68DD4}" srcOrd="20" destOrd="0" presId="urn:microsoft.com/office/officeart/2005/8/layout/radial6"/>
    <dgm:cxn modelId="{BC51A87A-B49E-492A-86AC-1644881837CF}" type="presParOf" srcId="{BA098942-75EB-4C57-B728-F10713EF3459}" destId="{457C1884-0EF7-46B1-A921-7BB62E424B9B}" srcOrd="21" destOrd="0" presId="urn:microsoft.com/office/officeart/2005/8/layout/radial6"/>
    <dgm:cxn modelId="{4F1529DD-4ADB-4258-A271-4A3D09F90596}" type="presParOf" srcId="{BA098942-75EB-4C57-B728-F10713EF3459}" destId="{A959BCD6-F079-4052-850B-DFCB60ED12C6}" srcOrd="22" destOrd="0" presId="urn:microsoft.com/office/officeart/2005/8/layout/radial6"/>
    <dgm:cxn modelId="{5F209EE1-7F25-4D3A-94DB-ACBE212EC3BB}" type="presParOf" srcId="{BA098942-75EB-4C57-B728-F10713EF3459}" destId="{B01DB2F3-3F95-4EF3-9429-A6CE20BB74CF}" srcOrd="23" destOrd="0" presId="urn:microsoft.com/office/officeart/2005/8/layout/radial6"/>
    <dgm:cxn modelId="{31BF9BF3-104C-4B76-8B5E-19A427A36468}" type="presParOf" srcId="{BA098942-75EB-4C57-B728-F10713EF3459}" destId="{532A8BD2-189E-438D-A06E-8C20BEC8B50C}" srcOrd="24" destOrd="0" presId="urn:microsoft.com/office/officeart/2005/8/layout/radial6"/>
    <dgm:cxn modelId="{AA57B487-A36A-4C53-A62A-7AF4E42DA333}" type="presParOf" srcId="{BA098942-75EB-4C57-B728-F10713EF3459}" destId="{9AE56C9D-2893-4A93-BF4B-71EC81F6DD35}" srcOrd="25" destOrd="0" presId="urn:microsoft.com/office/officeart/2005/8/layout/radial6"/>
    <dgm:cxn modelId="{432AD0F7-D636-4DC2-B32B-99316EAF3A4A}" type="presParOf" srcId="{BA098942-75EB-4C57-B728-F10713EF3459}" destId="{C7FDAB83-4BE7-47A2-A959-5B07144B0E0A}" srcOrd="26" destOrd="0" presId="urn:microsoft.com/office/officeart/2005/8/layout/radial6"/>
    <dgm:cxn modelId="{E327184F-0441-4ACC-B14C-54352E47C609}" type="presParOf" srcId="{BA098942-75EB-4C57-B728-F10713EF3459}" destId="{2D723F2E-DADF-4246-954F-FFB7555ABF04}" srcOrd="27" destOrd="0" presId="urn:microsoft.com/office/officeart/2005/8/layout/radial6"/>
    <dgm:cxn modelId="{AEA42CD6-5669-4AD3-B1DB-C9E29A579E4C}" type="presParOf" srcId="{BA098942-75EB-4C57-B728-F10713EF3459}" destId="{B1DE2E76-0062-45F1-BAA1-580304C030C1}" srcOrd="28" destOrd="0" presId="urn:microsoft.com/office/officeart/2005/8/layout/radial6"/>
    <dgm:cxn modelId="{F661E375-AD56-45FC-A2C0-BD640EBAC022}" type="presParOf" srcId="{BA098942-75EB-4C57-B728-F10713EF3459}" destId="{F2FD628E-F72F-4F72-B047-B97D42165C7F}" srcOrd="29" destOrd="0" presId="urn:microsoft.com/office/officeart/2005/8/layout/radial6"/>
    <dgm:cxn modelId="{8E51BCB5-41E2-4DD3-9F32-D88E31C6C884}" type="presParOf" srcId="{BA098942-75EB-4C57-B728-F10713EF3459}" destId="{77DD50DC-BFC2-49B4-B366-1838385CF8B9}" srcOrd="30" destOrd="0" presId="urn:microsoft.com/office/officeart/2005/8/layout/radial6"/>
    <dgm:cxn modelId="{577728A8-D900-4DA8-8026-4AB3DB38DA16}" type="presParOf" srcId="{BA098942-75EB-4C57-B728-F10713EF3459}" destId="{0A7D8D42-5C84-47A9-A095-8EA0160E0861}" srcOrd="31" destOrd="0" presId="urn:microsoft.com/office/officeart/2005/8/layout/radial6"/>
    <dgm:cxn modelId="{2DB51555-7C2D-48DC-B9BF-56A7F608470E}" type="presParOf" srcId="{BA098942-75EB-4C57-B728-F10713EF3459}" destId="{B1B20E60-DF7A-4791-960A-DB1EA183735D}" srcOrd="32" destOrd="0" presId="urn:microsoft.com/office/officeart/2005/8/layout/radial6"/>
    <dgm:cxn modelId="{F22B5F86-3B4C-4EC6-8E0B-AF153AB0308D}" type="presParOf" srcId="{BA098942-75EB-4C57-B728-F10713EF3459}" destId="{E317D5BC-BF40-46D4-B485-2AED47C00C57}" srcOrd="33" destOrd="0" presId="urn:microsoft.com/office/officeart/2005/8/layout/radial6"/>
    <dgm:cxn modelId="{807BA693-B56C-4195-A737-B3F396FDF757}" type="presParOf" srcId="{BA098942-75EB-4C57-B728-F10713EF3459}" destId="{E25C3D8E-25B0-41D9-9B08-D475EFAE891B}" srcOrd="34" destOrd="0" presId="urn:microsoft.com/office/officeart/2005/8/layout/radial6"/>
    <dgm:cxn modelId="{D67EF65F-B595-4A88-9381-F77E36C73EAF}" type="presParOf" srcId="{BA098942-75EB-4C57-B728-F10713EF3459}" destId="{CBAA3249-BDDC-4FCD-B2A9-C82393E1664A}" srcOrd="35" destOrd="0" presId="urn:microsoft.com/office/officeart/2005/8/layout/radial6"/>
    <dgm:cxn modelId="{9165D83A-48C2-4BA2-BF5E-B70EEED2147B}" type="presParOf" srcId="{BA098942-75EB-4C57-B728-F10713EF3459}" destId="{F461EF0E-7EEF-45E2-9013-4065FFC193D4}" srcOrd="36" destOrd="0" presId="urn:microsoft.com/office/officeart/2005/8/layout/radial6"/>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1EF0E-7EEF-45E2-9013-4065FFC193D4}">
      <dsp:nvSpPr>
        <dsp:cNvPr id="0" name=""/>
        <dsp:cNvSpPr/>
      </dsp:nvSpPr>
      <dsp:spPr>
        <a:xfrm>
          <a:off x="615064" y="276784"/>
          <a:ext cx="3713631" cy="3713631"/>
        </a:xfrm>
        <a:prstGeom prst="blockArc">
          <a:avLst>
            <a:gd name="adj1" fmla="val 14400000"/>
            <a:gd name="adj2" fmla="val 1620000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E317D5BC-BF40-46D4-B485-2AED47C00C57}">
      <dsp:nvSpPr>
        <dsp:cNvPr id="0" name=""/>
        <dsp:cNvSpPr/>
      </dsp:nvSpPr>
      <dsp:spPr>
        <a:xfrm>
          <a:off x="615064" y="276784"/>
          <a:ext cx="3713631" cy="3713631"/>
        </a:xfrm>
        <a:prstGeom prst="blockArc">
          <a:avLst>
            <a:gd name="adj1" fmla="val 12600000"/>
            <a:gd name="adj2" fmla="val 1440000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77DD50DC-BFC2-49B4-B366-1838385CF8B9}">
      <dsp:nvSpPr>
        <dsp:cNvPr id="0" name=""/>
        <dsp:cNvSpPr/>
      </dsp:nvSpPr>
      <dsp:spPr>
        <a:xfrm>
          <a:off x="615064" y="276784"/>
          <a:ext cx="3713631" cy="3713631"/>
        </a:xfrm>
        <a:prstGeom prst="blockArc">
          <a:avLst>
            <a:gd name="adj1" fmla="val 10800000"/>
            <a:gd name="adj2" fmla="val 1260000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2D723F2E-DADF-4246-954F-FFB7555ABF04}">
      <dsp:nvSpPr>
        <dsp:cNvPr id="0" name=""/>
        <dsp:cNvSpPr/>
      </dsp:nvSpPr>
      <dsp:spPr>
        <a:xfrm>
          <a:off x="615064" y="276784"/>
          <a:ext cx="3713631" cy="3713631"/>
        </a:xfrm>
        <a:prstGeom prst="blockArc">
          <a:avLst>
            <a:gd name="adj1" fmla="val 9000000"/>
            <a:gd name="adj2" fmla="val 1080000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532A8BD2-189E-438D-A06E-8C20BEC8B50C}">
      <dsp:nvSpPr>
        <dsp:cNvPr id="0" name=""/>
        <dsp:cNvSpPr/>
      </dsp:nvSpPr>
      <dsp:spPr>
        <a:xfrm>
          <a:off x="615064" y="276784"/>
          <a:ext cx="3713631" cy="3713631"/>
        </a:xfrm>
        <a:prstGeom prst="blockArc">
          <a:avLst>
            <a:gd name="adj1" fmla="val 7200000"/>
            <a:gd name="adj2" fmla="val 900000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457C1884-0EF7-46B1-A921-7BB62E424B9B}">
      <dsp:nvSpPr>
        <dsp:cNvPr id="0" name=""/>
        <dsp:cNvSpPr/>
      </dsp:nvSpPr>
      <dsp:spPr>
        <a:xfrm>
          <a:off x="615064" y="276784"/>
          <a:ext cx="3713631" cy="3713631"/>
        </a:xfrm>
        <a:prstGeom prst="blockArc">
          <a:avLst>
            <a:gd name="adj1" fmla="val 5400000"/>
            <a:gd name="adj2" fmla="val 720000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C47069B9-19E6-4517-9FB2-B5C434EFCAD6}">
      <dsp:nvSpPr>
        <dsp:cNvPr id="0" name=""/>
        <dsp:cNvSpPr/>
      </dsp:nvSpPr>
      <dsp:spPr>
        <a:xfrm>
          <a:off x="615064" y="276784"/>
          <a:ext cx="3713631" cy="3713631"/>
        </a:xfrm>
        <a:prstGeom prst="blockArc">
          <a:avLst>
            <a:gd name="adj1" fmla="val 3600000"/>
            <a:gd name="adj2" fmla="val 540000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2D56D967-13D8-409E-8046-A8CB9DCF9006}">
      <dsp:nvSpPr>
        <dsp:cNvPr id="0" name=""/>
        <dsp:cNvSpPr/>
      </dsp:nvSpPr>
      <dsp:spPr>
        <a:xfrm>
          <a:off x="615064" y="276784"/>
          <a:ext cx="3713631" cy="3713631"/>
        </a:xfrm>
        <a:prstGeom prst="blockArc">
          <a:avLst>
            <a:gd name="adj1" fmla="val 1800000"/>
            <a:gd name="adj2" fmla="val 360000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831B9111-1F3E-479C-9CB2-D83E2A1DAAD3}">
      <dsp:nvSpPr>
        <dsp:cNvPr id="0" name=""/>
        <dsp:cNvSpPr/>
      </dsp:nvSpPr>
      <dsp:spPr>
        <a:xfrm>
          <a:off x="615064" y="276784"/>
          <a:ext cx="3713631" cy="3713631"/>
        </a:xfrm>
        <a:prstGeom prst="blockArc">
          <a:avLst>
            <a:gd name="adj1" fmla="val 0"/>
            <a:gd name="adj2" fmla="val 180000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EAE2310B-9166-4BFD-BEAA-B3CAE5A31E46}">
      <dsp:nvSpPr>
        <dsp:cNvPr id="0" name=""/>
        <dsp:cNvSpPr/>
      </dsp:nvSpPr>
      <dsp:spPr>
        <a:xfrm>
          <a:off x="615064" y="276784"/>
          <a:ext cx="3713631" cy="3713631"/>
        </a:xfrm>
        <a:prstGeom prst="blockArc">
          <a:avLst>
            <a:gd name="adj1" fmla="val 19800000"/>
            <a:gd name="adj2" fmla="val 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EB236824-BD42-4E34-8133-A0AC6259CC8E}">
      <dsp:nvSpPr>
        <dsp:cNvPr id="0" name=""/>
        <dsp:cNvSpPr/>
      </dsp:nvSpPr>
      <dsp:spPr>
        <a:xfrm>
          <a:off x="615064" y="276784"/>
          <a:ext cx="3713631" cy="3713631"/>
        </a:xfrm>
        <a:prstGeom prst="blockArc">
          <a:avLst>
            <a:gd name="adj1" fmla="val 18000000"/>
            <a:gd name="adj2" fmla="val 1980000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4053B581-0B57-47C3-833F-C5F00AC81CB6}">
      <dsp:nvSpPr>
        <dsp:cNvPr id="0" name=""/>
        <dsp:cNvSpPr/>
      </dsp:nvSpPr>
      <dsp:spPr>
        <a:xfrm>
          <a:off x="615064" y="276784"/>
          <a:ext cx="3713631" cy="3713631"/>
        </a:xfrm>
        <a:prstGeom prst="blockArc">
          <a:avLst>
            <a:gd name="adj1" fmla="val 16200000"/>
            <a:gd name="adj2" fmla="val 18000000"/>
            <a:gd name="adj3" fmla="val 2300"/>
          </a:avLst>
        </a:prstGeom>
        <a:solidFill>
          <a:schemeClr val="bg2">
            <a:lumMod val="50000"/>
          </a:schemeClr>
        </a:solidFill>
        <a:ln>
          <a:solidFill>
            <a:schemeClr val="tx2"/>
          </a:solidFill>
        </a:ln>
        <a:effectLst/>
      </dsp:spPr>
      <dsp:style>
        <a:lnRef idx="0">
          <a:scrgbClr r="0" g="0" b="0"/>
        </a:lnRef>
        <a:fillRef idx="1">
          <a:scrgbClr r="0" g="0" b="0"/>
        </a:fillRef>
        <a:effectRef idx="0">
          <a:scrgbClr r="0" g="0" b="0"/>
        </a:effectRef>
        <a:fontRef idx="minor">
          <a:schemeClr val="lt1"/>
        </a:fontRef>
      </dsp:style>
    </dsp:sp>
    <dsp:sp modelId="{33E44B77-9279-4671-B462-ECB8D33DD3DD}">
      <dsp:nvSpPr>
        <dsp:cNvPr id="0" name=""/>
        <dsp:cNvSpPr/>
      </dsp:nvSpPr>
      <dsp:spPr>
        <a:xfrm>
          <a:off x="1612316" y="1252184"/>
          <a:ext cx="1719127" cy="1762830"/>
        </a:xfrm>
        <a:prstGeom prst="ellipse">
          <a:avLst/>
        </a:prstGeom>
        <a:solidFill>
          <a:schemeClr val="bg2">
            <a:lumMod val="5000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Measurements</a:t>
          </a:r>
        </a:p>
      </dsp:txBody>
      <dsp:txXfrm>
        <a:off x="1864076" y="1510344"/>
        <a:ext cx="1215607" cy="1246510"/>
      </dsp:txXfrm>
    </dsp:sp>
    <dsp:sp modelId="{CF95387F-F4C2-4A7C-913A-571109B4098A}">
      <dsp:nvSpPr>
        <dsp:cNvPr id="0" name=""/>
        <dsp:cNvSpPr/>
      </dsp:nvSpPr>
      <dsp:spPr>
        <a:xfrm>
          <a:off x="2077167" y="-96576"/>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Calcination level</a:t>
          </a:r>
        </a:p>
      </dsp:txBody>
      <dsp:txXfrm>
        <a:off x="2192775" y="19032"/>
        <a:ext cx="558208" cy="558208"/>
      </dsp:txXfrm>
    </dsp:sp>
    <dsp:sp modelId="{9DE3944D-0D82-4213-92B5-4F81F0B62DFC}">
      <dsp:nvSpPr>
        <dsp:cNvPr id="0" name=""/>
        <dsp:cNvSpPr/>
      </dsp:nvSpPr>
      <dsp:spPr>
        <a:xfrm>
          <a:off x="2994899" y="149329"/>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Surface area</a:t>
          </a:r>
        </a:p>
      </dsp:txBody>
      <dsp:txXfrm>
        <a:off x="3110507" y="264937"/>
        <a:ext cx="558208" cy="558208"/>
      </dsp:txXfrm>
    </dsp:sp>
    <dsp:sp modelId="{09F33CB9-D426-4600-9F76-FB066AF5E7DE}">
      <dsp:nvSpPr>
        <dsp:cNvPr id="0" name=""/>
        <dsp:cNvSpPr/>
      </dsp:nvSpPr>
      <dsp:spPr>
        <a:xfrm>
          <a:off x="3666726" y="821155"/>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Output reactivity</a:t>
          </a:r>
        </a:p>
      </dsp:txBody>
      <dsp:txXfrm>
        <a:off x="3782334" y="936763"/>
        <a:ext cx="558208" cy="558208"/>
      </dsp:txXfrm>
    </dsp:sp>
    <dsp:sp modelId="{4946836B-FF21-44AF-985D-DDD451EE3AAB}">
      <dsp:nvSpPr>
        <dsp:cNvPr id="0" name=""/>
        <dsp:cNvSpPr/>
      </dsp:nvSpPr>
      <dsp:spPr>
        <a:xfrm>
          <a:off x="3912631" y="1738887"/>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CO2 quality &amp; quantity</a:t>
          </a:r>
        </a:p>
      </dsp:txBody>
      <dsp:txXfrm>
        <a:off x="4028239" y="1854495"/>
        <a:ext cx="558208" cy="558208"/>
      </dsp:txXfrm>
    </dsp:sp>
    <dsp:sp modelId="{47B966D7-13DE-495F-AFC2-A0E5EA95A7BF}">
      <dsp:nvSpPr>
        <dsp:cNvPr id="0" name=""/>
        <dsp:cNvSpPr/>
      </dsp:nvSpPr>
      <dsp:spPr>
        <a:xfrm>
          <a:off x="3666726" y="2656619"/>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Retention time</a:t>
          </a:r>
        </a:p>
      </dsp:txBody>
      <dsp:txXfrm>
        <a:off x="3782334" y="2772227"/>
        <a:ext cx="558208" cy="558208"/>
      </dsp:txXfrm>
    </dsp:sp>
    <dsp:sp modelId="{36E07F35-5F80-4B0B-BEE0-7DE8A71A1A72}">
      <dsp:nvSpPr>
        <dsp:cNvPr id="0" name=""/>
        <dsp:cNvSpPr/>
      </dsp:nvSpPr>
      <dsp:spPr>
        <a:xfrm>
          <a:off x="2994899" y="3328446"/>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Energy input</a:t>
          </a:r>
        </a:p>
      </dsp:txBody>
      <dsp:txXfrm>
        <a:off x="3110507" y="3444054"/>
        <a:ext cx="558208" cy="558208"/>
      </dsp:txXfrm>
    </dsp:sp>
    <dsp:sp modelId="{CF1D5AA0-18BF-4BD5-B540-E7F39B385A1A}">
      <dsp:nvSpPr>
        <dsp:cNvPr id="0" name=""/>
        <dsp:cNvSpPr/>
      </dsp:nvSpPr>
      <dsp:spPr>
        <a:xfrm>
          <a:off x="2077167" y="3574351"/>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Heat transfer efficiency</a:t>
          </a:r>
        </a:p>
      </dsp:txBody>
      <dsp:txXfrm>
        <a:off x="2192775" y="3689959"/>
        <a:ext cx="558208" cy="558208"/>
      </dsp:txXfrm>
    </dsp:sp>
    <dsp:sp modelId="{A959BCD6-F079-4052-850B-DFCB60ED12C6}">
      <dsp:nvSpPr>
        <dsp:cNvPr id="0" name=""/>
        <dsp:cNvSpPr/>
      </dsp:nvSpPr>
      <dsp:spPr>
        <a:xfrm>
          <a:off x="1159435" y="3328446"/>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Tube corrosion</a:t>
          </a:r>
        </a:p>
      </dsp:txBody>
      <dsp:txXfrm>
        <a:off x="1275043" y="3444054"/>
        <a:ext cx="558208" cy="558208"/>
      </dsp:txXfrm>
    </dsp:sp>
    <dsp:sp modelId="{9AE56C9D-2893-4A93-BF4B-71EC81F6DD35}">
      <dsp:nvSpPr>
        <dsp:cNvPr id="0" name=""/>
        <dsp:cNvSpPr/>
      </dsp:nvSpPr>
      <dsp:spPr>
        <a:xfrm>
          <a:off x="487609" y="2656619"/>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Insulation wear &amp; tear</a:t>
          </a:r>
        </a:p>
      </dsp:txBody>
      <dsp:txXfrm>
        <a:off x="603217" y="2772227"/>
        <a:ext cx="558208" cy="558208"/>
      </dsp:txXfrm>
    </dsp:sp>
    <dsp:sp modelId="{B1DE2E76-0062-45F1-BAA1-580304C030C1}">
      <dsp:nvSpPr>
        <dsp:cNvPr id="0" name=""/>
        <dsp:cNvSpPr/>
      </dsp:nvSpPr>
      <dsp:spPr>
        <a:xfrm>
          <a:off x="241703" y="1738887"/>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Separation efficiency</a:t>
          </a:r>
        </a:p>
      </dsp:txBody>
      <dsp:txXfrm>
        <a:off x="357311" y="1854495"/>
        <a:ext cx="558208" cy="558208"/>
      </dsp:txXfrm>
    </dsp:sp>
    <dsp:sp modelId="{0A7D8D42-5C84-47A9-A095-8EA0160E0861}">
      <dsp:nvSpPr>
        <dsp:cNvPr id="0" name=""/>
        <dsp:cNvSpPr/>
      </dsp:nvSpPr>
      <dsp:spPr>
        <a:xfrm>
          <a:off x="487609" y="821155"/>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Scaling</a:t>
          </a:r>
        </a:p>
      </dsp:txBody>
      <dsp:txXfrm>
        <a:off x="603217" y="936763"/>
        <a:ext cx="558208" cy="558208"/>
      </dsp:txXfrm>
    </dsp:sp>
    <dsp:sp modelId="{E25C3D8E-25B0-41D9-9B08-D475EFAE891B}">
      <dsp:nvSpPr>
        <dsp:cNvPr id="0" name=""/>
        <dsp:cNvSpPr/>
      </dsp:nvSpPr>
      <dsp:spPr>
        <a:xfrm>
          <a:off x="1159435" y="149329"/>
          <a:ext cx="789424" cy="789424"/>
        </a:xfrm>
        <a:prstGeom prst="ellipse">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Creep</a:t>
          </a:r>
        </a:p>
      </dsp:txBody>
      <dsp:txXfrm>
        <a:off x="1275043" y="264937"/>
        <a:ext cx="558208" cy="55820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876E6-8EF4-41DF-BBB7-AA15CCBCAE93}" type="datetimeFigureOut">
              <a:rPr lang="en-US" smtClean="0"/>
              <a:t>5/31/2019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136C51-1B60-4986-AC30-6BA846B3DBE2}" type="slidenum">
              <a:rPr lang="en-US" smtClean="0"/>
              <a:t>‹#›</a:t>
            </a:fld>
            <a:endParaRPr lang="en-US"/>
          </a:p>
        </p:txBody>
      </p:sp>
    </p:spTree>
    <p:extLst>
      <p:ext uri="{BB962C8B-B14F-4D97-AF65-F5344CB8AC3E}">
        <p14:creationId xmlns:p14="http://schemas.microsoft.com/office/powerpoint/2010/main" val="161687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36C51-1B60-4986-AC30-6BA846B3DBE2}" type="slidenum">
              <a:rPr lang="en-US" smtClean="0"/>
              <a:t>1</a:t>
            </a:fld>
            <a:endParaRPr lang="en-US"/>
          </a:p>
        </p:txBody>
      </p:sp>
    </p:spTree>
    <p:extLst>
      <p:ext uri="{BB962C8B-B14F-4D97-AF65-F5344CB8AC3E}">
        <p14:creationId xmlns:p14="http://schemas.microsoft.com/office/powerpoint/2010/main" val="3118236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0136C51-1B60-4986-AC30-6BA846B3DBE2}" type="slidenum">
              <a:rPr lang="en-US" smtClean="0"/>
              <a:t>12</a:t>
            </a:fld>
            <a:endParaRPr lang="en-US"/>
          </a:p>
        </p:txBody>
      </p:sp>
    </p:spTree>
    <p:extLst>
      <p:ext uri="{BB962C8B-B14F-4D97-AF65-F5344CB8AC3E}">
        <p14:creationId xmlns:p14="http://schemas.microsoft.com/office/powerpoint/2010/main" val="915945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36C51-1B60-4986-AC30-6BA846B3DBE2}" type="slidenum">
              <a:rPr lang="en-US" smtClean="0"/>
              <a:t>15</a:t>
            </a:fld>
            <a:endParaRPr lang="en-US"/>
          </a:p>
        </p:txBody>
      </p:sp>
    </p:spTree>
    <p:extLst>
      <p:ext uri="{BB962C8B-B14F-4D97-AF65-F5344CB8AC3E}">
        <p14:creationId xmlns:p14="http://schemas.microsoft.com/office/powerpoint/2010/main" val="1734645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36C51-1B60-4986-AC30-6BA846B3DBE2}" type="slidenum">
              <a:rPr lang="en-US" smtClean="0"/>
              <a:t>2</a:t>
            </a:fld>
            <a:endParaRPr lang="en-US"/>
          </a:p>
        </p:txBody>
      </p:sp>
    </p:spTree>
    <p:extLst>
      <p:ext uri="{BB962C8B-B14F-4D97-AF65-F5344CB8AC3E}">
        <p14:creationId xmlns:p14="http://schemas.microsoft.com/office/powerpoint/2010/main" val="693653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36C51-1B60-4986-AC30-6BA846B3DBE2}" type="slidenum">
              <a:rPr lang="en-US" smtClean="0"/>
              <a:t>3</a:t>
            </a:fld>
            <a:endParaRPr lang="en-US"/>
          </a:p>
        </p:txBody>
      </p:sp>
    </p:spTree>
    <p:extLst>
      <p:ext uri="{BB962C8B-B14F-4D97-AF65-F5344CB8AC3E}">
        <p14:creationId xmlns:p14="http://schemas.microsoft.com/office/powerpoint/2010/main" val="93828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36C51-1B60-4986-AC30-6BA846B3DBE2}" type="slidenum">
              <a:rPr lang="en-US" smtClean="0"/>
              <a:t>4</a:t>
            </a:fld>
            <a:endParaRPr lang="en-US"/>
          </a:p>
        </p:txBody>
      </p:sp>
    </p:spTree>
    <p:extLst>
      <p:ext uri="{BB962C8B-B14F-4D97-AF65-F5344CB8AC3E}">
        <p14:creationId xmlns:p14="http://schemas.microsoft.com/office/powerpoint/2010/main" val="537374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36C51-1B60-4986-AC30-6BA846B3DBE2}" type="slidenum">
              <a:rPr lang="en-US" smtClean="0"/>
              <a:t>5</a:t>
            </a:fld>
            <a:endParaRPr lang="en-US"/>
          </a:p>
        </p:txBody>
      </p:sp>
    </p:spTree>
    <p:extLst>
      <p:ext uri="{BB962C8B-B14F-4D97-AF65-F5344CB8AC3E}">
        <p14:creationId xmlns:p14="http://schemas.microsoft.com/office/powerpoint/2010/main" val="3281819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36C51-1B60-4986-AC30-6BA846B3DBE2}" type="slidenum">
              <a:rPr lang="en-US" smtClean="0"/>
              <a:t>6</a:t>
            </a:fld>
            <a:endParaRPr lang="en-US"/>
          </a:p>
        </p:txBody>
      </p:sp>
    </p:spTree>
    <p:extLst>
      <p:ext uri="{BB962C8B-B14F-4D97-AF65-F5344CB8AC3E}">
        <p14:creationId xmlns:p14="http://schemas.microsoft.com/office/powerpoint/2010/main" val="888144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36C51-1B60-4986-AC30-6BA846B3DBE2}" type="slidenum">
              <a:rPr lang="en-US" smtClean="0"/>
              <a:t>7</a:t>
            </a:fld>
            <a:endParaRPr lang="en-US"/>
          </a:p>
        </p:txBody>
      </p:sp>
    </p:spTree>
    <p:extLst>
      <p:ext uri="{BB962C8B-B14F-4D97-AF65-F5344CB8AC3E}">
        <p14:creationId xmlns:p14="http://schemas.microsoft.com/office/powerpoint/2010/main" val="28949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136C51-1B60-4986-AC30-6BA846B3DBE2}" type="slidenum">
              <a:rPr lang="en-US" smtClean="0"/>
              <a:t>8</a:t>
            </a:fld>
            <a:endParaRPr lang="en-US"/>
          </a:p>
        </p:txBody>
      </p:sp>
    </p:spTree>
    <p:extLst>
      <p:ext uri="{BB962C8B-B14F-4D97-AF65-F5344CB8AC3E}">
        <p14:creationId xmlns:p14="http://schemas.microsoft.com/office/powerpoint/2010/main" val="1398146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136C51-1B60-4986-AC30-6BA846B3DBE2}" type="slidenum">
              <a:rPr lang="en-US" smtClean="0"/>
              <a:t>9</a:t>
            </a:fld>
            <a:endParaRPr lang="en-US"/>
          </a:p>
        </p:txBody>
      </p:sp>
    </p:spTree>
    <p:extLst>
      <p:ext uri="{BB962C8B-B14F-4D97-AF65-F5344CB8AC3E}">
        <p14:creationId xmlns:p14="http://schemas.microsoft.com/office/powerpoint/2010/main" val="263321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938DE3-7457-49DD-BBBF-BD34DC610FC1}"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1A0C1-ECB2-485B-B616-FB7FBCD84D2F}" type="slidenum">
              <a:rPr lang="en-US" smtClean="0"/>
              <a:t>‹#›</a:t>
            </a:fld>
            <a:endParaRPr lang="en-US"/>
          </a:p>
        </p:txBody>
      </p:sp>
    </p:spTree>
    <p:extLst>
      <p:ext uri="{BB962C8B-B14F-4D97-AF65-F5344CB8AC3E}">
        <p14:creationId xmlns:p14="http://schemas.microsoft.com/office/powerpoint/2010/main" val="71678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938DE3-7457-49DD-BBBF-BD34DC610FC1}"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1A0C1-ECB2-485B-B616-FB7FBCD84D2F}" type="slidenum">
              <a:rPr lang="en-US" smtClean="0"/>
              <a:t>‹#›</a:t>
            </a:fld>
            <a:endParaRPr lang="en-US"/>
          </a:p>
        </p:txBody>
      </p:sp>
    </p:spTree>
    <p:extLst>
      <p:ext uri="{BB962C8B-B14F-4D97-AF65-F5344CB8AC3E}">
        <p14:creationId xmlns:p14="http://schemas.microsoft.com/office/powerpoint/2010/main" val="3895085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938DE3-7457-49DD-BBBF-BD34DC610FC1}"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1A0C1-ECB2-485B-B616-FB7FBCD84D2F}" type="slidenum">
              <a:rPr lang="en-US" smtClean="0"/>
              <a:t>‹#›</a:t>
            </a:fld>
            <a:endParaRPr lang="en-US"/>
          </a:p>
        </p:txBody>
      </p:sp>
    </p:spTree>
    <p:extLst>
      <p:ext uri="{BB962C8B-B14F-4D97-AF65-F5344CB8AC3E}">
        <p14:creationId xmlns:p14="http://schemas.microsoft.com/office/powerpoint/2010/main" val="766220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938DE3-7457-49DD-BBBF-BD34DC610FC1}"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1A0C1-ECB2-485B-B616-FB7FBCD84D2F}" type="slidenum">
              <a:rPr lang="en-US" smtClean="0"/>
              <a:t>‹#›</a:t>
            </a:fld>
            <a:endParaRPr lang="en-US"/>
          </a:p>
        </p:txBody>
      </p:sp>
    </p:spTree>
    <p:extLst>
      <p:ext uri="{BB962C8B-B14F-4D97-AF65-F5344CB8AC3E}">
        <p14:creationId xmlns:p14="http://schemas.microsoft.com/office/powerpoint/2010/main" val="235194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38DE3-7457-49DD-BBBF-BD34DC610FC1}" type="datetimeFigureOut">
              <a:rPr lang="en-US" smtClean="0"/>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1A0C1-ECB2-485B-B616-FB7FBCD84D2F}" type="slidenum">
              <a:rPr lang="en-US" smtClean="0"/>
              <a:t>‹#›</a:t>
            </a:fld>
            <a:endParaRPr lang="en-US"/>
          </a:p>
        </p:txBody>
      </p:sp>
    </p:spTree>
    <p:extLst>
      <p:ext uri="{BB962C8B-B14F-4D97-AF65-F5344CB8AC3E}">
        <p14:creationId xmlns:p14="http://schemas.microsoft.com/office/powerpoint/2010/main" val="3631114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938DE3-7457-49DD-BBBF-BD34DC610FC1}"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1A0C1-ECB2-485B-B616-FB7FBCD84D2F}" type="slidenum">
              <a:rPr lang="en-US" smtClean="0"/>
              <a:t>‹#›</a:t>
            </a:fld>
            <a:endParaRPr lang="en-US"/>
          </a:p>
        </p:txBody>
      </p:sp>
    </p:spTree>
    <p:extLst>
      <p:ext uri="{BB962C8B-B14F-4D97-AF65-F5344CB8AC3E}">
        <p14:creationId xmlns:p14="http://schemas.microsoft.com/office/powerpoint/2010/main" val="386912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938DE3-7457-49DD-BBBF-BD34DC610FC1}" type="datetimeFigureOut">
              <a:rPr lang="en-US" smtClean="0"/>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1A0C1-ECB2-485B-B616-FB7FBCD84D2F}" type="slidenum">
              <a:rPr lang="en-US" smtClean="0"/>
              <a:t>‹#›</a:t>
            </a:fld>
            <a:endParaRPr lang="en-US"/>
          </a:p>
        </p:txBody>
      </p:sp>
    </p:spTree>
    <p:extLst>
      <p:ext uri="{BB962C8B-B14F-4D97-AF65-F5344CB8AC3E}">
        <p14:creationId xmlns:p14="http://schemas.microsoft.com/office/powerpoint/2010/main" val="2906780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938DE3-7457-49DD-BBBF-BD34DC610FC1}" type="datetimeFigureOut">
              <a:rPr lang="en-US" smtClean="0"/>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1A0C1-ECB2-485B-B616-FB7FBCD84D2F}" type="slidenum">
              <a:rPr lang="en-US" smtClean="0"/>
              <a:t>‹#›</a:t>
            </a:fld>
            <a:endParaRPr lang="en-US"/>
          </a:p>
        </p:txBody>
      </p:sp>
    </p:spTree>
    <p:extLst>
      <p:ext uri="{BB962C8B-B14F-4D97-AF65-F5344CB8AC3E}">
        <p14:creationId xmlns:p14="http://schemas.microsoft.com/office/powerpoint/2010/main" val="985156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38DE3-7457-49DD-BBBF-BD34DC610FC1}" type="datetimeFigureOut">
              <a:rPr lang="en-US" smtClean="0"/>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1A0C1-ECB2-485B-B616-FB7FBCD84D2F}" type="slidenum">
              <a:rPr lang="en-US" smtClean="0"/>
              <a:t>‹#›</a:t>
            </a:fld>
            <a:endParaRPr lang="en-US"/>
          </a:p>
        </p:txBody>
      </p:sp>
    </p:spTree>
    <p:extLst>
      <p:ext uri="{BB962C8B-B14F-4D97-AF65-F5344CB8AC3E}">
        <p14:creationId xmlns:p14="http://schemas.microsoft.com/office/powerpoint/2010/main" val="35625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38DE3-7457-49DD-BBBF-BD34DC610FC1}"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1A0C1-ECB2-485B-B616-FB7FBCD84D2F}" type="slidenum">
              <a:rPr lang="en-US" smtClean="0"/>
              <a:t>‹#›</a:t>
            </a:fld>
            <a:endParaRPr lang="en-US"/>
          </a:p>
        </p:txBody>
      </p:sp>
    </p:spTree>
    <p:extLst>
      <p:ext uri="{BB962C8B-B14F-4D97-AF65-F5344CB8AC3E}">
        <p14:creationId xmlns:p14="http://schemas.microsoft.com/office/powerpoint/2010/main" val="156794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38DE3-7457-49DD-BBBF-BD34DC610FC1}" type="datetimeFigureOut">
              <a:rPr lang="en-US" smtClean="0"/>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1A0C1-ECB2-485B-B616-FB7FBCD84D2F}" type="slidenum">
              <a:rPr lang="en-US" smtClean="0"/>
              <a:t>‹#›</a:t>
            </a:fld>
            <a:endParaRPr lang="en-US"/>
          </a:p>
        </p:txBody>
      </p:sp>
    </p:spTree>
    <p:extLst>
      <p:ext uri="{BB962C8B-B14F-4D97-AF65-F5344CB8AC3E}">
        <p14:creationId xmlns:p14="http://schemas.microsoft.com/office/powerpoint/2010/main" val="146126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F938DE3-7457-49DD-BBBF-BD34DC610FC1}" type="datetimeFigureOut">
              <a:rPr lang="en-US" smtClean="0"/>
              <a:t>5/31/2019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521A0C1-ECB2-485B-B616-FB7FBCD84D2F}" type="slidenum">
              <a:rPr lang="en-US" smtClean="0"/>
              <a:t>‹#›</a:t>
            </a:fld>
            <a:endParaRPr lang="en-US"/>
          </a:p>
        </p:txBody>
      </p:sp>
    </p:spTree>
    <p:extLst>
      <p:ext uri="{BB962C8B-B14F-4D97-AF65-F5344CB8AC3E}">
        <p14:creationId xmlns:p14="http://schemas.microsoft.com/office/powerpoint/2010/main" val="834116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i.org/10.3390/en1203055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3390/en1203055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emf"/><Relationship Id="rId7" Type="http://schemas.openxmlformats.org/officeDocument/2006/relationships/image" Target="../media/image9.jpeg"/><Relationship Id="rId12" Type="http://schemas.openxmlformats.org/officeDocument/2006/relationships/image" Target="../media/image14.png"/><Relationship Id="rId2" Type="http://schemas.openxmlformats.org/officeDocument/2006/relationships/notesSlide" Target="../notesSlides/notesSlide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emf"/><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7280423-F651-41BD-8EEB-28033AD85D1E}"/>
              </a:ext>
            </a:extLst>
          </p:cNvPr>
          <p:cNvSpPr txBox="1"/>
          <p:nvPr/>
        </p:nvSpPr>
        <p:spPr>
          <a:xfrm>
            <a:off x="3429000" y="18272"/>
            <a:ext cx="5638800" cy="1938992"/>
          </a:xfrm>
          <a:prstGeom prst="rect">
            <a:avLst/>
          </a:prstGeom>
          <a:noFill/>
        </p:spPr>
        <p:txBody>
          <a:bodyPr wrap="square" rtlCol="0">
            <a:spAutoFit/>
          </a:bodyPr>
          <a:lstStyle/>
          <a:p>
            <a:pPr algn="r"/>
            <a:r>
              <a:rPr lang="en-SG" sz="2800" b="1" dirty="0">
                <a:solidFill>
                  <a:schemeClr val="bg1"/>
                </a:solidFill>
                <a:latin typeface="Overpass" pitchFamily="2" charset="0"/>
                <a:cs typeface="Arial" pitchFamily="34" charset="0"/>
              </a:rPr>
              <a:t>APAC CCS Forum</a:t>
            </a:r>
          </a:p>
          <a:p>
            <a:pPr algn="r"/>
            <a:r>
              <a:rPr lang="en-US" sz="1600" b="1" dirty="0">
                <a:solidFill>
                  <a:schemeClr val="bg1"/>
                </a:solidFill>
              </a:rPr>
              <a:t>Low Emissions  Intensity Cement and Lime (LEILAC) Project</a:t>
            </a:r>
          </a:p>
          <a:p>
            <a:pPr algn="r"/>
            <a:r>
              <a:rPr lang="en-US" sz="1600" b="1" dirty="0">
                <a:solidFill>
                  <a:schemeClr val="bg1"/>
                </a:solidFill>
              </a:rPr>
              <a:t>Capturing CO</a:t>
            </a:r>
            <a:r>
              <a:rPr lang="en-US" sz="1600" b="1" baseline="-25000" dirty="0">
                <a:solidFill>
                  <a:schemeClr val="bg1"/>
                </a:solidFill>
              </a:rPr>
              <a:t>2</a:t>
            </a:r>
            <a:r>
              <a:rPr lang="en-US" sz="1600" b="1" dirty="0">
                <a:solidFill>
                  <a:schemeClr val="bg1"/>
                </a:solidFill>
              </a:rPr>
              <a:t> from Lime and Cement Production</a:t>
            </a:r>
          </a:p>
          <a:p>
            <a:pPr algn="r"/>
            <a:endParaRPr lang="en-US" b="1" dirty="0">
              <a:solidFill>
                <a:schemeClr val="bg1"/>
              </a:solidFill>
            </a:endParaRPr>
          </a:p>
          <a:p>
            <a:pPr algn="r"/>
            <a:r>
              <a:rPr lang="en-US" sz="2400" b="1" dirty="0">
                <a:solidFill>
                  <a:schemeClr val="bg1"/>
                </a:solidFill>
              </a:rPr>
              <a:t>Dr Phil Hodgson</a:t>
            </a:r>
          </a:p>
          <a:p>
            <a:pPr algn="r"/>
            <a:r>
              <a:rPr lang="en-US" sz="1600" b="1" dirty="0">
                <a:solidFill>
                  <a:schemeClr val="bg1"/>
                </a:solidFill>
              </a:rPr>
              <a:t>CEO and MD Calix Limited</a:t>
            </a:r>
            <a:r>
              <a:rPr lang="en-US" b="1" dirty="0">
                <a:solidFill>
                  <a:schemeClr val="bg1"/>
                </a:solidFill>
              </a:rPr>
              <a:t> </a:t>
            </a:r>
            <a:endParaRPr lang="en-SG" sz="2800" b="1" dirty="0">
              <a:solidFill>
                <a:schemeClr val="bg1"/>
              </a:solidFill>
              <a:latin typeface="Overpass" pitchFamily="2" charset="0"/>
              <a:cs typeface="Arial" pitchFamily="34" charset="0"/>
            </a:endParaRPr>
          </a:p>
        </p:txBody>
      </p:sp>
    </p:spTree>
    <p:extLst>
      <p:ext uri="{BB962C8B-B14F-4D97-AF65-F5344CB8AC3E}">
        <p14:creationId xmlns:p14="http://schemas.microsoft.com/office/powerpoint/2010/main" val="320036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0">
            <a:extLst>
              <a:ext uri="{FF2B5EF4-FFF2-40B4-BE49-F238E27FC236}">
                <a16:creationId xmlns:a16="http://schemas.microsoft.com/office/drawing/2014/main" id="{396E4650-6B70-4462-9CE4-AFBF7E2CC77F}"/>
              </a:ext>
            </a:extLst>
          </p:cNvPr>
          <p:cNvSpPr>
            <a:spLocks noChangeArrowheads="1"/>
          </p:cNvSpPr>
          <p:nvPr/>
        </p:nvSpPr>
        <p:spPr bwMode="auto">
          <a:xfrm>
            <a:off x="621602" y="1008957"/>
            <a:ext cx="6899569" cy="1549424"/>
          </a:xfrm>
          <a:prstGeom prst="rect">
            <a:avLst/>
          </a:prstGeom>
          <a:noFill/>
          <a:ln w="25400">
            <a:solidFill>
              <a:schemeClr val="bg2">
                <a:lumMod val="75000"/>
              </a:schemeClr>
            </a:solidFill>
            <a:miter lim="800000"/>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6" name="Freeform 46">
            <a:extLst>
              <a:ext uri="{FF2B5EF4-FFF2-40B4-BE49-F238E27FC236}">
                <a16:creationId xmlns:a16="http://schemas.microsoft.com/office/drawing/2014/main" id="{A462ED0D-8821-400F-B90F-7DE7124B85EC}"/>
              </a:ext>
            </a:extLst>
          </p:cNvPr>
          <p:cNvSpPr>
            <a:spLocks noChangeArrowheads="1"/>
          </p:cNvSpPr>
          <p:nvPr/>
        </p:nvSpPr>
        <p:spPr bwMode="auto">
          <a:xfrm>
            <a:off x="1321142" y="932253"/>
            <a:ext cx="0" cy="76704"/>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7" name="Freeform 44">
            <a:extLst>
              <a:ext uri="{FF2B5EF4-FFF2-40B4-BE49-F238E27FC236}">
                <a16:creationId xmlns:a16="http://schemas.microsoft.com/office/drawing/2014/main" id="{CC9B2F54-9120-445B-AB97-C42A8AC3A20E}"/>
              </a:ext>
            </a:extLst>
          </p:cNvPr>
          <p:cNvSpPr>
            <a:spLocks noChangeArrowheads="1"/>
          </p:cNvSpPr>
          <p:nvPr/>
        </p:nvSpPr>
        <p:spPr bwMode="auto">
          <a:xfrm>
            <a:off x="2011099" y="932253"/>
            <a:ext cx="0" cy="76704"/>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8" name="Freeform 42">
            <a:extLst>
              <a:ext uri="{FF2B5EF4-FFF2-40B4-BE49-F238E27FC236}">
                <a16:creationId xmlns:a16="http://schemas.microsoft.com/office/drawing/2014/main" id="{A388B0FA-E3CA-49C4-A9AE-82DDCCA32114}"/>
              </a:ext>
            </a:extLst>
          </p:cNvPr>
          <p:cNvSpPr>
            <a:spLocks noChangeArrowheads="1"/>
          </p:cNvSpPr>
          <p:nvPr/>
        </p:nvSpPr>
        <p:spPr bwMode="auto">
          <a:xfrm>
            <a:off x="2691473" y="932253"/>
            <a:ext cx="0" cy="76704"/>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9" name="Freeform 40">
            <a:extLst>
              <a:ext uri="{FF2B5EF4-FFF2-40B4-BE49-F238E27FC236}">
                <a16:creationId xmlns:a16="http://schemas.microsoft.com/office/drawing/2014/main" id="{ADD1EB4B-3003-4946-9644-356150F9EB20}"/>
              </a:ext>
            </a:extLst>
          </p:cNvPr>
          <p:cNvSpPr>
            <a:spLocks noChangeArrowheads="1"/>
          </p:cNvSpPr>
          <p:nvPr/>
        </p:nvSpPr>
        <p:spPr bwMode="auto">
          <a:xfrm>
            <a:off x="3391012" y="932253"/>
            <a:ext cx="0" cy="76704"/>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10" name="Freeform 38">
            <a:extLst>
              <a:ext uri="{FF2B5EF4-FFF2-40B4-BE49-F238E27FC236}">
                <a16:creationId xmlns:a16="http://schemas.microsoft.com/office/drawing/2014/main" id="{96CC7A50-8C0C-4866-8326-87185BB9B272}"/>
              </a:ext>
            </a:extLst>
          </p:cNvPr>
          <p:cNvSpPr>
            <a:spLocks noChangeArrowheads="1"/>
          </p:cNvSpPr>
          <p:nvPr/>
        </p:nvSpPr>
        <p:spPr bwMode="auto">
          <a:xfrm>
            <a:off x="4071387" y="932253"/>
            <a:ext cx="0" cy="76704"/>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11" name="Freeform 36">
            <a:extLst>
              <a:ext uri="{FF2B5EF4-FFF2-40B4-BE49-F238E27FC236}">
                <a16:creationId xmlns:a16="http://schemas.microsoft.com/office/drawing/2014/main" id="{1CA8AB58-7D38-4318-9F00-EE2CD2055125}"/>
              </a:ext>
            </a:extLst>
          </p:cNvPr>
          <p:cNvSpPr>
            <a:spLocks noChangeArrowheads="1"/>
          </p:cNvSpPr>
          <p:nvPr/>
        </p:nvSpPr>
        <p:spPr bwMode="auto">
          <a:xfrm>
            <a:off x="4761343" y="932253"/>
            <a:ext cx="0" cy="76704"/>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12" name="Freeform 34">
            <a:extLst>
              <a:ext uri="{FF2B5EF4-FFF2-40B4-BE49-F238E27FC236}">
                <a16:creationId xmlns:a16="http://schemas.microsoft.com/office/drawing/2014/main" id="{1A7BBCD5-08CE-4341-9752-596007009D10}"/>
              </a:ext>
            </a:extLst>
          </p:cNvPr>
          <p:cNvSpPr>
            <a:spLocks noChangeArrowheads="1"/>
          </p:cNvSpPr>
          <p:nvPr/>
        </p:nvSpPr>
        <p:spPr bwMode="auto">
          <a:xfrm>
            <a:off x="5441718" y="932253"/>
            <a:ext cx="0" cy="76704"/>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13" name="Freeform 32">
            <a:extLst>
              <a:ext uri="{FF2B5EF4-FFF2-40B4-BE49-F238E27FC236}">
                <a16:creationId xmlns:a16="http://schemas.microsoft.com/office/drawing/2014/main" id="{43A77484-AFF3-4D43-ADBD-2D53D1070667}"/>
              </a:ext>
            </a:extLst>
          </p:cNvPr>
          <p:cNvSpPr>
            <a:spLocks noChangeArrowheads="1"/>
          </p:cNvSpPr>
          <p:nvPr/>
        </p:nvSpPr>
        <p:spPr bwMode="auto">
          <a:xfrm>
            <a:off x="6141257" y="932253"/>
            <a:ext cx="0" cy="76704"/>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14" name="Freeform 30">
            <a:extLst>
              <a:ext uri="{FF2B5EF4-FFF2-40B4-BE49-F238E27FC236}">
                <a16:creationId xmlns:a16="http://schemas.microsoft.com/office/drawing/2014/main" id="{C5627730-4FEA-4A35-861C-38FB09478EFA}"/>
              </a:ext>
            </a:extLst>
          </p:cNvPr>
          <p:cNvSpPr>
            <a:spLocks noChangeArrowheads="1"/>
          </p:cNvSpPr>
          <p:nvPr/>
        </p:nvSpPr>
        <p:spPr bwMode="auto">
          <a:xfrm>
            <a:off x="6821631" y="932253"/>
            <a:ext cx="0" cy="76704"/>
          </a:xfrm>
          <a:custGeom>
            <a:avLst/>
            <a:gdLst>
              <a:gd name="T0" fmla="*/ 0 h 5"/>
              <a:gd name="T1" fmla="*/ 5 h 5"/>
            </a:gdLst>
            <a:ahLst/>
            <a:cxnLst>
              <a:cxn ang="0">
                <a:pos x="0" y="T0"/>
              </a:cxn>
              <a:cxn ang="0">
                <a:pos x="0" y="T1"/>
              </a:cxn>
            </a:cxnLst>
            <a:rect l="0" t="0" r="r" b="b"/>
            <a:pathLst>
              <a:path h="5">
                <a:moveTo>
                  <a:pt x="0" y="0"/>
                </a:moveTo>
                <a:lnTo>
                  <a:pt x="0" y="5"/>
                </a:lnTo>
              </a:path>
            </a:pathLst>
          </a:custGeom>
          <a:solidFill>
            <a:srgbClr val="FFFFFF"/>
          </a:solidFill>
          <a:ln w="1">
            <a:solidFill>
              <a:srgbClr val="8EA3BD"/>
            </a:solidFill>
            <a:prstDash val="solid"/>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15" name="Rectangle 29" descr="FEED and Detailed design&#10;04/01/16 - 17/07/17">
            <a:extLst>
              <a:ext uri="{FF2B5EF4-FFF2-40B4-BE49-F238E27FC236}">
                <a16:creationId xmlns:a16="http://schemas.microsoft.com/office/drawing/2014/main" id="{67866C5A-BC85-4FAA-B121-2E45D7F38EE4}"/>
              </a:ext>
            </a:extLst>
          </p:cNvPr>
          <p:cNvSpPr>
            <a:spLocks noChangeArrowheads="1"/>
          </p:cNvSpPr>
          <p:nvPr/>
        </p:nvSpPr>
        <p:spPr bwMode="auto">
          <a:xfrm>
            <a:off x="654750" y="1024298"/>
            <a:ext cx="2094219" cy="648284"/>
          </a:xfrm>
          <a:prstGeom prst="rect">
            <a:avLst/>
          </a:prstGeom>
          <a:solidFill>
            <a:schemeClr val="tx2"/>
          </a:solidFill>
          <a:ln w="1">
            <a:solidFill>
              <a:srgbClr val="FFFFFF"/>
            </a:solidFill>
            <a:miter lim="800000"/>
            <a:headEnd/>
            <a:tailEnd/>
          </a:ln>
        </p:spPr>
        <p:txBody>
          <a:bodyPr vert="horz" wrap="square" lIns="1" tIns="1" rIns="1" bIns="1"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mn-lt"/>
                <a:cs typeface="Arial" panose="020B0604020202020204" pitchFamily="34" charset="0"/>
              </a:rPr>
              <a:t>Pre-FEED and FEED</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16" name="Rectangle 15" descr="Pilot construction&#10;18/07/17 - 01/04/19">
            <a:extLst>
              <a:ext uri="{FF2B5EF4-FFF2-40B4-BE49-F238E27FC236}">
                <a16:creationId xmlns:a16="http://schemas.microsoft.com/office/drawing/2014/main" id="{9FA2F3F6-C4DB-4836-B594-5EB6D83B2A37}"/>
              </a:ext>
            </a:extLst>
          </p:cNvPr>
          <p:cNvSpPr>
            <a:spLocks noChangeArrowheads="1"/>
          </p:cNvSpPr>
          <p:nvPr/>
        </p:nvSpPr>
        <p:spPr bwMode="auto">
          <a:xfrm>
            <a:off x="2748969" y="1436307"/>
            <a:ext cx="2357353" cy="648000"/>
          </a:xfrm>
          <a:prstGeom prst="rect">
            <a:avLst/>
          </a:prstGeom>
          <a:solidFill>
            <a:schemeClr val="tx2"/>
          </a:solidFill>
          <a:ln w="1">
            <a:solidFill>
              <a:srgbClr val="FFFFFF"/>
            </a:solidFill>
            <a:miter lim="800000"/>
            <a:headEnd/>
            <a:tailEnd/>
          </a:ln>
        </p:spPr>
        <p:txBody>
          <a:bodyPr vert="horz" wrap="square" lIns="1" tIns="1" rIns="1" bIns="1" numCol="1" anchor="ctr" anchorCtr="0" compatLnSpc="1">
            <a:prstTxWarp prst="textNoShape">
              <a:avLst/>
            </a:prstTxWarp>
          </a:bodyPr>
          <a:lstStyle/>
          <a:p>
            <a:pPr algn="ctr" fontAlgn="base">
              <a:spcBef>
                <a:spcPct val="0"/>
              </a:spcBef>
              <a:spcAft>
                <a:spcPct val="0"/>
              </a:spcAft>
            </a:pPr>
            <a:r>
              <a:rPr lang="en-US" altLang="en-US" sz="1400" i="0" dirty="0">
                <a:solidFill>
                  <a:srgbClr val="FFFFFF"/>
                </a:solidFill>
                <a:latin typeface="+mn-lt"/>
                <a:cs typeface="Arial" panose="020B0604020202020204" pitchFamily="34" charset="0"/>
              </a:rPr>
              <a:t>Detailed design and Pilot construction</a:t>
            </a:r>
          </a:p>
        </p:txBody>
      </p:sp>
      <p:sp>
        <p:nvSpPr>
          <p:cNvPr id="17" name="Rectangle 27" descr="Operations and testing&#10;02/04/19 - 14/12/20">
            <a:extLst>
              <a:ext uri="{FF2B5EF4-FFF2-40B4-BE49-F238E27FC236}">
                <a16:creationId xmlns:a16="http://schemas.microsoft.com/office/drawing/2014/main" id="{00541D52-29AD-4C9A-A04D-26A1A7D965E2}"/>
              </a:ext>
            </a:extLst>
          </p:cNvPr>
          <p:cNvSpPr>
            <a:spLocks noChangeArrowheads="1"/>
          </p:cNvSpPr>
          <p:nvPr/>
        </p:nvSpPr>
        <p:spPr bwMode="auto">
          <a:xfrm>
            <a:off x="5115905" y="1892381"/>
            <a:ext cx="2338187" cy="648000"/>
          </a:xfrm>
          <a:prstGeom prst="rect">
            <a:avLst/>
          </a:prstGeom>
          <a:solidFill>
            <a:schemeClr val="tx2"/>
          </a:solidFill>
          <a:ln w="1">
            <a:solidFill>
              <a:srgbClr val="FFFFFF"/>
            </a:solidFill>
            <a:miter lim="800000"/>
            <a:headEnd/>
            <a:tailEnd/>
          </a:ln>
        </p:spPr>
        <p:txBody>
          <a:bodyPr vert="horz" wrap="square" lIns="1" tIns="1" rIns="1" bIns="1" numCol="1" anchor="ctr" anchorCtr="0" compatLnSpc="1">
            <a:prstTxWarp prst="textNoShape">
              <a:avLst/>
            </a:prstTxWarp>
          </a:bodyPr>
          <a:lstStyle/>
          <a:p>
            <a:pPr algn="ctr" fontAlgn="base">
              <a:spcBef>
                <a:spcPct val="0"/>
              </a:spcBef>
              <a:spcAft>
                <a:spcPct val="0"/>
              </a:spcAft>
            </a:pPr>
            <a:r>
              <a:rPr lang="en-US" altLang="en-US" sz="1400" i="0" dirty="0">
                <a:solidFill>
                  <a:srgbClr val="FFFFFF"/>
                </a:solidFill>
                <a:latin typeface="+mn-lt"/>
                <a:cs typeface="Arial" panose="020B0604020202020204" pitchFamily="34" charset="0"/>
              </a:rPr>
              <a:t>Operations and testing</a:t>
            </a:r>
          </a:p>
        </p:txBody>
      </p:sp>
      <p:grpSp>
        <p:nvGrpSpPr>
          <p:cNvPr id="18" name="Group 17">
            <a:extLst>
              <a:ext uri="{FF2B5EF4-FFF2-40B4-BE49-F238E27FC236}">
                <a16:creationId xmlns:a16="http://schemas.microsoft.com/office/drawing/2014/main" id="{838771DB-DF34-4B86-A70E-97F993017FF9}"/>
              </a:ext>
            </a:extLst>
          </p:cNvPr>
          <p:cNvGrpSpPr/>
          <p:nvPr/>
        </p:nvGrpSpPr>
        <p:grpSpPr>
          <a:xfrm>
            <a:off x="1618207" y="2442898"/>
            <a:ext cx="229986" cy="284232"/>
            <a:chOff x="2891259" y="23406217"/>
            <a:chExt cx="229986" cy="368180"/>
          </a:xfrm>
          <a:solidFill>
            <a:schemeClr val="bg2">
              <a:lumMod val="50000"/>
            </a:schemeClr>
          </a:solidFill>
        </p:grpSpPr>
        <p:sp>
          <p:nvSpPr>
            <p:cNvPr id="19" name="Freeform 26">
              <a:extLst>
                <a:ext uri="{FF2B5EF4-FFF2-40B4-BE49-F238E27FC236}">
                  <a16:creationId xmlns:a16="http://schemas.microsoft.com/office/drawing/2014/main" id="{89C46B83-A735-4F27-A95A-D7C048F13FD6}"/>
                </a:ext>
              </a:extLst>
            </p:cNvPr>
            <p:cNvSpPr>
              <a:spLocks noChangeArrowheads="1"/>
            </p:cNvSpPr>
            <p:nvPr/>
          </p:nvSpPr>
          <p:spPr bwMode="auto">
            <a:xfrm>
              <a:off x="2891259" y="23406217"/>
              <a:ext cx="229986" cy="36818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grpFill/>
            <a:ln w="1">
              <a:solidFill>
                <a:srgbClr val="00B0F0"/>
              </a:solidFill>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20" name="Freeform 25">
              <a:extLst>
                <a:ext uri="{FF2B5EF4-FFF2-40B4-BE49-F238E27FC236}">
                  <a16:creationId xmlns:a16="http://schemas.microsoft.com/office/drawing/2014/main" id="{69675DA0-57FD-4834-B94B-4AB84076A13D}"/>
                </a:ext>
              </a:extLst>
            </p:cNvPr>
            <p:cNvSpPr>
              <a:spLocks noChangeArrowheads="1"/>
            </p:cNvSpPr>
            <p:nvPr/>
          </p:nvSpPr>
          <p:spPr bwMode="auto">
            <a:xfrm>
              <a:off x="2948756" y="23498262"/>
              <a:ext cx="114993" cy="18409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grpFill/>
            <a:ln w="1">
              <a:solidFill>
                <a:srgbClr val="00B0F0"/>
              </a:solidFill>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grpSp>
      <p:sp>
        <p:nvSpPr>
          <p:cNvPr id="21" name="Rectangle 22" descr="MS1 FEED Decision&#10;17/10/16">
            <a:extLst>
              <a:ext uri="{FF2B5EF4-FFF2-40B4-BE49-F238E27FC236}">
                <a16:creationId xmlns:a16="http://schemas.microsoft.com/office/drawing/2014/main" id="{78E73938-C8E1-4601-81B2-96569CDD1F91}"/>
              </a:ext>
            </a:extLst>
          </p:cNvPr>
          <p:cNvSpPr>
            <a:spLocks noChangeArrowheads="1"/>
          </p:cNvSpPr>
          <p:nvPr/>
        </p:nvSpPr>
        <p:spPr bwMode="auto">
          <a:xfrm>
            <a:off x="609600" y="3049148"/>
            <a:ext cx="1720565" cy="50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solidFill>
                <a:effectLst/>
                <a:latin typeface="+mn-lt"/>
                <a:cs typeface="Arial" panose="020B0604020202020204" pitchFamily="34" charset="0"/>
              </a:rPr>
              <a:t>MS1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solidFill>
                <a:effectLst/>
                <a:latin typeface="+mn-lt"/>
                <a:cs typeface="Arial" panose="020B0604020202020204" pitchFamily="34" charset="0"/>
              </a:rPr>
              <a:t>Pre-FEED Decision</a:t>
            </a:r>
            <a:br>
              <a:rPr kumimoji="0" lang="en-US" altLang="en-US" sz="1400" b="0" i="0" u="none" strike="noStrike" cap="none" normalizeH="0" baseline="0" dirty="0">
                <a:ln>
                  <a:noFill/>
                </a:ln>
                <a:solidFill>
                  <a:schemeClr val="tx2"/>
                </a:solidFill>
                <a:effectLst/>
                <a:latin typeface="+mn-lt"/>
                <a:cs typeface="Arial" panose="020B0604020202020204" pitchFamily="34" charset="0"/>
              </a:rPr>
            </a:br>
            <a:r>
              <a:rPr kumimoji="0" lang="en-US" altLang="en-US" sz="1400" b="0" i="0" u="none" strike="noStrike" cap="none" normalizeH="0" baseline="0" dirty="0">
                <a:ln>
                  <a:noFill/>
                </a:ln>
                <a:solidFill>
                  <a:schemeClr val="tx2"/>
                </a:solidFill>
                <a:effectLst/>
                <a:latin typeface="+mn-lt"/>
                <a:cs typeface="Arial" panose="020B0604020202020204" pitchFamily="34" charset="0"/>
              </a:rPr>
              <a:t>Oct 2016</a:t>
            </a:r>
          </a:p>
        </p:txBody>
      </p:sp>
      <p:grpSp>
        <p:nvGrpSpPr>
          <p:cNvPr id="22" name="Group 21">
            <a:extLst>
              <a:ext uri="{FF2B5EF4-FFF2-40B4-BE49-F238E27FC236}">
                <a16:creationId xmlns:a16="http://schemas.microsoft.com/office/drawing/2014/main" id="{D55AD0F4-53FE-4E4D-BE0E-AE3F6E847F6D}"/>
              </a:ext>
            </a:extLst>
          </p:cNvPr>
          <p:cNvGrpSpPr/>
          <p:nvPr/>
        </p:nvGrpSpPr>
        <p:grpSpPr>
          <a:xfrm>
            <a:off x="2653142" y="2450994"/>
            <a:ext cx="229986" cy="276135"/>
            <a:chOff x="3926194" y="23406217"/>
            <a:chExt cx="229986" cy="368180"/>
          </a:xfrm>
          <a:solidFill>
            <a:schemeClr val="bg2">
              <a:lumMod val="50000"/>
            </a:schemeClr>
          </a:solidFill>
        </p:grpSpPr>
        <p:sp>
          <p:nvSpPr>
            <p:cNvPr id="23" name="Freeform 21">
              <a:extLst>
                <a:ext uri="{FF2B5EF4-FFF2-40B4-BE49-F238E27FC236}">
                  <a16:creationId xmlns:a16="http://schemas.microsoft.com/office/drawing/2014/main" id="{FA991F9B-E5B7-44BD-BEF3-46419CC084B5}"/>
                </a:ext>
              </a:extLst>
            </p:cNvPr>
            <p:cNvSpPr>
              <a:spLocks noChangeArrowheads="1"/>
            </p:cNvSpPr>
            <p:nvPr/>
          </p:nvSpPr>
          <p:spPr bwMode="auto">
            <a:xfrm>
              <a:off x="3926194" y="23406217"/>
              <a:ext cx="229986" cy="36818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grpFill/>
            <a:ln w="1">
              <a:solidFill>
                <a:srgbClr val="00B0F0"/>
              </a:solidFill>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24" name="Freeform 20">
              <a:extLst>
                <a:ext uri="{FF2B5EF4-FFF2-40B4-BE49-F238E27FC236}">
                  <a16:creationId xmlns:a16="http://schemas.microsoft.com/office/drawing/2014/main" id="{09F87EB0-0AF7-4166-8AC6-33F71FBF0557}"/>
                </a:ext>
              </a:extLst>
            </p:cNvPr>
            <p:cNvSpPr>
              <a:spLocks noChangeArrowheads="1"/>
            </p:cNvSpPr>
            <p:nvPr/>
          </p:nvSpPr>
          <p:spPr bwMode="auto">
            <a:xfrm>
              <a:off x="3983691" y="23498262"/>
              <a:ext cx="114993" cy="18409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grpFill/>
            <a:ln w="1">
              <a:solidFill>
                <a:srgbClr val="00B0F0"/>
              </a:solidFill>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grpSp>
      <p:sp>
        <p:nvSpPr>
          <p:cNvPr id="25" name="Rectangle 17" descr="MS2 Final Investment decision&#10;17/07/17">
            <a:extLst>
              <a:ext uri="{FF2B5EF4-FFF2-40B4-BE49-F238E27FC236}">
                <a16:creationId xmlns:a16="http://schemas.microsoft.com/office/drawing/2014/main" id="{ECCC6980-354A-488B-AC0A-5871673341F4}"/>
              </a:ext>
            </a:extLst>
          </p:cNvPr>
          <p:cNvSpPr>
            <a:spLocks noChangeArrowheads="1"/>
          </p:cNvSpPr>
          <p:nvPr/>
        </p:nvSpPr>
        <p:spPr bwMode="auto">
          <a:xfrm>
            <a:off x="2362091" y="3055890"/>
            <a:ext cx="1453738" cy="751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solidFill>
                <a:effectLst/>
                <a:latin typeface="+mn-lt"/>
                <a:cs typeface="Arial" panose="020B0604020202020204" pitchFamily="34" charset="0"/>
              </a:rPr>
              <a:t>MS2 Final Investment decision</a:t>
            </a:r>
            <a:br>
              <a:rPr kumimoji="0" lang="en-US" altLang="en-US" sz="1400" b="0" i="0" u="none" strike="noStrike" cap="none" normalizeH="0" baseline="0" dirty="0">
                <a:ln>
                  <a:noFill/>
                </a:ln>
                <a:solidFill>
                  <a:schemeClr val="tx2"/>
                </a:solidFill>
                <a:effectLst/>
                <a:latin typeface="+mn-lt"/>
                <a:cs typeface="Arial" panose="020B0604020202020204" pitchFamily="34" charset="0"/>
              </a:rPr>
            </a:br>
            <a:r>
              <a:rPr kumimoji="0" lang="en-US" altLang="en-US" sz="1400" b="0" i="0" u="none" strike="noStrike" cap="none" normalizeH="0" baseline="0" dirty="0">
                <a:ln>
                  <a:noFill/>
                </a:ln>
                <a:solidFill>
                  <a:schemeClr val="tx2"/>
                </a:solidFill>
                <a:effectLst/>
                <a:latin typeface="+mn-lt"/>
                <a:cs typeface="Arial" panose="020B0604020202020204" pitchFamily="34" charset="0"/>
              </a:rPr>
              <a:t>Jul 2017</a:t>
            </a:r>
          </a:p>
        </p:txBody>
      </p:sp>
      <p:grpSp>
        <p:nvGrpSpPr>
          <p:cNvPr id="26" name="Group 25">
            <a:extLst>
              <a:ext uri="{FF2B5EF4-FFF2-40B4-BE49-F238E27FC236}">
                <a16:creationId xmlns:a16="http://schemas.microsoft.com/office/drawing/2014/main" id="{CC8A15CE-8A55-49C6-83D7-58272AA8495A}"/>
              </a:ext>
            </a:extLst>
          </p:cNvPr>
          <p:cNvGrpSpPr/>
          <p:nvPr/>
        </p:nvGrpSpPr>
        <p:grpSpPr>
          <a:xfrm>
            <a:off x="5000912" y="2450994"/>
            <a:ext cx="229986" cy="276136"/>
            <a:chOff x="6273964" y="23406217"/>
            <a:chExt cx="229986" cy="368180"/>
          </a:xfrm>
          <a:solidFill>
            <a:schemeClr val="bg2">
              <a:lumMod val="50000"/>
            </a:schemeClr>
          </a:solidFill>
        </p:grpSpPr>
        <p:sp>
          <p:nvSpPr>
            <p:cNvPr id="27" name="Freeform 16">
              <a:extLst>
                <a:ext uri="{FF2B5EF4-FFF2-40B4-BE49-F238E27FC236}">
                  <a16:creationId xmlns:a16="http://schemas.microsoft.com/office/drawing/2014/main" id="{C4B68751-6833-4823-913A-9B89757C81B8}"/>
                </a:ext>
              </a:extLst>
            </p:cNvPr>
            <p:cNvSpPr>
              <a:spLocks noChangeArrowheads="1"/>
            </p:cNvSpPr>
            <p:nvPr/>
          </p:nvSpPr>
          <p:spPr bwMode="auto">
            <a:xfrm>
              <a:off x="6273964" y="23406217"/>
              <a:ext cx="229986" cy="36818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grpFill/>
            <a:ln w="1">
              <a:solidFill>
                <a:srgbClr val="00B0F0"/>
              </a:solidFill>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28" name="Freeform 15">
              <a:extLst>
                <a:ext uri="{FF2B5EF4-FFF2-40B4-BE49-F238E27FC236}">
                  <a16:creationId xmlns:a16="http://schemas.microsoft.com/office/drawing/2014/main" id="{6DAC7450-57B7-4F80-A9E7-D1DFDC1B78EC}"/>
                </a:ext>
              </a:extLst>
            </p:cNvPr>
            <p:cNvSpPr>
              <a:spLocks noChangeArrowheads="1"/>
            </p:cNvSpPr>
            <p:nvPr/>
          </p:nvSpPr>
          <p:spPr bwMode="auto">
            <a:xfrm>
              <a:off x="6331461" y="23498262"/>
              <a:ext cx="114993" cy="18409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grpFill/>
            <a:ln w="1">
              <a:solidFill>
                <a:srgbClr val="00B0F0"/>
              </a:solidFill>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grpSp>
      <p:sp>
        <p:nvSpPr>
          <p:cNvPr id="29" name="Rectangle 12" descr="MS3 Construction complete&#10;01/04/19">
            <a:extLst>
              <a:ext uri="{FF2B5EF4-FFF2-40B4-BE49-F238E27FC236}">
                <a16:creationId xmlns:a16="http://schemas.microsoft.com/office/drawing/2014/main" id="{E84A6BAF-B0A0-4321-8807-155726F40D90}"/>
              </a:ext>
            </a:extLst>
          </p:cNvPr>
          <p:cNvSpPr>
            <a:spLocks noChangeArrowheads="1"/>
          </p:cNvSpPr>
          <p:nvPr/>
        </p:nvSpPr>
        <p:spPr bwMode="auto">
          <a:xfrm>
            <a:off x="4159228" y="3061023"/>
            <a:ext cx="1504489" cy="50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solidFill>
                <a:effectLst/>
                <a:latin typeface="+mn-lt"/>
                <a:cs typeface="Arial" panose="020B0604020202020204" pitchFamily="34" charset="0"/>
              </a:rPr>
              <a:t>MS3 Construction complete</a:t>
            </a:r>
            <a:br>
              <a:rPr kumimoji="0" lang="en-US" altLang="en-US" sz="1400" b="0" i="0" u="none" strike="noStrike" cap="none" normalizeH="0" baseline="0" dirty="0">
                <a:ln>
                  <a:noFill/>
                </a:ln>
                <a:solidFill>
                  <a:schemeClr val="tx2"/>
                </a:solidFill>
                <a:effectLst/>
                <a:latin typeface="+mn-lt"/>
                <a:cs typeface="Arial" panose="020B0604020202020204" pitchFamily="34" charset="0"/>
              </a:rPr>
            </a:br>
            <a:r>
              <a:rPr kumimoji="0" lang="en-US" altLang="en-US" sz="1400" b="0" i="0" u="none" strike="noStrike" cap="none" normalizeH="0" baseline="0" dirty="0">
                <a:ln>
                  <a:noFill/>
                </a:ln>
                <a:solidFill>
                  <a:schemeClr val="tx2"/>
                </a:solidFill>
                <a:effectLst/>
                <a:latin typeface="+mn-lt"/>
                <a:cs typeface="Arial" panose="020B0604020202020204" pitchFamily="34" charset="0"/>
              </a:rPr>
              <a:t>Apr 2019</a:t>
            </a:r>
          </a:p>
        </p:txBody>
      </p:sp>
      <p:sp>
        <p:nvSpPr>
          <p:cNvPr id="30" name="Freeform 10">
            <a:extLst>
              <a:ext uri="{FF2B5EF4-FFF2-40B4-BE49-F238E27FC236}">
                <a16:creationId xmlns:a16="http://schemas.microsoft.com/office/drawing/2014/main" id="{96BA2259-C69B-40BC-8649-B43CA6360CC1}"/>
              </a:ext>
            </a:extLst>
          </p:cNvPr>
          <p:cNvSpPr>
            <a:spLocks noChangeArrowheads="1"/>
          </p:cNvSpPr>
          <p:nvPr/>
        </p:nvSpPr>
        <p:spPr bwMode="auto">
          <a:xfrm>
            <a:off x="7406179" y="2450995"/>
            <a:ext cx="114993" cy="18409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solidFill>
            <a:schemeClr val="bg2">
              <a:lumMod val="50000"/>
            </a:schemeClr>
          </a:solidFill>
          <a:ln w="1">
            <a:solidFill>
              <a:srgbClr val="93ACD1"/>
            </a:solidFill>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31" name="Rectangle 7" descr="MS4 Verification complete&#10;14/12/20">
            <a:extLst>
              <a:ext uri="{FF2B5EF4-FFF2-40B4-BE49-F238E27FC236}">
                <a16:creationId xmlns:a16="http://schemas.microsoft.com/office/drawing/2014/main" id="{6A24A8A5-0D6B-4B1D-882F-9AA16E20C44F}"/>
              </a:ext>
            </a:extLst>
          </p:cNvPr>
          <p:cNvSpPr>
            <a:spLocks noChangeArrowheads="1"/>
          </p:cNvSpPr>
          <p:nvPr/>
        </p:nvSpPr>
        <p:spPr bwMode="auto">
          <a:xfrm>
            <a:off x="5843701" y="3044321"/>
            <a:ext cx="1437410" cy="50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lgn="ctr" fontAlgn="base">
              <a:spcBef>
                <a:spcPct val="0"/>
              </a:spcBef>
              <a:spcAft>
                <a:spcPct val="0"/>
              </a:spcAft>
            </a:pPr>
            <a:r>
              <a:rPr kumimoji="0" lang="en-US" altLang="en-US" sz="1400" b="0" i="0" u="none" strike="noStrike" cap="none" normalizeH="0" baseline="0" dirty="0">
                <a:ln>
                  <a:noFill/>
                </a:ln>
                <a:solidFill>
                  <a:schemeClr val="tx2"/>
                </a:solidFill>
                <a:effectLst/>
                <a:latin typeface="+mn-lt"/>
                <a:cs typeface="Arial" panose="020B0604020202020204" pitchFamily="34" charset="0"/>
              </a:rPr>
              <a:t>MS4 Verification complete</a:t>
            </a:r>
            <a:br>
              <a:rPr kumimoji="0" lang="en-US" altLang="en-US" sz="1400" b="0" i="0" u="none" strike="noStrike" cap="none" normalizeH="0" baseline="0" dirty="0">
                <a:ln>
                  <a:noFill/>
                </a:ln>
                <a:solidFill>
                  <a:schemeClr val="tx2"/>
                </a:solidFill>
                <a:effectLst/>
                <a:latin typeface="+mn-lt"/>
                <a:cs typeface="Arial" panose="020B0604020202020204" pitchFamily="34" charset="0"/>
              </a:rPr>
            </a:br>
            <a:r>
              <a:rPr lang="en-US" altLang="en-US" sz="1400" dirty="0">
                <a:solidFill>
                  <a:schemeClr val="tx2"/>
                </a:solidFill>
                <a:latin typeface="+mn-lt"/>
                <a:cs typeface="Arial" panose="020B0604020202020204" pitchFamily="34" charset="0"/>
              </a:rPr>
              <a:t>Dec 2020</a:t>
            </a:r>
            <a:endParaRPr kumimoji="0" lang="en-US" altLang="en-US" sz="1400" b="0" i="0" u="none" strike="noStrike" cap="none" normalizeH="0" baseline="0" dirty="0">
              <a:ln>
                <a:noFill/>
              </a:ln>
              <a:solidFill>
                <a:schemeClr val="tx2"/>
              </a:solidFill>
              <a:effectLst/>
              <a:latin typeface="+mn-lt"/>
              <a:cs typeface="Arial" pitchFamily="34" charset="0"/>
            </a:endParaRPr>
          </a:p>
        </p:txBody>
      </p:sp>
      <p:grpSp>
        <p:nvGrpSpPr>
          <p:cNvPr id="32" name="Group 31">
            <a:extLst>
              <a:ext uri="{FF2B5EF4-FFF2-40B4-BE49-F238E27FC236}">
                <a16:creationId xmlns:a16="http://schemas.microsoft.com/office/drawing/2014/main" id="{16A0589E-66A1-4436-92EA-D4302B561B75}"/>
              </a:ext>
            </a:extLst>
          </p:cNvPr>
          <p:cNvGrpSpPr/>
          <p:nvPr/>
        </p:nvGrpSpPr>
        <p:grpSpPr>
          <a:xfrm>
            <a:off x="7348682" y="2450994"/>
            <a:ext cx="229986" cy="276136"/>
            <a:chOff x="8621734" y="23406217"/>
            <a:chExt cx="229986" cy="368180"/>
          </a:xfrm>
          <a:solidFill>
            <a:schemeClr val="bg2">
              <a:lumMod val="50000"/>
            </a:schemeClr>
          </a:solidFill>
        </p:grpSpPr>
        <p:sp>
          <p:nvSpPr>
            <p:cNvPr id="33" name="Freeform 6">
              <a:extLst>
                <a:ext uri="{FF2B5EF4-FFF2-40B4-BE49-F238E27FC236}">
                  <a16:creationId xmlns:a16="http://schemas.microsoft.com/office/drawing/2014/main" id="{32307F3D-A268-4240-99F1-F52A43E57F30}"/>
                </a:ext>
              </a:extLst>
            </p:cNvPr>
            <p:cNvSpPr>
              <a:spLocks noChangeArrowheads="1"/>
            </p:cNvSpPr>
            <p:nvPr/>
          </p:nvSpPr>
          <p:spPr bwMode="auto">
            <a:xfrm>
              <a:off x="8621734" y="23406217"/>
              <a:ext cx="229986" cy="368180"/>
            </a:xfrm>
            <a:custGeom>
              <a:avLst/>
              <a:gdLst>
                <a:gd name="T0" fmla="*/ 50 w 100"/>
                <a:gd name="T1" fmla="*/ 0 h 100"/>
                <a:gd name="T2" fmla="*/ 100 w 100"/>
                <a:gd name="T3" fmla="*/ 50 h 100"/>
                <a:gd name="T4" fmla="*/ 50 w 100"/>
                <a:gd name="T5" fmla="*/ 100 h 100"/>
                <a:gd name="T6" fmla="*/ 0 w 100"/>
                <a:gd name="T7" fmla="*/ 50 h 100"/>
                <a:gd name="T8" fmla="*/ 50 w 100"/>
                <a:gd name="T9" fmla="*/ 0 h 100"/>
              </a:gdLst>
              <a:ahLst/>
              <a:cxnLst>
                <a:cxn ang="0">
                  <a:pos x="T0" y="T1"/>
                </a:cxn>
                <a:cxn ang="0">
                  <a:pos x="T2" y="T3"/>
                </a:cxn>
                <a:cxn ang="0">
                  <a:pos x="T4" y="T5"/>
                </a:cxn>
                <a:cxn ang="0">
                  <a:pos x="T6" y="T7"/>
                </a:cxn>
                <a:cxn ang="0">
                  <a:pos x="T8" y="T9"/>
                </a:cxn>
              </a:cxnLst>
              <a:rect l="0" t="0" r="r" b="b"/>
              <a:pathLst>
                <a:path w="100" h="100">
                  <a:moveTo>
                    <a:pt x="50" y="0"/>
                  </a:moveTo>
                  <a:lnTo>
                    <a:pt x="100" y="50"/>
                  </a:lnTo>
                  <a:lnTo>
                    <a:pt x="50" y="100"/>
                  </a:lnTo>
                  <a:lnTo>
                    <a:pt x="0" y="50"/>
                  </a:lnTo>
                  <a:lnTo>
                    <a:pt x="50" y="0"/>
                  </a:lnTo>
                </a:path>
              </a:pathLst>
            </a:custGeom>
            <a:grpFill/>
            <a:ln w="1">
              <a:solidFill>
                <a:srgbClr val="00B0F0"/>
              </a:solidFill>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sp>
          <p:nvSpPr>
            <p:cNvPr id="34" name="Freeform 5">
              <a:extLst>
                <a:ext uri="{FF2B5EF4-FFF2-40B4-BE49-F238E27FC236}">
                  <a16:creationId xmlns:a16="http://schemas.microsoft.com/office/drawing/2014/main" id="{A9C54B9D-8E86-427B-A6AD-7C4CB71A5F48}"/>
                </a:ext>
              </a:extLst>
            </p:cNvPr>
            <p:cNvSpPr>
              <a:spLocks noChangeArrowheads="1"/>
            </p:cNvSpPr>
            <p:nvPr/>
          </p:nvSpPr>
          <p:spPr bwMode="auto">
            <a:xfrm>
              <a:off x="8679231" y="23498262"/>
              <a:ext cx="114993" cy="184090"/>
            </a:xfrm>
            <a:custGeom>
              <a:avLst/>
              <a:gdLst>
                <a:gd name="T0" fmla="*/ 25 w 50"/>
                <a:gd name="T1" fmla="*/ 0 h 50"/>
                <a:gd name="T2" fmla="*/ 50 w 50"/>
                <a:gd name="T3" fmla="*/ 25 h 50"/>
                <a:gd name="T4" fmla="*/ 25 w 50"/>
                <a:gd name="T5" fmla="*/ 50 h 50"/>
                <a:gd name="T6" fmla="*/ 0 w 50"/>
                <a:gd name="T7" fmla="*/ 25 h 50"/>
                <a:gd name="T8" fmla="*/ 25 w 50"/>
                <a:gd name="T9" fmla="*/ 0 h 50"/>
              </a:gdLst>
              <a:ahLst/>
              <a:cxnLst>
                <a:cxn ang="0">
                  <a:pos x="T0" y="T1"/>
                </a:cxn>
                <a:cxn ang="0">
                  <a:pos x="T2" y="T3"/>
                </a:cxn>
                <a:cxn ang="0">
                  <a:pos x="T4" y="T5"/>
                </a:cxn>
                <a:cxn ang="0">
                  <a:pos x="T6" y="T7"/>
                </a:cxn>
                <a:cxn ang="0">
                  <a:pos x="T8" y="T9"/>
                </a:cxn>
              </a:cxnLst>
              <a:rect l="0" t="0" r="r" b="b"/>
              <a:pathLst>
                <a:path w="50" h="50">
                  <a:moveTo>
                    <a:pt x="25" y="0"/>
                  </a:moveTo>
                  <a:lnTo>
                    <a:pt x="50" y="25"/>
                  </a:lnTo>
                  <a:lnTo>
                    <a:pt x="25" y="50"/>
                  </a:lnTo>
                  <a:lnTo>
                    <a:pt x="0" y="25"/>
                  </a:lnTo>
                  <a:lnTo>
                    <a:pt x="25" y="0"/>
                  </a:lnTo>
                </a:path>
              </a:pathLst>
            </a:custGeom>
            <a:grpFill/>
            <a:ln w="1">
              <a:solidFill>
                <a:srgbClr val="00B0F0"/>
              </a:solidFill>
              <a:round/>
              <a:headEnd/>
              <a:tailEnd/>
            </a:ln>
          </p:spPr>
          <p:txBody>
            <a:bodyPr vert="horz" wrap="square" lIns="91440" tIns="45720" rIns="91440" bIns="45720" numCol="1" anchor="t" anchorCtr="0" compatLnSpc="1">
              <a:prstTxWarp prst="textNoShape">
                <a:avLst/>
              </a:prstTxWarp>
            </a:bodyPr>
            <a:lstStyle/>
            <a:p>
              <a:endParaRPr lang="en-GB" sz="1400">
                <a:latin typeface="+mn-lt"/>
                <a:cs typeface="Arial" panose="020B0604020202020204" pitchFamily="34" charset="0"/>
              </a:endParaRPr>
            </a:p>
          </p:txBody>
        </p:sp>
      </p:grpSp>
      <p:sp>
        <p:nvSpPr>
          <p:cNvPr id="35" name="Rectangle 2" descr="MS5 Roadmap&#10;14/12/20">
            <a:extLst>
              <a:ext uri="{FF2B5EF4-FFF2-40B4-BE49-F238E27FC236}">
                <a16:creationId xmlns:a16="http://schemas.microsoft.com/office/drawing/2014/main" id="{959C9F12-D52C-4E60-A3FD-E74CD1E11A0F}"/>
              </a:ext>
            </a:extLst>
          </p:cNvPr>
          <p:cNvSpPr>
            <a:spLocks noChangeArrowheads="1"/>
          </p:cNvSpPr>
          <p:nvPr/>
        </p:nvSpPr>
        <p:spPr bwMode="auto">
          <a:xfrm>
            <a:off x="7369370" y="3056796"/>
            <a:ext cx="1148244" cy="58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2"/>
                </a:solidFill>
                <a:effectLst/>
                <a:latin typeface="+mn-lt"/>
                <a:cs typeface="Arial" panose="020B0604020202020204" pitchFamily="34" charset="0"/>
              </a:rPr>
              <a:t>MS5 Roadmap</a:t>
            </a:r>
            <a:br>
              <a:rPr kumimoji="0" lang="en-US" altLang="en-US" sz="1400" b="0" i="0" u="none" strike="noStrike" cap="none" normalizeH="0" baseline="0" dirty="0">
                <a:ln>
                  <a:noFill/>
                </a:ln>
                <a:solidFill>
                  <a:schemeClr val="tx2"/>
                </a:solidFill>
                <a:effectLst/>
                <a:latin typeface="+mn-lt"/>
                <a:cs typeface="Arial" panose="020B0604020202020204" pitchFamily="34" charset="0"/>
              </a:rPr>
            </a:br>
            <a:endParaRPr kumimoji="0" lang="en-US" altLang="en-US" sz="1400" b="0" i="0" u="none" strike="noStrike" cap="none" normalizeH="0" baseline="0" dirty="0">
              <a:ln>
                <a:noFill/>
              </a:ln>
              <a:solidFill>
                <a:schemeClr val="tx2"/>
              </a:solidFill>
              <a:effectLst/>
              <a:latin typeface="+mn-lt"/>
              <a:cs typeface="Arial" panose="020B0604020202020204" pitchFamily="34" charset="0"/>
            </a:endParaRPr>
          </a:p>
        </p:txBody>
      </p:sp>
      <p:graphicFrame>
        <p:nvGraphicFramePr>
          <p:cNvPr id="36" name="Table 35">
            <a:extLst>
              <a:ext uri="{FF2B5EF4-FFF2-40B4-BE49-F238E27FC236}">
                <a16:creationId xmlns:a16="http://schemas.microsoft.com/office/drawing/2014/main" id="{C3B5D229-7022-423A-8B99-9E7C16CCEE89}"/>
              </a:ext>
            </a:extLst>
          </p:cNvPr>
          <p:cNvGraphicFramePr>
            <a:graphicFrameLocks noGrp="1"/>
          </p:cNvGraphicFramePr>
          <p:nvPr>
            <p:extLst>
              <p:ext uri="{D42A27DB-BD31-4B8C-83A1-F6EECF244321}">
                <p14:modId xmlns:p14="http://schemas.microsoft.com/office/powerpoint/2010/main" val="3916784976"/>
              </p:ext>
            </p:extLst>
          </p:nvPr>
        </p:nvGraphicFramePr>
        <p:xfrm>
          <a:off x="609600" y="518399"/>
          <a:ext cx="6930735" cy="505309"/>
        </p:xfrm>
        <a:graphic>
          <a:graphicData uri="http://schemas.openxmlformats.org/drawingml/2006/table">
            <a:tbl>
              <a:tblPr firstRow="1" bandRow="1">
                <a:tableStyleId>{5C22544A-7EE6-4342-B048-85BDC9FD1C3A}</a:tableStyleId>
              </a:tblPr>
              <a:tblGrid>
                <a:gridCol w="1386147">
                  <a:extLst>
                    <a:ext uri="{9D8B030D-6E8A-4147-A177-3AD203B41FA5}">
                      <a16:colId xmlns:a16="http://schemas.microsoft.com/office/drawing/2014/main" val="20000"/>
                    </a:ext>
                  </a:extLst>
                </a:gridCol>
                <a:gridCol w="1386147">
                  <a:extLst>
                    <a:ext uri="{9D8B030D-6E8A-4147-A177-3AD203B41FA5}">
                      <a16:colId xmlns:a16="http://schemas.microsoft.com/office/drawing/2014/main" val="20001"/>
                    </a:ext>
                  </a:extLst>
                </a:gridCol>
                <a:gridCol w="1386147">
                  <a:extLst>
                    <a:ext uri="{9D8B030D-6E8A-4147-A177-3AD203B41FA5}">
                      <a16:colId xmlns:a16="http://schemas.microsoft.com/office/drawing/2014/main" val="20002"/>
                    </a:ext>
                  </a:extLst>
                </a:gridCol>
                <a:gridCol w="1386147">
                  <a:extLst>
                    <a:ext uri="{9D8B030D-6E8A-4147-A177-3AD203B41FA5}">
                      <a16:colId xmlns:a16="http://schemas.microsoft.com/office/drawing/2014/main" val="20003"/>
                    </a:ext>
                  </a:extLst>
                </a:gridCol>
                <a:gridCol w="1386147">
                  <a:extLst>
                    <a:ext uri="{9D8B030D-6E8A-4147-A177-3AD203B41FA5}">
                      <a16:colId xmlns:a16="http://schemas.microsoft.com/office/drawing/2014/main" val="20004"/>
                    </a:ext>
                  </a:extLst>
                </a:gridCol>
              </a:tblGrid>
              <a:tr h="505309">
                <a:tc>
                  <a:txBody>
                    <a:bodyPr/>
                    <a:lstStyle/>
                    <a:p>
                      <a:pPr algn="ctr"/>
                      <a:r>
                        <a:rPr lang="en-GB" sz="1800" b="1" dirty="0">
                          <a:latin typeface="Arial" panose="020B0604020202020204" pitchFamily="34" charset="0"/>
                          <a:cs typeface="Arial" panose="020B0604020202020204" pitchFamily="34" charset="0"/>
                        </a:rPr>
                        <a:t>2016</a:t>
                      </a:r>
                    </a:p>
                  </a:txBody>
                  <a:tcPr anchor="ctr">
                    <a:solidFill>
                      <a:schemeClr val="bg2">
                        <a:lumMod val="75000"/>
                      </a:schemeClr>
                    </a:solidFill>
                  </a:tcPr>
                </a:tc>
                <a:tc>
                  <a:txBody>
                    <a:bodyPr/>
                    <a:lstStyle/>
                    <a:p>
                      <a:pPr algn="ctr"/>
                      <a:r>
                        <a:rPr lang="en-GB" sz="1800" b="1" dirty="0">
                          <a:latin typeface="Arial" panose="020B0604020202020204" pitchFamily="34" charset="0"/>
                          <a:cs typeface="Arial" panose="020B0604020202020204" pitchFamily="34" charset="0"/>
                        </a:rPr>
                        <a:t>2017</a:t>
                      </a:r>
                    </a:p>
                  </a:txBody>
                  <a:tcPr anchor="ctr">
                    <a:solidFill>
                      <a:schemeClr val="bg2">
                        <a:lumMod val="75000"/>
                      </a:schemeClr>
                    </a:solidFill>
                  </a:tcPr>
                </a:tc>
                <a:tc>
                  <a:txBody>
                    <a:bodyPr/>
                    <a:lstStyle/>
                    <a:p>
                      <a:pPr algn="ctr"/>
                      <a:r>
                        <a:rPr lang="en-GB" sz="1800" b="1" dirty="0">
                          <a:latin typeface="Arial" panose="020B0604020202020204" pitchFamily="34" charset="0"/>
                          <a:cs typeface="Arial" panose="020B0604020202020204" pitchFamily="34" charset="0"/>
                        </a:rPr>
                        <a:t>2018</a:t>
                      </a:r>
                    </a:p>
                  </a:txBody>
                  <a:tcPr anchor="ctr">
                    <a:solidFill>
                      <a:schemeClr val="bg2">
                        <a:lumMod val="75000"/>
                      </a:schemeClr>
                    </a:solidFill>
                  </a:tcPr>
                </a:tc>
                <a:tc>
                  <a:txBody>
                    <a:bodyPr/>
                    <a:lstStyle/>
                    <a:p>
                      <a:pPr algn="ctr"/>
                      <a:r>
                        <a:rPr lang="en-GB" sz="1800" b="1" dirty="0">
                          <a:latin typeface="Arial" panose="020B0604020202020204" pitchFamily="34" charset="0"/>
                          <a:cs typeface="Arial" panose="020B0604020202020204" pitchFamily="34" charset="0"/>
                        </a:rPr>
                        <a:t>2019</a:t>
                      </a:r>
                    </a:p>
                  </a:txBody>
                  <a:tcPr anchor="ctr">
                    <a:solidFill>
                      <a:schemeClr val="bg2">
                        <a:lumMod val="75000"/>
                      </a:schemeClr>
                    </a:solidFill>
                  </a:tcPr>
                </a:tc>
                <a:tc>
                  <a:txBody>
                    <a:bodyPr/>
                    <a:lstStyle/>
                    <a:p>
                      <a:pPr algn="ctr"/>
                      <a:r>
                        <a:rPr lang="en-GB" sz="1800" b="1" dirty="0">
                          <a:latin typeface="Arial" panose="020B0604020202020204" pitchFamily="34" charset="0"/>
                          <a:cs typeface="Arial" panose="020B0604020202020204" pitchFamily="34" charset="0"/>
                        </a:rPr>
                        <a:t>2020</a:t>
                      </a:r>
                    </a:p>
                  </a:txBody>
                  <a:tcPr anchor="ctr">
                    <a:solidFill>
                      <a:schemeClr val="bg2">
                        <a:lumMod val="75000"/>
                      </a:schemeClr>
                    </a:solidFill>
                  </a:tcPr>
                </a:tc>
                <a:extLst>
                  <a:ext uri="{0D108BD9-81ED-4DB2-BD59-A6C34878D82A}">
                    <a16:rowId xmlns:a16="http://schemas.microsoft.com/office/drawing/2014/main" val="10000"/>
                  </a:ext>
                </a:extLst>
              </a:tr>
            </a:tbl>
          </a:graphicData>
        </a:graphic>
      </p:graphicFrame>
      <p:cxnSp>
        <p:nvCxnSpPr>
          <p:cNvPr id="37" name="Straight Connector 36">
            <a:extLst>
              <a:ext uri="{FF2B5EF4-FFF2-40B4-BE49-F238E27FC236}">
                <a16:creationId xmlns:a16="http://schemas.microsoft.com/office/drawing/2014/main" id="{4487377C-92C2-46E5-8909-F793879B0A36}"/>
              </a:ext>
            </a:extLst>
          </p:cNvPr>
          <p:cNvCxnSpPr>
            <a:cxnSpLocks/>
            <a:stCxn id="19" idx="2"/>
            <a:endCxn id="21" idx="0"/>
          </p:cNvCxnSpPr>
          <p:nvPr/>
        </p:nvCxnSpPr>
        <p:spPr>
          <a:xfrm flipH="1">
            <a:off x="1469883" y="2727130"/>
            <a:ext cx="263317" cy="32201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ACEDA2-E3EB-47C1-97EB-6DCAA2F4499A}"/>
              </a:ext>
            </a:extLst>
          </p:cNvPr>
          <p:cNvCxnSpPr>
            <a:cxnSpLocks/>
            <a:stCxn id="23" idx="2"/>
            <a:endCxn id="25" idx="0"/>
          </p:cNvCxnSpPr>
          <p:nvPr/>
        </p:nvCxnSpPr>
        <p:spPr>
          <a:xfrm>
            <a:off x="2768135" y="2727129"/>
            <a:ext cx="320825" cy="32876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A6E4709-D15A-468C-AC96-57E687191204}"/>
              </a:ext>
            </a:extLst>
          </p:cNvPr>
          <p:cNvCxnSpPr>
            <a:cxnSpLocks/>
            <a:stCxn id="27" idx="2"/>
            <a:endCxn id="29" idx="0"/>
          </p:cNvCxnSpPr>
          <p:nvPr/>
        </p:nvCxnSpPr>
        <p:spPr>
          <a:xfrm flipH="1">
            <a:off x="4911473" y="2727130"/>
            <a:ext cx="204432" cy="33389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211D441-334B-45B8-9092-FBE1E3FBFB35}"/>
              </a:ext>
            </a:extLst>
          </p:cNvPr>
          <p:cNvCxnSpPr>
            <a:cxnSpLocks/>
            <a:stCxn id="33" idx="2"/>
            <a:endCxn id="31" idx="0"/>
          </p:cNvCxnSpPr>
          <p:nvPr/>
        </p:nvCxnSpPr>
        <p:spPr>
          <a:xfrm flipH="1">
            <a:off x="6562406" y="2727130"/>
            <a:ext cx="901269" cy="31719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16D152B-B935-4CF1-A9AD-11F976FBC1C7}"/>
              </a:ext>
            </a:extLst>
          </p:cNvPr>
          <p:cNvCxnSpPr>
            <a:cxnSpLocks/>
            <a:endCxn id="35" idx="0"/>
          </p:cNvCxnSpPr>
          <p:nvPr/>
        </p:nvCxnSpPr>
        <p:spPr>
          <a:xfrm>
            <a:off x="7463675" y="2727130"/>
            <a:ext cx="479817" cy="32966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E1D276C3-9C4D-45AA-B255-531E6BDAC188}"/>
              </a:ext>
            </a:extLst>
          </p:cNvPr>
          <p:cNvSpPr/>
          <p:nvPr/>
        </p:nvSpPr>
        <p:spPr>
          <a:xfrm>
            <a:off x="609600" y="3890486"/>
            <a:ext cx="8128963" cy="738664"/>
          </a:xfrm>
          <a:prstGeom prst="rect">
            <a:avLst/>
          </a:prstGeom>
        </p:spPr>
        <p:txBody>
          <a:bodyPr wrap="square">
            <a:spAutoFit/>
          </a:bodyPr>
          <a:lstStyle/>
          <a:p>
            <a:pPr marL="285750" indent="-285750" algn="just">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The pilot has been built on budget and on schedule</a:t>
            </a:r>
          </a:p>
          <a:p>
            <a:pPr marL="285750" indent="-285750" algn="just">
              <a:buFont typeface="Arial" panose="020B0604020202020204" pitchFamily="34" charset="0"/>
              <a:buChar char="•"/>
            </a:pPr>
            <a:endParaRPr lang="en-GB" sz="1400" dirty="0">
              <a:solidFill>
                <a:schemeClr val="tx2"/>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sz="1400" dirty="0">
                <a:solidFill>
                  <a:schemeClr val="tx2"/>
                </a:solidFill>
                <a:latin typeface="Arial" panose="020B0604020202020204" pitchFamily="34" charset="0"/>
                <a:cs typeface="Arial" panose="020B0604020202020204" pitchFamily="34" charset="0"/>
              </a:rPr>
              <a:t>Commissioning is complete and “fingerprinting” runs are underway</a:t>
            </a:r>
          </a:p>
        </p:txBody>
      </p:sp>
      <p:sp>
        <p:nvSpPr>
          <p:cNvPr id="58" name="Rectangle 57">
            <a:extLst>
              <a:ext uri="{FF2B5EF4-FFF2-40B4-BE49-F238E27FC236}">
                <a16:creationId xmlns:a16="http://schemas.microsoft.com/office/drawing/2014/main" id="{B870F566-26C0-44D1-A1F8-A2CE2607B7EC}"/>
              </a:ext>
            </a:extLst>
          </p:cNvPr>
          <p:cNvSpPr/>
          <p:nvPr/>
        </p:nvSpPr>
        <p:spPr>
          <a:xfrm>
            <a:off x="85725" y="20852"/>
            <a:ext cx="8595513" cy="369332"/>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Project LEILAC is on-time and on-budget…</a:t>
            </a:r>
          </a:p>
        </p:txBody>
      </p:sp>
    </p:spTree>
    <p:extLst>
      <p:ext uri="{BB962C8B-B14F-4D97-AF65-F5344CB8AC3E}">
        <p14:creationId xmlns:p14="http://schemas.microsoft.com/office/powerpoint/2010/main" val="311128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5553E54-BBCD-4A69-965D-15B8DDE49F1C}"/>
              </a:ext>
            </a:extLst>
          </p:cNvPr>
          <p:cNvSpPr txBox="1"/>
          <p:nvPr/>
        </p:nvSpPr>
        <p:spPr>
          <a:xfrm>
            <a:off x="3276600" y="2114550"/>
            <a:ext cx="1985480" cy="369332"/>
          </a:xfrm>
          <a:prstGeom prst="rect">
            <a:avLst/>
          </a:prstGeom>
          <a:noFill/>
        </p:spPr>
        <p:txBody>
          <a:bodyPr wrap="none" rtlCol="0">
            <a:spAutoFit/>
          </a:bodyPr>
          <a:lstStyle/>
          <a:p>
            <a:r>
              <a:rPr lang="en-AU" dirty="0"/>
              <a:t>Construction Video</a:t>
            </a:r>
          </a:p>
        </p:txBody>
      </p:sp>
    </p:spTree>
    <p:extLst>
      <p:ext uri="{BB962C8B-B14F-4D97-AF65-F5344CB8AC3E}">
        <p14:creationId xmlns:p14="http://schemas.microsoft.com/office/powerpoint/2010/main" val="3864014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4F0048-BA48-436D-8CFC-93C1C57AC7B8}"/>
              </a:ext>
            </a:extLst>
          </p:cNvPr>
          <p:cNvSpPr txBox="1">
            <a:spLocks/>
          </p:cNvSpPr>
          <p:nvPr/>
        </p:nvSpPr>
        <p:spPr>
          <a:xfrm>
            <a:off x="228600" y="1657350"/>
            <a:ext cx="3733800" cy="25908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GB" sz="1800" dirty="0">
                <a:solidFill>
                  <a:schemeClr val="tx2"/>
                </a:solidFill>
                <a:latin typeface="Arial" panose="020B0604020202020204" pitchFamily="34" charset="0"/>
                <a:cs typeface="Arial" panose="020B0604020202020204" pitchFamily="34" charset="0"/>
              </a:rPr>
              <a:t>A plan for measurement and observation of the plant is in place</a:t>
            </a:r>
          </a:p>
          <a:p>
            <a:pPr marL="0" indent="0" algn="just">
              <a:buNone/>
            </a:pPr>
            <a:endParaRPr lang="en-GB" sz="1800" dirty="0">
              <a:solidFill>
                <a:schemeClr val="tx2"/>
              </a:solidFill>
              <a:latin typeface="Arial" panose="020B0604020202020204" pitchFamily="34" charset="0"/>
              <a:cs typeface="Arial" panose="020B0604020202020204" pitchFamily="34" charset="0"/>
            </a:endParaRPr>
          </a:p>
          <a:p>
            <a:pPr algn="just"/>
            <a:r>
              <a:rPr lang="en-GB" sz="1800" dirty="0">
                <a:solidFill>
                  <a:schemeClr val="tx2"/>
                </a:solidFill>
                <a:latin typeface="Arial" panose="020B0604020202020204" pitchFamily="34" charset="0"/>
                <a:cs typeface="Arial" panose="020B0604020202020204" pitchFamily="34" charset="0"/>
              </a:rPr>
              <a:t>An experimental matrix has been developed in collaboration with other partners</a:t>
            </a:r>
          </a:p>
        </p:txBody>
      </p:sp>
      <p:graphicFrame>
        <p:nvGraphicFramePr>
          <p:cNvPr id="4" name="Diagram 3">
            <a:extLst>
              <a:ext uri="{FF2B5EF4-FFF2-40B4-BE49-F238E27FC236}">
                <a16:creationId xmlns:a16="http://schemas.microsoft.com/office/drawing/2014/main" id="{C486A046-AB79-4B27-9192-6BBED0FFDEDB}"/>
              </a:ext>
            </a:extLst>
          </p:cNvPr>
          <p:cNvGraphicFramePr/>
          <p:nvPr>
            <p:extLst>
              <p:ext uri="{D42A27DB-BD31-4B8C-83A1-F6EECF244321}">
                <p14:modId xmlns:p14="http://schemas.microsoft.com/office/powerpoint/2010/main" val="861660662"/>
              </p:ext>
            </p:extLst>
          </p:nvPr>
        </p:nvGraphicFramePr>
        <p:xfrm>
          <a:off x="4267200" y="133350"/>
          <a:ext cx="494376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59E46FBE-CE84-46B8-B201-133FAAA7BE60}"/>
              </a:ext>
            </a:extLst>
          </p:cNvPr>
          <p:cNvSpPr/>
          <p:nvPr/>
        </p:nvSpPr>
        <p:spPr>
          <a:xfrm>
            <a:off x="85725" y="20852"/>
            <a:ext cx="4867275" cy="646331"/>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Project LEILAC will run until end-2020 to fully assess the technology…</a:t>
            </a:r>
          </a:p>
        </p:txBody>
      </p:sp>
    </p:spTree>
    <p:extLst>
      <p:ext uri="{BB962C8B-B14F-4D97-AF65-F5344CB8AC3E}">
        <p14:creationId xmlns:p14="http://schemas.microsoft.com/office/powerpoint/2010/main" val="1700882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7CE85D0-8879-419E-A0E2-13989DFF9844}"/>
              </a:ext>
            </a:extLst>
          </p:cNvPr>
          <p:cNvSpPr txBox="1"/>
          <p:nvPr/>
        </p:nvSpPr>
        <p:spPr>
          <a:xfrm>
            <a:off x="5355172" y="1598023"/>
            <a:ext cx="1800196" cy="2585323"/>
          </a:xfrm>
          <a:prstGeom prst="rect">
            <a:avLst/>
          </a:prstGeom>
          <a:noFill/>
        </p:spPr>
        <p:txBody>
          <a:bodyPr wrap="square" rtlCol="0">
            <a:spAutoFit/>
          </a:bodyPr>
          <a:lstStyle/>
          <a:p>
            <a:pPr algn="ctr"/>
            <a:r>
              <a:rPr lang="en-GB" b="1" dirty="0">
                <a:solidFill>
                  <a:schemeClr val="tx2"/>
                </a:solidFill>
                <a:latin typeface="Arial" panose="020B0604020202020204" pitchFamily="34" charset="0"/>
                <a:cs typeface="Arial" panose="020B0604020202020204" pitchFamily="34" charset="0"/>
              </a:rPr>
              <a:t>Modular, multi-tube, fuel agnostic integrated demonstration</a:t>
            </a:r>
          </a:p>
          <a:p>
            <a:pPr algn="ctr"/>
            <a:endParaRPr lang="en-GB" b="1" dirty="0">
              <a:solidFill>
                <a:schemeClr val="tx2"/>
              </a:solidFill>
              <a:latin typeface="Arial" panose="020B0604020202020204" pitchFamily="34" charset="0"/>
              <a:cs typeface="Arial" panose="020B0604020202020204" pitchFamily="34" charset="0"/>
            </a:endParaRPr>
          </a:p>
          <a:p>
            <a:pPr algn="ctr"/>
            <a:r>
              <a:rPr lang="en-GB" b="1" dirty="0">
                <a:solidFill>
                  <a:schemeClr val="tx2"/>
                </a:solidFill>
                <a:latin typeface="Arial" panose="020B0604020202020204" pitchFamily="34" charset="0"/>
                <a:cs typeface="Arial" panose="020B0604020202020204" pitchFamily="34" charset="0"/>
              </a:rPr>
              <a:t>Technology effectively “de-risked” </a:t>
            </a:r>
          </a:p>
        </p:txBody>
      </p:sp>
      <p:sp>
        <p:nvSpPr>
          <p:cNvPr id="5" name="TextBox 4">
            <a:extLst>
              <a:ext uri="{FF2B5EF4-FFF2-40B4-BE49-F238E27FC236}">
                <a16:creationId xmlns:a16="http://schemas.microsoft.com/office/drawing/2014/main" id="{08B6CC71-9C16-453F-BB61-E8643693735A}"/>
              </a:ext>
            </a:extLst>
          </p:cNvPr>
          <p:cNvSpPr txBox="1"/>
          <p:nvPr/>
        </p:nvSpPr>
        <p:spPr>
          <a:xfrm>
            <a:off x="304800" y="793030"/>
            <a:ext cx="4496181" cy="369332"/>
          </a:xfrm>
          <a:prstGeom prst="rect">
            <a:avLst/>
          </a:prstGeom>
          <a:noFill/>
          <a:ln>
            <a:noFill/>
          </a:ln>
        </p:spPr>
        <p:txBody>
          <a:bodyPr wrap="square" rtlCol="0">
            <a:spAutoFit/>
          </a:bodyPr>
          <a:lstStyle/>
          <a:p>
            <a:pPr algn="ctr"/>
            <a:r>
              <a:rPr lang="en-GB" b="1" dirty="0">
                <a:solidFill>
                  <a:schemeClr val="tx2"/>
                </a:solidFill>
                <a:latin typeface="Arial" panose="020B0604020202020204" pitchFamily="34" charset="0"/>
                <a:cs typeface="Arial" panose="020B0604020202020204" pitchFamily="34" charset="0"/>
              </a:rPr>
              <a:t>LEILAC 1</a:t>
            </a:r>
          </a:p>
        </p:txBody>
      </p:sp>
      <p:graphicFrame>
        <p:nvGraphicFramePr>
          <p:cNvPr id="6" name="Table 5">
            <a:extLst>
              <a:ext uri="{FF2B5EF4-FFF2-40B4-BE49-F238E27FC236}">
                <a16:creationId xmlns:a16="http://schemas.microsoft.com/office/drawing/2014/main" id="{37F37ABB-D54D-4A66-AC36-FE7BA5A38E17}"/>
              </a:ext>
            </a:extLst>
          </p:cNvPr>
          <p:cNvGraphicFramePr>
            <a:graphicFrameLocks noGrp="1"/>
          </p:cNvGraphicFramePr>
          <p:nvPr>
            <p:extLst>
              <p:ext uri="{D42A27DB-BD31-4B8C-83A1-F6EECF244321}">
                <p14:modId xmlns:p14="http://schemas.microsoft.com/office/powerpoint/2010/main" val="1054507659"/>
              </p:ext>
            </p:extLst>
          </p:nvPr>
        </p:nvGraphicFramePr>
        <p:xfrm>
          <a:off x="297173" y="1149996"/>
          <a:ext cx="4558384" cy="3356404"/>
        </p:xfrm>
        <a:graphic>
          <a:graphicData uri="http://schemas.openxmlformats.org/drawingml/2006/table">
            <a:tbl>
              <a:tblPr firstRow="1" bandRow="1">
                <a:tableStyleId>{3B4B98B0-60AC-42C2-AFA5-B58CD77FA1E5}</a:tableStyleId>
              </a:tblPr>
              <a:tblGrid>
                <a:gridCol w="291387">
                  <a:extLst>
                    <a:ext uri="{9D8B030D-6E8A-4147-A177-3AD203B41FA5}">
                      <a16:colId xmlns:a16="http://schemas.microsoft.com/office/drawing/2014/main" val="20000"/>
                    </a:ext>
                  </a:extLst>
                </a:gridCol>
                <a:gridCol w="4266997">
                  <a:extLst>
                    <a:ext uri="{9D8B030D-6E8A-4147-A177-3AD203B41FA5}">
                      <a16:colId xmlns:a16="http://schemas.microsoft.com/office/drawing/2014/main" val="20001"/>
                    </a:ext>
                  </a:extLst>
                </a:gridCol>
              </a:tblGrid>
              <a:tr h="20313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latin typeface="Arial" panose="020B0604020202020204" pitchFamily="34" charset="0"/>
                          <a:cs typeface="Arial" panose="020B0604020202020204" pitchFamily="34" charset="0"/>
                        </a:rPr>
                        <a:t>TECHNICAL</a:t>
                      </a:r>
                      <a:r>
                        <a:rPr lang="en-GB" sz="1200" baseline="0" dirty="0">
                          <a:solidFill>
                            <a:schemeClr val="tx2"/>
                          </a:solidFill>
                          <a:latin typeface="Arial" panose="020B0604020202020204" pitchFamily="34" charset="0"/>
                          <a:cs typeface="Arial" panose="020B0604020202020204" pitchFamily="34" charset="0"/>
                        </a:rPr>
                        <a:t> OBJECTIVES</a:t>
                      </a:r>
                      <a:endParaRPr lang="en-GB" sz="1200" dirty="0">
                        <a:solidFill>
                          <a:schemeClr val="tx2"/>
                        </a:solidFill>
                        <a:latin typeface="Arial" panose="020B0604020202020204" pitchFamily="34" charset="0"/>
                        <a:cs typeface="Arial" panose="020B0604020202020204" pitchFamily="34" charset="0"/>
                      </a:endParaRPr>
                    </a:p>
                  </a:txBody>
                  <a:tcPr vert="vert270" anchor="ctr"/>
                </a:tc>
                <a:tc>
                  <a:txBody>
                    <a:bodyPr/>
                    <a:lstStyle/>
                    <a:p>
                      <a:pPr marL="285750" indent="-285750">
                        <a:buFont typeface="Arial" panose="020B0604020202020204" pitchFamily="34" charset="0"/>
                        <a:buChar char="•"/>
                      </a:pPr>
                      <a:r>
                        <a:rPr lang="en-GB" sz="1200" b="0" dirty="0">
                          <a:solidFill>
                            <a:schemeClr val="tx2"/>
                          </a:solidFill>
                          <a:latin typeface="Arial" panose="020B0604020202020204" pitchFamily="34" charset="0"/>
                          <a:cs typeface="Arial" panose="020B0604020202020204" pitchFamily="34" charset="0"/>
                        </a:rPr>
                        <a:t>Input feed capacity of 10 </a:t>
                      </a:r>
                      <a:r>
                        <a:rPr lang="en-GB" sz="1200" b="0" dirty="0" err="1">
                          <a:solidFill>
                            <a:schemeClr val="tx2"/>
                          </a:solidFill>
                          <a:latin typeface="Arial" panose="020B0604020202020204" pitchFamily="34" charset="0"/>
                          <a:cs typeface="Arial" panose="020B0604020202020204" pitchFamily="34" charset="0"/>
                        </a:rPr>
                        <a:t>tph</a:t>
                      </a:r>
                      <a:r>
                        <a:rPr lang="en-GB" sz="1200" b="0" dirty="0">
                          <a:solidFill>
                            <a:schemeClr val="tx2"/>
                          </a:solidFill>
                          <a:latin typeface="Arial" panose="020B0604020202020204" pitchFamily="34" charset="0"/>
                          <a:cs typeface="Arial" panose="020B0604020202020204" pitchFamily="34" charset="0"/>
                        </a:rPr>
                        <a:t> of cement meal, or 8 </a:t>
                      </a:r>
                      <a:r>
                        <a:rPr lang="en-GB" sz="1200" b="0" dirty="0" err="1">
                          <a:solidFill>
                            <a:schemeClr val="tx2"/>
                          </a:solidFill>
                          <a:latin typeface="Arial" panose="020B0604020202020204" pitchFamily="34" charset="0"/>
                          <a:cs typeface="Arial" panose="020B0604020202020204" pitchFamily="34" charset="0"/>
                        </a:rPr>
                        <a:t>tph</a:t>
                      </a:r>
                      <a:r>
                        <a:rPr lang="en-GB" sz="1200" b="0" dirty="0">
                          <a:solidFill>
                            <a:schemeClr val="tx2"/>
                          </a:solidFill>
                          <a:latin typeface="Arial" panose="020B0604020202020204" pitchFamily="34" charset="0"/>
                          <a:cs typeface="Arial" panose="020B0604020202020204" pitchFamily="34" charset="0"/>
                        </a:rPr>
                        <a:t> limestone.</a:t>
                      </a:r>
                    </a:p>
                    <a:p>
                      <a:pPr marL="285750" indent="-285750">
                        <a:buFont typeface="Arial" panose="020B0604020202020204" pitchFamily="34" charset="0"/>
                        <a:buChar char="•"/>
                        <a:defRPr/>
                      </a:pPr>
                      <a:r>
                        <a:rPr lang="en-GB" sz="1200" b="0" dirty="0">
                          <a:solidFill>
                            <a:schemeClr val="tx2"/>
                          </a:solidFill>
                          <a:latin typeface="Arial" panose="020B0604020202020204" pitchFamily="34" charset="0"/>
                          <a:cs typeface="Arial" panose="020B0604020202020204" pitchFamily="34" charset="0"/>
                        </a:rPr>
                        <a:t>Efficiently capture over 95% of CO</a:t>
                      </a:r>
                      <a:r>
                        <a:rPr lang="en-GB" sz="1200" b="0" baseline="-25000" dirty="0">
                          <a:solidFill>
                            <a:schemeClr val="tx2"/>
                          </a:solidFill>
                          <a:latin typeface="Arial" panose="020B0604020202020204" pitchFamily="34" charset="0"/>
                          <a:cs typeface="Arial" panose="020B0604020202020204" pitchFamily="34" charset="0"/>
                        </a:rPr>
                        <a:t>2</a:t>
                      </a:r>
                      <a:r>
                        <a:rPr lang="en-GB" sz="1200" b="0" dirty="0">
                          <a:solidFill>
                            <a:schemeClr val="tx2"/>
                          </a:solidFill>
                          <a:latin typeface="Arial" panose="020B0604020202020204" pitchFamily="34" charset="0"/>
                          <a:cs typeface="Arial" panose="020B0604020202020204" pitchFamily="34" charset="0"/>
                        </a:rPr>
                        <a:t>  process emissions, and verify that pure CO</a:t>
                      </a:r>
                      <a:r>
                        <a:rPr lang="en-GB" sz="1200" b="0" baseline="-25000" dirty="0">
                          <a:solidFill>
                            <a:schemeClr val="tx2"/>
                          </a:solidFill>
                          <a:latin typeface="Arial" panose="020B0604020202020204" pitchFamily="34" charset="0"/>
                          <a:cs typeface="Arial" panose="020B0604020202020204" pitchFamily="34" charset="0"/>
                        </a:rPr>
                        <a:t>2</a:t>
                      </a:r>
                      <a:r>
                        <a:rPr lang="en-GB" sz="1200" b="0" dirty="0">
                          <a:solidFill>
                            <a:schemeClr val="tx2"/>
                          </a:solidFill>
                          <a:latin typeface="Arial" panose="020B0604020202020204" pitchFamily="34" charset="0"/>
                          <a:cs typeface="Arial" panose="020B0604020202020204" pitchFamily="34" charset="0"/>
                        </a:rPr>
                        <a:t> can be captured. </a:t>
                      </a:r>
                    </a:p>
                    <a:p>
                      <a:pPr marL="285750" indent="-285750">
                        <a:buFont typeface="Arial" panose="020B0604020202020204" pitchFamily="34" charset="0"/>
                        <a:buChar char="•"/>
                        <a:defRPr/>
                      </a:pPr>
                      <a:r>
                        <a:rPr lang="en-GB" sz="1200" b="0" dirty="0">
                          <a:solidFill>
                            <a:schemeClr val="tx2"/>
                          </a:solidFill>
                          <a:latin typeface="Arial" panose="020B0604020202020204" pitchFamily="34" charset="0"/>
                          <a:cs typeface="Arial" panose="020B0604020202020204" pitchFamily="34" charset="0"/>
                        </a:rPr>
                        <a:t>Evaluate and mitigate the major scale-up technical risks</a:t>
                      </a:r>
                      <a:r>
                        <a:rPr lang="en-GB" sz="1200" b="0" strike="noStrike" dirty="0">
                          <a:solidFill>
                            <a:schemeClr val="tx2"/>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defRPr/>
                      </a:pPr>
                      <a:r>
                        <a:rPr lang="en-GB" sz="1200" b="0" dirty="0">
                          <a:solidFill>
                            <a:schemeClr val="tx2"/>
                          </a:solidFill>
                          <a:latin typeface="Arial" panose="020B0604020202020204" pitchFamily="34" charset="0"/>
                          <a:cs typeface="Arial" panose="020B0604020202020204" pitchFamily="34" charset="0"/>
                        </a:rPr>
                        <a:t>Confirm that the end cement and lime products are not negatively impacted.</a:t>
                      </a:r>
                    </a:p>
                    <a:p>
                      <a:pPr marL="285750" indent="-285750">
                        <a:buFont typeface="Arial" panose="020B0604020202020204" pitchFamily="34" charset="0"/>
                        <a:buChar char="•"/>
                        <a:defRPr/>
                      </a:pPr>
                      <a:r>
                        <a:rPr lang="en-GB" sz="1200" b="0" dirty="0">
                          <a:solidFill>
                            <a:schemeClr val="tx2"/>
                          </a:solidFill>
                          <a:latin typeface="Arial" panose="020B0604020202020204" pitchFamily="34" charset="0"/>
                          <a:cs typeface="Arial" panose="020B0604020202020204" pitchFamily="34" charset="0"/>
                        </a:rPr>
                        <a:t>Life Cycle Analysis</a:t>
                      </a:r>
                    </a:p>
                    <a:p>
                      <a:pPr marL="285750" indent="-285750">
                        <a:buFont typeface="Arial" panose="020B0604020202020204" pitchFamily="34" charset="0"/>
                        <a:buChar char="•"/>
                        <a:defRPr/>
                      </a:pPr>
                      <a:r>
                        <a:rPr lang="en-GB" sz="1200" b="0" dirty="0">
                          <a:solidFill>
                            <a:schemeClr val="tx2"/>
                          </a:solidFill>
                          <a:latin typeface="Arial" panose="020B0604020202020204" pitchFamily="34" charset="0"/>
                          <a:cs typeface="Arial" panose="020B0604020202020204" pitchFamily="34" charset="0"/>
                        </a:rPr>
                        <a:t>Techno-economic analysis</a:t>
                      </a:r>
                    </a:p>
                  </a:txBody>
                  <a:tcPr/>
                </a:tc>
                <a:extLst>
                  <a:ext uri="{0D108BD9-81ED-4DB2-BD59-A6C34878D82A}">
                    <a16:rowId xmlns:a16="http://schemas.microsoft.com/office/drawing/2014/main" val="10000"/>
                  </a:ext>
                </a:extLst>
              </a:tr>
              <a:tr h="13250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2"/>
                          </a:solidFill>
                          <a:latin typeface="Arial" panose="020B0604020202020204" pitchFamily="34" charset="0"/>
                          <a:ea typeface="+mn-ea"/>
                          <a:cs typeface="Arial" panose="020B0604020202020204" pitchFamily="34" charset="0"/>
                        </a:rPr>
                        <a:t>DISSEMINATION</a:t>
                      </a:r>
                    </a:p>
                  </a:txBody>
                  <a:tcPr vert="vert270" anchor="ctr">
                    <a:noFill/>
                  </a:tcPr>
                </a:tc>
                <a:tc>
                  <a:txBody>
                    <a:bodyPr/>
                    <a:lstStyle/>
                    <a:p>
                      <a:pPr marL="285750" indent="-285750">
                        <a:buFont typeface="Arial" panose="020B0604020202020204" pitchFamily="34" charset="0"/>
                        <a:buChar char="•"/>
                      </a:pPr>
                      <a:r>
                        <a:rPr lang="en-GB" sz="1200" b="0" dirty="0">
                          <a:solidFill>
                            <a:schemeClr val="tx2"/>
                          </a:solidFill>
                          <a:latin typeface="Arial" panose="020B0604020202020204" pitchFamily="34" charset="0"/>
                          <a:cs typeface="Arial" panose="020B0604020202020204" pitchFamily="34" charset="0"/>
                        </a:rPr>
                        <a:t>Disseminate data and findings which support the anticipated performance and cost of full-scale application.</a:t>
                      </a:r>
                    </a:p>
                    <a:p>
                      <a:pPr marL="285750" indent="-285750">
                        <a:buFont typeface="Arial" panose="020B0604020202020204" pitchFamily="34" charset="0"/>
                        <a:buChar char="•"/>
                      </a:pPr>
                      <a:r>
                        <a:rPr lang="en-GB" sz="1200" b="0" dirty="0">
                          <a:solidFill>
                            <a:schemeClr val="tx2"/>
                          </a:solidFill>
                          <a:latin typeface="Arial" panose="020B0604020202020204" pitchFamily="34" charset="0"/>
                          <a:cs typeface="Arial" panose="020B0604020202020204" pitchFamily="34" charset="0"/>
                        </a:rPr>
                        <a:t>Share knowledge with public, industry, policy-makers, peer projects, scientific</a:t>
                      </a:r>
                      <a:r>
                        <a:rPr lang="en-GB" sz="1200" b="0" baseline="0" dirty="0">
                          <a:solidFill>
                            <a:schemeClr val="tx2"/>
                          </a:solidFill>
                          <a:latin typeface="Arial" panose="020B0604020202020204" pitchFamily="34" charset="0"/>
                          <a:cs typeface="Arial" panose="020B0604020202020204" pitchFamily="34" charset="0"/>
                        </a:rPr>
                        <a:t> community</a:t>
                      </a:r>
                      <a:r>
                        <a:rPr lang="en-GB" sz="1200" b="0" dirty="0">
                          <a:solidFill>
                            <a:schemeClr val="tx2"/>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GB" sz="1200" b="0" dirty="0">
                          <a:solidFill>
                            <a:schemeClr val="tx2"/>
                          </a:solidFill>
                          <a:latin typeface="Arial" panose="020B0604020202020204" pitchFamily="34" charset="0"/>
                          <a:cs typeface="Arial" panose="020B0604020202020204" pitchFamily="34" charset="0"/>
                        </a:rPr>
                        <a:t>Establish a roadmap for the </a:t>
                      </a:r>
                      <a:r>
                        <a:rPr lang="en-GB" sz="1200" b="0" strike="noStrike" dirty="0">
                          <a:solidFill>
                            <a:schemeClr val="tx2"/>
                          </a:solidFill>
                          <a:latin typeface="Arial" panose="020B0604020202020204" pitchFamily="34" charset="0"/>
                          <a:cs typeface="Arial" panose="020B0604020202020204" pitchFamily="34" charset="0"/>
                        </a:rPr>
                        <a:t>cement</a:t>
                      </a:r>
                      <a:r>
                        <a:rPr lang="en-GB" sz="1200" b="0" strike="noStrike" baseline="0" dirty="0">
                          <a:solidFill>
                            <a:schemeClr val="tx2"/>
                          </a:solidFill>
                          <a:latin typeface="Arial" panose="020B0604020202020204" pitchFamily="34" charset="0"/>
                          <a:cs typeface="Arial" panose="020B0604020202020204" pitchFamily="34" charset="0"/>
                        </a:rPr>
                        <a:t> and lime industry</a:t>
                      </a:r>
                      <a:r>
                        <a:rPr lang="en-GB" sz="1200" b="0" strike="noStrike" dirty="0">
                          <a:solidFill>
                            <a:schemeClr val="tx2"/>
                          </a:solidFill>
                          <a:latin typeface="Arial" panose="020B0604020202020204" pitchFamily="34" charset="0"/>
                          <a:cs typeface="Arial" panose="020B0604020202020204" pitchFamily="34" charset="0"/>
                        </a:rPr>
                        <a:t>.</a:t>
                      </a:r>
                    </a:p>
                  </a:txBody>
                  <a:tcPr>
                    <a:noFill/>
                  </a:tcPr>
                </a:tc>
                <a:extLst>
                  <a:ext uri="{0D108BD9-81ED-4DB2-BD59-A6C34878D82A}">
                    <a16:rowId xmlns:a16="http://schemas.microsoft.com/office/drawing/2014/main" val="10001"/>
                  </a:ext>
                </a:extLst>
              </a:tr>
            </a:tbl>
          </a:graphicData>
        </a:graphic>
      </p:graphicFrame>
      <p:sp>
        <p:nvSpPr>
          <p:cNvPr id="7" name="Isosceles Triangle 6">
            <a:extLst>
              <a:ext uri="{FF2B5EF4-FFF2-40B4-BE49-F238E27FC236}">
                <a16:creationId xmlns:a16="http://schemas.microsoft.com/office/drawing/2014/main" id="{CD441669-1CD7-4E88-8B49-B858CE705F5D}"/>
              </a:ext>
            </a:extLst>
          </p:cNvPr>
          <p:cNvSpPr/>
          <p:nvPr/>
        </p:nvSpPr>
        <p:spPr>
          <a:xfrm rot="5400000">
            <a:off x="3395123" y="2610428"/>
            <a:ext cx="3356406" cy="435541"/>
          </a:xfrm>
          <a:prstGeom prst="triangl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65DBD4F-EEF9-493B-92EF-63ED096C77BA}"/>
              </a:ext>
            </a:extLst>
          </p:cNvPr>
          <p:cNvSpPr txBox="1"/>
          <p:nvPr/>
        </p:nvSpPr>
        <p:spPr>
          <a:xfrm>
            <a:off x="7259060" y="2495550"/>
            <a:ext cx="2232248" cy="646331"/>
          </a:xfrm>
          <a:prstGeom prst="rect">
            <a:avLst/>
          </a:prstGeom>
          <a:noFill/>
        </p:spPr>
        <p:txBody>
          <a:bodyPr wrap="square" rtlCol="0">
            <a:spAutoFit/>
          </a:bodyPr>
          <a:lstStyle/>
          <a:p>
            <a:pPr algn="ctr"/>
            <a:r>
              <a:rPr lang="en-GB" b="1" dirty="0">
                <a:solidFill>
                  <a:schemeClr val="tx2"/>
                </a:solidFill>
                <a:latin typeface="Arial" panose="020B0604020202020204" pitchFamily="34" charset="0"/>
                <a:cs typeface="Arial" panose="020B0604020202020204" pitchFamily="34" charset="0"/>
              </a:rPr>
              <a:t>Commercial</a:t>
            </a:r>
          </a:p>
          <a:p>
            <a:pPr algn="ctr"/>
            <a:r>
              <a:rPr lang="en-GB" b="1" dirty="0">
                <a:solidFill>
                  <a:schemeClr val="tx2"/>
                </a:solidFill>
                <a:latin typeface="Arial" panose="020B0604020202020204" pitchFamily="34" charset="0"/>
                <a:cs typeface="Arial" panose="020B0604020202020204" pitchFamily="34" charset="0"/>
              </a:rPr>
              <a:t>roll-out</a:t>
            </a:r>
          </a:p>
        </p:txBody>
      </p:sp>
      <p:sp>
        <p:nvSpPr>
          <p:cNvPr id="10" name="Flowchart: Connector 9">
            <a:extLst>
              <a:ext uri="{FF2B5EF4-FFF2-40B4-BE49-F238E27FC236}">
                <a16:creationId xmlns:a16="http://schemas.microsoft.com/office/drawing/2014/main" id="{8B1B469F-CD01-4709-B10A-9E136D975805}"/>
              </a:ext>
            </a:extLst>
          </p:cNvPr>
          <p:cNvSpPr/>
          <p:nvPr/>
        </p:nvSpPr>
        <p:spPr>
          <a:xfrm>
            <a:off x="2453186" y="596123"/>
            <a:ext cx="199407" cy="216024"/>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1</a:t>
            </a:r>
            <a:endParaRPr lang="en-AU" b="1" dirty="0">
              <a:solidFill>
                <a:schemeClr val="bg1"/>
              </a:solidFill>
              <a:latin typeface="Arial" panose="020B0604020202020204" pitchFamily="34" charset="0"/>
              <a:cs typeface="Arial" panose="020B0604020202020204" pitchFamily="34" charset="0"/>
            </a:endParaRPr>
          </a:p>
        </p:txBody>
      </p:sp>
      <p:sp>
        <p:nvSpPr>
          <p:cNvPr id="11" name="Flowchart: Connector 10">
            <a:extLst>
              <a:ext uri="{FF2B5EF4-FFF2-40B4-BE49-F238E27FC236}">
                <a16:creationId xmlns:a16="http://schemas.microsoft.com/office/drawing/2014/main" id="{9D7DE270-F13F-4F41-8CF4-021B8BC29A8B}"/>
              </a:ext>
            </a:extLst>
          </p:cNvPr>
          <p:cNvSpPr/>
          <p:nvPr/>
        </p:nvSpPr>
        <p:spPr>
          <a:xfrm>
            <a:off x="5847484" y="590550"/>
            <a:ext cx="199407" cy="216024"/>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2</a:t>
            </a:r>
            <a:endParaRPr lang="en-AU" b="1" dirty="0">
              <a:solidFill>
                <a:schemeClr val="bg1"/>
              </a:solidFill>
              <a:latin typeface="Arial" panose="020B0604020202020204" pitchFamily="34" charset="0"/>
              <a:cs typeface="Arial" panose="020B0604020202020204" pitchFamily="34" charset="0"/>
            </a:endParaRPr>
          </a:p>
        </p:txBody>
      </p:sp>
      <p:sp>
        <p:nvSpPr>
          <p:cNvPr id="12" name="Flowchart: Connector 11">
            <a:extLst>
              <a:ext uri="{FF2B5EF4-FFF2-40B4-BE49-F238E27FC236}">
                <a16:creationId xmlns:a16="http://schemas.microsoft.com/office/drawing/2014/main" id="{BA1CB5CE-52E7-4F3D-82E8-C3ABCE7648BA}"/>
              </a:ext>
            </a:extLst>
          </p:cNvPr>
          <p:cNvSpPr/>
          <p:nvPr/>
        </p:nvSpPr>
        <p:spPr>
          <a:xfrm>
            <a:off x="8209895" y="590550"/>
            <a:ext cx="199407" cy="216024"/>
          </a:xfrm>
          <a:prstGeom prst="flowChartConnector">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panose="020B0604020202020204" pitchFamily="34" charset="0"/>
                <a:cs typeface="Arial" panose="020B0604020202020204" pitchFamily="34" charset="0"/>
              </a:rPr>
              <a:t>3</a:t>
            </a:r>
            <a:endParaRPr lang="en-AU"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C2E6B9FB-359B-48CC-8539-BD4A656D6EB8}"/>
              </a:ext>
            </a:extLst>
          </p:cNvPr>
          <p:cNvSpPr txBox="1"/>
          <p:nvPr/>
        </p:nvSpPr>
        <p:spPr>
          <a:xfrm>
            <a:off x="4855557" y="813523"/>
            <a:ext cx="2183262" cy="369332"/>
          </a:xfrm>
          <a:prstGeom prst="rect">
            <a:avLst/>
          </a:prstGeom>
          <a:noFill/>
          <a:ln>
            <a:noFill/>
          </a:ln>
        </p:spPr>
        <p:txBody>
          <a:bodyPr wrap="square" rtlCol="0">
            <a:spAutoFit/>
          </a:bodyPr>
          <a:lstStyle/>
          <a:p>
            <a:pPr algn="ctr"/>
            <a:r>
              <a:rPr lang="en-GB" b="1" dirty="0">
                <a:solidFill>
                  <a:schemeClr val="tx2"/>
                </a:solidFill>
                <a:latin typeface="Arial" panose="020B0604020202020204" pitchFamily="34" charset="0"/>
                <a:cs typeface="Arial" panose="020B0604020202020204" pitchFamily="34" charset="0"/>
              </a:rPr>
              <a:t>“LEILAC 2”</a:t>
            </a:r>
          </a:p>
        </p:txBody>
      </p:sp>
      <p:sp>
        <p:nvSpPr>
          <p:cNvPr id="14" name="Isosceles Triangle 13">
            <a:extLst>
              <a:ext uri="{FF2B5EF4-FFF2-40B4-BE49-F238E27FC236}">
                <a16:creationId xmlns:a16="http://schemas.microsoft.com/office/drawing/2014/main" id="{79A6313A-4218-4888-96DE-36C8A03AA92D}"/>
              </a:ext>
            </a:extLst>
          </p:cNvPr>
          <p:cNvSpPr/>
          <p:nvPr/>
        </p:nvSpPr>
        <p:spPr>
          <a:xfrm rot="5400000">
            <a:off x="5713000" y="2610427"/>
            <a:ext cx="3356405" cy="435541"/>
          </a:xfrm>
          <a:prstGeom prst="triangle">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20F6D4DC-F193-4835-8091-74DA6DCE20D1}"/>
              </a:ext>
            </a:extLst>
          </p:cNvPr>
          <p:cNvSpPr/>
          <p:nvPr/>
        </p:nvSpPr>
        <p:spPr>
          <a:xfrm>
            <a:off x="85725" y="20852"/>
            <a:ext cx="8982075" cy="369332"/>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Direct Separation technology will require scale-up for addressing cement CO2 emissions….</a:t>
            </a:r>
          </a:p>
        </p:txBody>
      </p:sp>
    </p:spTree>
    <p:extLst>
      <p:ext uri="{BB962C8B-B14F-4D97-AF65-F5344CB8AC3E}">
        <p14:creationId xmlns:p14="http://schemas.microsoft.com/office/powerpoint/2010/main" val="220174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E786DD-0684-4A96-B26F-07595B4AF163}"/>
              </a:ext>
            </a:extLst>
          </p:cNvPr>
          <p:cNvSpPr/>
          <p:nvPr/>
        </p:nvSpPr>
        <p:spPr>
          <a:xfrm>
            <a:off x="76200" y="133350"/>
            <a:ext cx="7924800" cy="369332"/>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Key Factors for fast innovation on cement and lime CO</a:t>
            </a:r>
            <a:r>
              <a:rPr lang="en-AU" b="1" baseline="-25000" dirty="0">
                <a:solidFill>
                  <a:srgbClr val="002060"/>
                </a:solidFill>
                <a:latin typeface="ARS Maquette Pro Black" panose="02000903040000020004" pitchFamily="50" charset="0"/>
                <a:cs typeface="Arial" panose="020B0604020202020204" pitchFamily="34" charset="0"/>
              </a:rPr>
              <a:t>2</a:t>
            </a:r>
            <a:r>
              <a:rPr lang="en-AU" b="1" dirty="0">
                <a:solidFill>
                  <a:srgbClr val="002060"/>
                </a:solidFill>
                <a:latin typeface="ARS Maquette Pro Black" panose="02000903040000020004" pitchFamily="50" charset="0"/>
                <a:cs typeface="Arial" panose="020B0604020202020204" pitchFamily="34" charset="0"/>
              </a:rPr>
              <a:t> mitigation in Europe…</a:t>
            </a:r>
          </a:p>
        </p:txBody>
      </p:sp>
      <p:sp>
        <p:nvSpPr>
          <p:cNvPr id="10" name="Rectangle 9">
            <a:extLst>
              <a:ext uri="{FF2B5EF4-FFF2-40B4-BE49-F238E27FC236}">
                <a16:creationId xmlns:a16="http://schemas.microsoft.com/office/drawing/2014/main" id="{3C5687B3-9B50-420B-AC5F-DEFF0B3E789F}"/>
              </a:ext>
            </a:extLst>
          </p:cNvPr>
          <p:cNvSpPr/>
          <p:nvPr/>
        </p:nvSpPr>
        <p:spPr>
          <a:xfrm>
            <a:off x="835763" y="666750"/>
            <a:ext cx="2898038" cy="3816429"/>
          </a:xfrm>
          <a:prstGeom prst="rect">
            <a:avLst/>
          </a:prstGeom>
        </p:spPr>
        <p:txBody>
          <a:bodyPr wrap="square">
            <a:spAutoFit/>
          </a:bodyPr>
          <a:lstStyle/>
          <a:p>
            <a:pPr algn="just">
              <a:spcBef>
                <a:spcPts val="1800"/>
              </a:spcBef>
              <a:spcAft>
                <a:spcPts val="1800"/>
              </a:spcAft>
            </a:pPr>
            <a:r>
              <a:rPr lang="en-AU" sz="1400" b="1" dirty="0">
                <a:solidFill>
                  <a:schemeClr val="tx2"/>
                </a:solidFill>
                <a:latin typeface="ARS Maquette Pro Light" panose="02000303030000020004" pitchFamily="50" charset="0"/>
                <a:cs typeface="Arial" panose="020B0604020202020204" pitchFamily="34" charset="0"/>
              </a:rPr>
              <a:t>CONSISTENT POLICY: </a:t>
            </a:r>
            <a:r>
              <a:rPr lang="en-AU" sz="1400" dirty="0">
                <a:solidFill>
                  <a:schemeClr val="tx2"/>
                </a:solidFill>
                <a:latin typeface="ARS Maquette Pro Light" panose="02000303030000020004" pitchFamily="50" charset="0"/>
                <a:cs typeface="Arial" panose="020B0604020202020204" pitchFamily="34" charset="0"/>
              </a:rPr>
              <a:t>Phase 4 of the EU’s CO</a:t>
            </a:r>
            <a:r>
              <a:rPr lang="en-AU" sz="1400" baseline="-25000" dirty="0">
                <a:solidFill>
                  <a:schemeClr val="tx2"/>
                </a:solidFill>
                <a:latin typeface="ARS Maquette Pro Light" panose="02000303030000020004" pitchFamily="50" charset="0"/>
                <a:cs typeface="Arial" panose="020B0604020202020204" pitchFamily="34" charset="0"/>
              </a:rPr>
              <a:t>2</a:t>
            </a:r>
            <a:r>
              <a:rPr lang="en-AU" sz="1400" dirty="0">
                <a:solidFill>
                  <a:schemeClr val="tx2"/>
                </a:solidFill>
                <a:latin typeface="ARS Maquette Pro Light" panose="02000303030000020004" pitchFamily="50" charset="0"/>
                <a:cs typeface="Arial" panose="020B0604020202020204" pitchFamily="34" charset="0"/>
              </a:rPr>
              <a:t> emissions reduction directive is starting in 2021 – accelerating the reduction in “free” CO</a:t>
            </a:r>
            <a:r>
              <a:rPr lang="en-AU" sz="1400" baseline="-25000" dirty="0">
                <a:solidFill>
                  <a:schemeClr val="tx2"/>
                </a:solidFill>
                <a:latin typeface="ARS Maquette Pro Light" panose="02000303030000020004" pitchFamily="50" charset="0"/>
                <a:cs typeface="Arial" panose="020B0604020202020204" pitchFamily="34" charset="0"/>
              </a:rPr>
              <a:t>2</a:t>
            </a:r>
            <a:r>
              <a:rPr lang="en-AU" sz="1400" dirty="0">
                <a:solidFill>
                  <a:schemeClr val="tx2"/>
                </a:solidFill>
                <a:latin typeface="ARS Maquette Pro Light" panose="02000303030000020004" pitchFamily="50" charset="0"/>
                <a:cs typeface="Arial" panose="020B0604020202020204" pitchFamily="34" charset="0"/>
              </a:rPr>
              <a:t> allowances </a:t>
            </a:r>
          </a:p>
          <a:p>
            <a:pPr algn="just">
              <a:spcBef>
                <a:spcPts val="1800"/>
              </a:spcBef>
              <a:spcAft>
                <a:spcPts val="1800"/>
              </a:spcAft>
            </a:pPr>
            <a:r>
              <a:rPr lang="en-AU" sz="1400" b="1" dirty="0">
                <a:solidFill>
                  <a:schemeClr val="tx2"/>
                </a:solidFill>
                <a:latin typeface="ARS Maquette Pro Light" panose="02000303030000020004" pitchFamily="50" charset="0"/>
                <a:cs typeface="Arial" panose="020B0604020202020204" pitchFamily="34" charset="0"/>
              </a:rPr>
              <a:t>INNOVATION SUPPORT: </a:t>
            </a:r>
            <a:r>
              <a:rPr lang="en-AU" sz="1400" dirty="0">
                <a:solidFill>
                  <a:schemeClr val="tx2"/>
                </a:solidFill>
                <a:latin typeface="ARS Maquette Pro Light" panose="02000303030000020004" pitchFamily="50" charset="0"/>
                <a:cs typeface="Arial" panose="020B0604020202020204" pitchFamily="34" charset="0"/>
              </a:rPr>
              <a:t>EU Innovation programs for industrial CO</a:t>
            </a:r>
            <a:r>
              <a:rPr lang="en-AU" sz="1400" baseline="-25000" dirty="0">
                <a:solidFill>
                  <a:schemeClr val="tx2"/>
                </a:solidFill>
                <a:latin typeface="ARS Maquette Pro Light" panose="02000303030000020004" pitchFamily="50" charset="0"/>
                <a:cs typeface="Arial" panose="020B0604020202020204" pitchFamily="34" charset="0"/>
              </a:rPr>
              <a:t>2</a:t>
            </a:r>
            <a:r>
              <a:rPr lang="en-AU" sz="1400" dirty="0">
                <a:solidFill>
                  <a:schemeClr val="tx2"/>
                </a:solidFill>
                <a:latin typeface="ARS Maquette Pro Light" panose="02000303030000020004" pitchFamily="50" charset="0"/>
                <a:cs typeface="Arial" panose="020B0604020202020204" pitchFamily="34" charset="0"/>
              </a:rPr>
              <a:t> reduction – multiple technology options being pursued</a:t>
            </a:r>
          </a:p>
          <a:p>
            <a:pPr algn="just">
              <a:spcBef>
                <a:spcPts val="1800"/>
              </a:spcBef>
              <a:spcAft>
                <a:spcPts val="1800"/>
              </a:spcAft>
            </a:pPr>
            <a:r>
              <a:rPr lang="en-AU" sz="1400" b="1" dirty="0">
                <a:solidFill>
                  <a:schemeClr val="tx2"/>
                </a:solidFill>
                <a:latin typeface="ARS Maquette Pro Light" panose="02000303030000020004" pitchFamily="50" charset="0"/>
                <a:cs typeface="Arial" panose="020B0604020202020204" pitchFamily="34" charset="0"/>
              </a:rPr>
              <a:t>COLLABORATIVE NETWORKS: </a:t>
            </a:r>
            <a:r>
              <a:rPr lang="en-AU" sz="1400" dirty="0">
                <a:solidFill>
                  <a:schemeClr val="tx2"/>
                </a:solidFill>
                <a:latin typeface="ARS Maquette Pro Light" panose="02000303030000020004" pitchFamily="50" charset="0"/>
                <a:cs typeface="Arial" panose="020B0604020202020204" pitchFamily="34" charset="0"/>
              </a:rPr>
              <a:t>Increased activity in the European cement and lime industry in CO</a:t>
            </a:r>
            <a:r>
              <a:rPr lang="en-AU" sz="1400" baseline="-25000" dirty="0">
                <a:solidFill>
                  <a:schemeClr val="tx2"/>
                </a:solidFill>
                <a:latin typeface="ARS Maquette Pro Light" panose="02000303030000020004" pitchFamily="50" charset="0"/>
                <a:cs typeface="Arial" panose="020B0604020202020204" pitchFamily="34" charset="0"/>
              </a:rPr>
              <a:t>2</a:t>
            </a:r>
            <a:r>
              <a:rPr lang="en-AU" sz="1400" dirty="0">
                <a:solidFill>
                  <a:schemeClr val="tx2"/>
                </a:solidFill>
                <a:latin typeface="ARS Maquette Pro Light" panose="02000303030000020004" pitchFamily="50" charset="0"/>
                <a:cs typeface="Arial" panose="020B0604020202020204" pitchFamily="34" charset="0"/>
              </a:rPr>
              <a:t> reduction technologies</a:t>
            </a:r>
          </a:p>
        </p:txBody>
      </p:sp>
      <p:pic>
        <p:nvPicPr>
          <p:cNvPr id="11" name="Picture 10">
            <a:extLst>
              <a:ext uri="{FF2B5EF4-FFF2-40B4-BE49-F238E27FC236}">
                <a16:creationId xmlns:a16="http://schemas.microsoft.com/office/drawing/2014/main" id="{F3C75E03-14D5-43EC-ABC6-F5B60ED9D7B3}"/>
              </a:ext>
            </a:extLst>
          </p:cNvPr>
          <p:cNvPicPr>
            <a:picLocks noChangeAspect="1"/>
          </p:cNvPicPr>
          <p:nvPr/>
        </p:nvPicPr>
        <p:blipFill>
          <a:blip r:embed="rId2"/>
          <a:stretch>
            <a:fillRect/>
          </a:stretch>
        </p:blipFill>
        <p:spPr>
          <a:xfrm>
            <a:off x="3892049" y="1033511"/>
            <a:ext cx="4938446" cy="2601503"/>
          </a:xfrm>
          <a:prstGeom prst="rect">
            <a:avLst/>
          </a:prstGeom>
        </p:spPr>
      </p:pic>
      <p:sp>
        <p:nvSpPr>
          <p:cNvPr id="15" name="Oval 14">
            <a:extLst>
              <a:ext uri="{FF2B5EF4-FFF2-40B4-BE49-F238E27FC236}">
                <a16:creationId xmlns:a16="http://schemas.microsoft.com/office/drawing/2014/main" id="{1BCB450C-2AA1-482B-83AE-3968C3EC38FD}"/>
              </a:ext>
            </a:extLst>
          </p:cNvPr>
          <p:cNvSpPr/>
          <p:nvPr/>
        </p:nvSpPr>
        <p:spPr>
          <a:xfrm>
            <a:off x="260952" y="993849"/>
            <a:ext cx="468336" cy="468336"/>
          </a:xfrm>
          <a:prstGeom prst="ellips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AAFCC7BE-D170-4B99-BC43-2C2C3A7D73DD}"/>
              </a:ext>
            </a:extLst>
          </p:cNvPr>
          <p:cNvSpPr/>
          <p:nvPr/>
        </p:nvSpPr>
        <p:spPr>
          <a:xfrm>
            <a:off x="257427" y="2280035"/>
            <a:ext cx="468336" cy="468336"/>
          </a:xfrm>
          <a:prstGeom prst="ellips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CE3FAB8B-CF3F-4995-A0FC-FBEE9F94E8B3}"/>
              </a:ext>
            </a:extLst>
          </p:cNvPr>
          <p:cNvSpPr/>
          <p:nvPr/>
        </p:nvSpPr>
        <p:spPr>
          <a:xfrm>
            <a:off x="257427" y="3541728"/>
            <a:ext cx="468336" cy="468336"/>
          </a:xfrm>
          <a:prstGeom prst="ellipse">
            <a:avLst/>
          </a:prstGeom>
          <a:solidFill>
            <a:srgbClr val="00A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Freeform 280">
            <a:extLst>
              <a:ext uri="{FF2B5EF4-FFF2-40B4-BE49-F238E27FC236}">
                <a16:creationId xmlns:a16="http://schemas.microsoft.com/office/drawing/2014/main" id="{B330D70B-4814-4DDD-BCB4-B1FD87E5E640}"/>
              </a:ext>
            </a:extLst>
          </p:cNvPr>
          <p:cNvSpPr>
            <a:spLocks noEditPoints="1"/>
          </p:cNvSpPr>
          <p:nvPr/>
        </p:nvSpPr>
        <p:spPr bwMode="auto">
          <a:xfrm>
            <a:off x="308126" y="1103922"/>
            <a:ext cx="349155" cy="227668"/>
          </a:xfrm>
          <a:custGeom>
            <a:avLst/>
            <a:gdLst>
              <a:gd name="T0" fmla="*/ 1991 w 3289"/>
              <a:gd name="T1" fmla="*/ 1387 h 2381"/>
              <a:gd name="T2" fmla="*/ 1931 w 3289"/>
              <a:gd name="T3" fmla="*/ 1544 h 2381"/>
              <a:gd name="T4" fmla="*/ 1836 w 3289"/>
              <a:gd name="T5" fmla="*/ 1603 h 2381"/>
              <a:gd name="T6" fmla="*/ 1954 w 3289"/>
              <a:gd name="T7" fmla="*/ 1454 h 2381"/>
              <a:gd name="T8" fmla="*/ 1936 w 3289"/>
              <a:gd name="T9" fmla="*/ 1372 h 2381"/>
              <a:gd name="T10" fmla="*/ 1842 w 3289"/>
              <a:gd name="T11" fmla="*/ 1362 h 2381"/>
              <a:gd name="T12" fmla="*/ 1575 w 3289"/>
              <a:gd name="T13" fmla="*/ 1246 h 2381"/>
              <a:gd name="T14" fmla="*/ 1499 w 3289"/>
              <a:gd name="T15" fmla="*/ 1382 h 2381"/>
              <a:gd name="T16" fmla="*/ 1556 w 3289"/>
              <a:gd name="T17" fmla="*/ 1554 h 2381"/>
              <a:gd name="T18" fmla="*/ 1706 w 3289"/>
              <a:gd name="T19" fmla="*/ 1528 h 2381"/>
              <a:gd name="T20" fmla="*/ 1732 w 3289"/>
              <a:gd name="T21" fmla="*/ 1342 h 2381"/>
              <a:gd name="T22" fmla="*/ 1642 w 3289"/>
              <a:gd name="T23" fmla="*/ 1238 h 2381"/>
              <a:gd name="T24" fmla="*/ 1438 w 3289"/>
              <a:gd name="T25" fmla="*/ 1261 h 2381"/>
              <a:gd name="T26" fmla="*/ 1305 w 3289"/>
              <a:gd name="T27" fmla="*/ 1249 h 2381"/>
              <a:gd name="T28" fmla="*/ 1216 w 3289"/>
              <a:gd name="T29" fmla="*/ 1380 h 2381"/>
              <a:gd name="T30" fmla="*/ 1281 w 3289"/>
              <a:gd name="T31" fmla="*/ 1552 h 2381"/>
              <a:gd name="T32" fmla="*/ 1427 w 3289"/>
              <a:gd name="T33" fmla="*/ 1556 h 2381"/>
              <a:gd name="T34" fmla="*/ 1339 w 3289"/>
              <a:gd name="T35" fmla="*/ 1635 h 2381"/>
              <a:gd name="T36" fmla="*/ 1161 w 3289"/>
              <a:gd name="T37" fmla="*/ 1519 h 2381"/>
              <a:gd name="T38" fmla="*/ 1173 w 3289"/>
              <a:gd name="T39" fmla="*/ 1280 h 2381"/>
              <a:gd name="T40" fmla="*/ 1355 w 3289"/>
              <a:gd name="T41" fmla="*/ 1177 h 2381"/>
              <a:gd name="T42" fmla="*/ 1780 w 3289"/>
              <a:gd name="T43" fmla="*/ 1265 h 2381"/>
              <a:gd name="T44" fmla="*/ 1796 w 3289"/>
              <a:gd name="T45" fmla="*/ 1508 h 2381"/>
              <a:gd name="T46" fmla="*/ 1664 w 3289"/>
              <a:gd name="T47" fmla="*/ 1631 h 2381"/>
              <a:gd name="T48" fmla="*/ 1480 w 3289"/>
              <a:gd name="T49" fmla="*/ 1575 h 2381"/>
              <a:gd name="T50" fmla="*/ 1434 w 3289"/>
              <a:gd name="T51" fmla="*/ 1336 h 2381"/>
              <a:gd name="T52" fmla="*/ 1565 w 3289"/>
              <a:gd name="T53" fmla="*/ 1185 h 2381"/>
              <a:gd name="T54" fmla="*/ 2561 w 3289"/>
              <a:gd name="T55" fmla="*/ 1172 h 2381"/>
              <a:gd name="T56" fmla="*/ 2779 w 3289"/>
              <a:gd name="T57" fmla="*/ 1452 h 2381"/>
              <a:gd name="T58" fmla="*/ 3088 w 3289"/>
              <a:gd name="T59" fmla="*/ 1519 h 2381"/>
              <a:gd name="T60" fmla="*/ 3278 w 3289"/>
              <a:gd name="T61" fmla="*/ 1814 h 2381"/>
              <a:gd name="T62" fmla="*/ 3230 w 3289"/>
              <a:gd name="T63" fmla="*/ 2160 h 2381"/>
              <a:gd name="T64" fmla="*/ 2993 w 3289"/>
              <a:gd name="T65" fmla="*/ 2356 h 2381"/>
              <a:gd name="T66" fmla="*/ 1852 w 3289"/>
              <a:gd name="T67" fmla="*/ 2352 h 2381"/>
              <a:gd name="T68" fmla="*/ 1606 w 3289"/>
              <a:gd name="T69" fmla="*/ 2098 h 2381"/>
              <a:gd name="T70" fmla="*/ 1909 w 3289"/>
              <a:gd name="T71" fmla="*/ 1919 h 2381"/>
              <a:gd name="T72" fmla="*/ 2116 w 3289"/>
              <a:gd name="T73" fmla="*/ 1556 h 2381"/>
              <a:gd name="T74" fmla="*/ 2137 w 3289"/>
              <a:gd name="T75" fmla="*/ 1194 h 2381"/>
              <a:gd name="T76" fmla="*/ 1526 w 3289"/>
              <a:gd name="T77" fmla="*/ 4 h 2381"/>
              <a:gd name="T78" fmla="*/ 1951 w 3289"/>
              <a:gd name="T79" fmla="*/ 192 h 2381"/>
              <a:gd name="T80" fmla="*/ 2207 w 3289"/>
              <a:gd name="T81" fmla="*/ 604 h 2381"/>
              <a:gd name="T82" fmla="*/ 2609 w 3289"/>
              <a:gd name="T83" fmla="*/ 639 h 2381"/>
              <a:gd name="T84" fmla="*/ 2969 w 3289"/>
              <a:gd name="T85" fmla="*/ 925 h 2381"/>
              <a:gd name="T86" fmla="*/ 3081 w 3289"/>
              <a:gd name="T87" fmla="*/ 1294 h 2381"/>
              <a:gd name="T88" fmla="*/ 2783 w 3289"/>
              <a:gd name="T89" fmla="*/ 1102 h 2381"/>
              <a:gd name="T90" fmla="*/ 2426 w 3289"/>
              <a:gd name="T91" fmla="*/ 927 h 2381"/>
              <a:gd name="T92" fmla="*/ 2058 w 3289"/>
              <a:gd name="T93" fmla="*/ 1016 h 2381"/>
              <a:gd name="T94" fmla="*/ 1741 w 3289"/>
              <a:gd name="T95" fmla="*/ 836 h 2381"/>
              <a:gd name="T96" fmla="*/ 1349 w 3289"/>
              <a:gd name="T97" fmla="*/ 853 h 2381"/>
              <a:gd name="T98" fmla="*/ 1075 w 3289"/>
              <a:gd name="T99" fmla="*/ 1129 h 2381"/>
              <a:gd name="T100" fmla="*/ 1018 w 3289"/>
              <a:gd name="T101" fmla="*/ 1551 h 2381"/>
              <a:gd name="T102" fmla="*/ 1211 w 3289"/>
              <a:gd name="T103" fmla="*/ 1906 h 2381"/>
              <a:gd name="T104" fmla="*/ 1450 w 3289"/>
              <a:gd name="T105" fmla="*/ 2192 h 2381"/>
              <a:gd name="T106" fmla="*/ 527 w 3289"/>
              <a:gd name="T107" fmla="*/ 2247 h 2381"/>
              <a:gd name="T108" fmla="*/ 168 w 3289"/>
              <a:gd name="T109" fmla="*/ 1961 h 2381"/>
              <a:gd name="T110" fmla="*/ 3 w 3289"/>
              <a:gd name="T111" fmla="*/ 1498 h 2381"/>
              <a:gd name="T112" fmla="*/ 97 w 3289"/>
              <a:gd name="T113" fmla="*/ 1001 h 2381"/>
              <a:gd name="T114" fmla="*/ 411 w 3289"/>
              <a:gd name="T115" fmla="*/ 655 h 2381"/>
              <a:gd name="T116" fmla="*/ 784 w 3289"/>
              <a:gd name="T117" fmla="*/ 419 h 2381"/>
              <a:gd name="T118" fmla="*/ 1124 w 3289"/>
              <a:gd name="T119" fmla="*/ 81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289" h="2381">
                <a:moveTo>
                  <a:pt x="1916" y="1334"/>
                </a:moveTo>
                <a:lnTo>
                  <a:pt x="1935" y="1336"/>
                </a:lnTo>
                <a:lnTo>
                  <a:pt x="1952" y="1341"/>
                </a:lnTo>
                <a:lnTo>
                  <a:pt x="1966" y="1349"/>
                </a:lnTo>
                <a:lnTo>
                  <a:pt x="1977" y="1360"/>
                </a:lnTo>
                <a:lnTo>
                  <a:pt x="1985" y="1372"/>
                </a:lnTo>
                <a:lnTo>
                  <a:pt x="1991" y="1387"/>
                </a:lnTo>
                <a:lnTo>
                  <a:pt x="1994" y="1401"/>
                </a:lnTo>
                <a:lnTo>
                  <a:pt x="1995" y="1417"/>
                </a:lnTo>
                <a:lnTo>
                  <a:pt x="1992" y="1443"/>
                </a:lnTo>
                <a:lnTo>
                  <a:pt x="1984" y="1468"/>
                </a:lnTo>
                <a:lnTo>
                  <a:pt x="1971" y="1492"/>
                </a:lnTo>
                <a:lnTo>
                  <a:pt x="1953" y="1518"/>
                </a:lnTo>
                <a:lnTo>
                  <a:pt x="1931" y="1544"/>
                </a:lnTo>
                <a:lnTo>
                  <a:pt x="1906" y="1572"/>
                </a:lnTo>
                <a:lnTo>
                  <a:pt x="1885" y="1593"/>
                </a:lnTo>
                <a:lnTo>
                  <a:pt x="1885" y="1594"/>
                </a:lnTo>
                <a:lnTo>
                  <a:pt x="2002" y="1594"/>
                </a:lnTo>
                <a:lnTo>
                  <a:pt x="2002" y="1626"/>
                </a:lnTo>
                <a:lnTo>
                  <a:pt x="1836" y="1626"/>
                </a:lnTo>
                <a:lnTo>
                  <a:pt x="1836" y="1603"/>
                </a:lnTo>
                <a:lnTo>
                  <a:pt x="1863" y="1573"/>
                </a:lnTo>
                <a:lnTo>
                  <a:pt x="1887" y="1548"/>
                </a:lnTo>
                <a:lnTo>
                  <a:pt x="1906" y="1525"/>
                </a:lnTo>
                <a:lnTo>
                  <a:pt x="1923" y="1505"/>
                </a:lnTo>
                <a:lnTo>
                  <a:pt x="1937" y="1488"/>
                </a:lnTo>
                <a:lnTo>
                  <a:pt x="1947" y="1470"/>
                </a:lnTo>
                <a:lnTo>
                  <a:pt x="1954" y="1454"/>
                </a:lnTo>
                <a:lnTo>
                  <a:pt x="1959" y="1438"/>
                </a:lnTo>
                <a:lnTo>
                  <a:pt x="1960" y="1422"/>
                </a:lnTo>
                <a:lnTo>
                  <a:pt x="1959" y="1410"/>
                </a:lnTo>
                <a:lnTo>
                  <a:pt x="1957" y="1398"/>
                </a:lnTo>
                <a:lnTo>
                  <a:pt x="1952" y="1388"/>
                </a:lnTo>
                <a:lnTo>
                  <a:pt x="1945" y="1379"/>
                </a:lnTo>
                <a:lnTo>
                  <a:pt x="1936" y="1372"/>
                </a:lnTo>
                <a:lnTo>
                  <a:pt x="1924" y="1367"/>
                </a:lnTo>
                <a:lnTo>
                  <a:pt x="1909" y="1366"/>
                </a:lnTo>
                <a:lnTo>
                  <a:pt x="1892" y="1368"/>
                </a:lnTo>
                <a:lnTo>
                  <a:pt x="1877" y="1373"/>
                </a:lnTo>
                <a:lnTo>
                  <a:pt x="1864" y="1381"/>
                </a:lnTo>
                <a:lnTo>
                  <a:pt x="1853" y="1390"/>
                </a:lnTo>
                <a:lnTo>
                  <a:pt x="1842" y="1362"/>
                </a:lnTo>
                <a:lnTo>
                  <a:pt x="1857" y="1351"/>
                </a:lnTo>
                <a:lnTo>
                  <a:pt x="1875" y="1341"/>
                </a:lnTo>
                <a:lnTo>
                  <a:pt x="1894" y="1336"/>
                </a:lnTo>
                <a:lnTo>
                  <a:pt x="1916" y="1334"/>
                </a:lnTo>
                <a:close/>
                <a:moveTo>
                  <a:pt x="1620" y="1236"/>
                </a:moveTo>
                <a:lnTo>
                  <a:pt x="1596" y="1239"/>
                </a:lnTo>
                <a:lnTo>
                  <a:pt x="1575" y="1246"/>
                </a:lnTo>
                <a:lnTo>
                  <a:pt x="1556" y="1257"/>
                </a:lnTo>
                <a:lnTo>
                  <a:pt x="1541" y="1273"/>
                </a:lnTo>
                <a:lnTo>
                  <a:pt x="1527" y="1290"/>
                </a:lnTo>
                <a:lnTo>
                  <a:pt x="1517" y="1311"/>
                </a:lnTo>
                <a:lnTo>
                  <a:pt x="1508" y="1334"/>
                </a:lnTo>
                <a:lnTo>
                  <a:pt x="1503" y="1357"/>
                </a:lnTo>
                <a:lnTo>
                  <a:pt x="1499" y="1382"/>
                </a:lnTo>
                <a:lnTo>
                  <a:pt x="1498" y="1407"/>
                </a:lnTo>
                <a:lnTo>
                  <a:pt x="1500" y="1439"/>
                </a:lnTo>
                <a:lnTo>
                  <a:pt x="1505" y="1468"/>
                </a:lnTo>
                <a:lnTo>
                  <a:pt x="1514" y="1494"/>
                </a:lnTo>
                <a:lnTo>
                  <a:pt x="1525" y="1518"/>
                </a:lnTo>
                <a:lnTo>
                  <a:pt x="1539" y="1538"/>
                </a:lnTo>
                <a:lnTo>
                  <a:pt x="1556" y="1554"/>
                </a:lnTo>
                <a:lnTo>
                  <a:pt x="1575" y="1566"/>
                </a:lnTo>
                <a:lnTo>
                  <a:pt x="1596" y="1574"/>
                </a:lnTo>
                <a:lnTo>
                  <a:pt x="1619" y="1576"/>
                </a:lnTo>
                <a:lnTo>
                  <a:pt x="1644" y="1573"/>
                </a:lnTo>
                <a:lnTo>
                  <a:pt x="1668" y="1563"/>
                </a:lnTo>
                <a:lnTo>
                  <a:pt x="1688" y="1549"/>
                </a:lnTo>
                <a:lnTo>
                  <a:pt x="1706" y="1528"/>
                </a:lnTo>
                <a:lnTo>
                  <a:pt x="1720" y="1503"/>
                </a:lnTo>
                <a:lnTo>
                  <a:pt x="1731" y="1474"/>
                </a:lnTo>
                <a:lnTo>
                  <a:pt x="1738" y="1441"/>
                </a:lnTo>
                <a:lnTo>
                  <a:pt x="1740" y="1406"/>
                </a:lnTo>
                <a:lnTo>
                  <a:pt x="1739" y="1385"/>
                </a:lnTo>
                <a:lnTo>
                  <a:pt x="1737" y="1363"/>
                </a:lnTo>
                <a:lnTo>
                  <a:pt x="1732" y="1342"/>
                </a:lnTo>
                <a:lnTo>
                  <a:pt x="1726" y="1321"/>
                </a:lnTo>
                <a:lnTo>
                  <a:pt x="1718" y="1302"/>
                </a:lnTo>
                <a:lnTo>
                  <a:pt x="1707" y="1285"/>
                </a:lnTo>
                <a:lnTo>
                  <a:pt x="1695" y="1268"/>
                </a:lnTo>
                <a:lnTo>
                  <a:pt x="1680" y="1255"/>
                </a:lnTo>
                <a:lnTo>
                  <a:pt x="1663" y="1245"/>
                </a:lnTo>
                <a:lnTo>
                  <a:pt x="1642" y="1238"/>
                </a:lnTo>
                <a:lnTo>
                  <a:pt x="1620" y="1236"/>
                </a:lnTo>
                <a:close/>
                <a:moveTo>
                  <a:pt x="1355" y="1177"/>
                </a:moveTo>
                <a:lnTo>
                  <a:pt x="1385" y="1179"/>
                </a:lnTo>
                <a:lnTo>
                  <a:pt x="1413" y="1185"/>
                </a:lnTo>
                <a:lnTo>
                  <a:pt x="1436" y="1192"/>
                </a:lnTo>
                <a:lnTo>
                  <a:pt x="1454" y="1200"/>
                </a:lnTo>
                <a:lnTo>
                  <a:pt x="1438" y="1261"/>
                </a:lnTo>
                <a:lnTo>
                  <a:pt x="1426" y="1256"/>
                </a:lnTo>
                <a:lnTo>
                  <a:pt x="1412" y="1249"/>
                </a:lnTo>
                <a:lnTo>
                  <a:pt x="1396" y="1245"/>
                </a:lnTo>
                <a:lnTo>
                  <a:pt x="1377" y="1241"/>
                </a:lnTo>
                <a:lnTo>
                  <a:pt x="1355" y="1240"/>
                </a:lnTo>
                <a:lnTo>
                  <a:pt x="1328" y="1243"/>
                </a:lnTo>
                <a:lnTo>
                  <a:pt x="1305" y="1249"/>
                </a:lnTo>
                <a:lnTo>
                  <a:pt x="1284" y="1259"/>
                </a:lnTo>
                <a:lnTo>
                  <a:pt x="1266" y="1273"/>
                </a:lnTo>
                <a:lnTo>
                  <a:pt x="1250" y="1289"/>
                </a:lnTo>
                <a:lnTo>
                  <a:pt x="1237" y="1309"/>
                </a:lnTo>
                <a:lnTo>
                  <a:pt x="1227" y="1331"/>
                </a:lnTo>
                <a:lnTo>
                  <a:pt x="1220" y="1355"/>
                </a:lnTo>
                <a:lnTo>
                  <a:pt x="1216" y="1380"/>
                </a:lnTo>
                <a:lnTo>
                  <a:pt x="1214" y="1407"/>
                </a:lnTo>
                <a:lnTo>
                  <a:pt x="1216" y="1440"/>
                </a:lnTo>
                <a:lnTo>
                  <a:pt x="1223" y="1469"/>
                </a:lnTo>
                <a:lnTo>
                  <a:pt x="1233" y="1495"/>
                </a:lnTo>
                <a:lnTo>
                  <a:pt x="1246" y="1518"/>
                </a:lnTo>
                <a:lnTo>
                  <a:pt x="1262" y="1537"/>
                </a:lnTo>
                <a:lnTo>
                  <a:pt x="1281" y="1552"/>
                </a:lnTo>
                <a:lnTo>
                  <a:pt x="1303" y="1563"/>
                </a:lnTo>
                <a:lnTo>
                  <a:pt x="1327" y="1570"/>
                </a:lnTo>
                <a:lnTo>
                  <a:pt x="1352" y="1572"/>
                </a:lnTo>
                <a:lnTo>
                  <a:pt x="1375" y="1571"/>
                </a:lnTo>
                <a:lnTo>
                  <a:pt x="1395" y="1566"/>
                </a:lnTo>
                <a:lnTo>
                  <a:pt x="1412" y="1562"/>
                </a:lnTo>
                <a:lnTo>
                  <a:pt x="1427" y="1556"/>
                </a:lnTo>
                <a:lnTo>
                  <a:pt x="1441" y="1550"/>
                </a:lnTo>
                <a:lnTo>
                  <a:pt x="1453" y="1610"/>
                </a:lnTo>
                <a:lnTo>
                  <a:pt x="1439" y="1617"/>
                </a:lnTo>
                <a:lnTo>
                  <a:pt x="1420" y="1624"/>
                </a:lnTo>
                <a:lnTo>
                  <a:pt x="1397" y="1630"/>
                </a:lnTo>
                <a:lnTo>
                  <a:pt x="1369" y="1634"/>
                </a:lnTo>
                <a:lnTo>
                  <a:pt x="1339" y="1635"/>
                </a:lnTo>
                <a:lnTo>
                  <a:pt x="1304" y="1633"/>
                </a:lnTo>
                <a:lnTo>
                  <a:pt x="1272" y="1625"/>
                </a:lnTo>
                <a:lnTo>
                  <a:pt x="1243" y="1612"/>
                </a:lnTo>
                <a:lnTo>
                  <a:pt x="1218" y="1595"/>
                </a:lnTo>
                <a:lnTo>
                  <a:pt x="1195" y="1574"/>
                </a:lnTo>
                <a:lnTo>
                  <a:pt x="1176" y="1548"/>
                </a:lnTo>
                <a:lnTo>
                  <a:pt x="1161" y="1519"/>
                </a:lnTo>
                <a:lnTo>
                  <a:pt x="1150" y="1485"/>
                </a:lnTo>
                <a:lnTo>
                  <a:pt x="1144" y="1450"/>
                </a:lnTo>
                <a:lnTo>
                  <a:pt x="1141" y="1411"/>
                </a:lnTo>
                <a:lnTo>
                  <a:pt x="1143" y="1375"/>
                </a:lnTo>
                <a:lnTo>
                  <a:pt x="1149" y="1341"/>
                </a:lnTo>
                <a:lnTo>
                  <a:pt x="1159" y="1309"/>
                </a:lnTo>
                <a:lnTo>
                  <a:pt x="1173" y="1280"/>
                </a:lnTo>
                <a:lnTo>
                  <a:pt x="1190" y="1255"/>
                </a:lnTo>
                <a:lnTo>
                  <a:pt x="1210" y="1233"/>
                </a:lnTo>
                <a:lnTo>
                  <a:pt x="1233" y="1214"/>
                </a:lnTo>
                <a:lnTo>
                  <a:pt x="1259" y="1198"/>
                </a:lnTo>
                <a:lnTo>
                  <a:pt x="1289" y="1187"/>
                </a:lnTo>
                <a:lnTo>
                  <a:pt x="1320" y="1179"/>
                </a:lnTo>
                <a:lnTo>
                  <a:pt x="1355" y="1177"/>
                </a:lnTo>
                <a:close/>
                <a:moveTo>
                  <a:pt x="1622" y="1176"/>
                </a:moveTo>
                <a:lnTo>
                  <a:pt x="1656" y="1179"/>
                </a:lnTo>
                <a:lnTo>
                  <a:pt x="1687" y="1187"/>
                </a:lnTo>
                <a:lnTo>
                  <a:pt x="1715" y="1199"/>
                </a:lnTo>
                <a:lnTo>
                  <a:pt x="1739" y="1217"/>
                </a:lnTo>
                <a:lnTo>
                  <a:pt x="1761" y="1239"/>
                </a:lnTo>
                <a:lnTo>
                  <a:pt x="1780" y="1265"/>
                </a:lnTo>
                <a:lnTo>
                  <a:pt x="1794" y="1295"/>
                </a:lnTo>
                <a:lnTo>
                  <a:pt x="1805" y="1328"/>
                </a:lnTo>
                <a:lnTo>
                  <a:pt x="1812" y="1363"/>
                </a:lnTo>
                <a:lnTo>
                  <a:pt x="1814" y="1402"/>
                </a:lnTo>
                <a:lnTo>
                  <a:pt x="1812" y="1441"/>
                </a:lnTo>
                <a:lnTo>
                  <a:pt x="1806" y="1477"/>
                </a:lnTo>
                <a:lnTo>
                  <a:pt x="1796" y="1508"/>
                </a:lnTo>
                <a:lnTo>
                  <a:pt x="1784" y="1535"/>
                </a:lnTo>
                <a:lnTo>
                  <a:pt x="1769" y="1560"/>
                </a:lnTo>
                <a:lnTo>
                  <a:pt x="1751" y="1581"/>
                </a:lnTo>
                <a:lnTo>
                  <a:pt x="1731" y="1598"/>
                </a:lnTo>
                <a:lnTo>
                  <a:pt x="1710" y="1612"/>
                </a:lnTo>
                <a:lnTo>
                  <a:pt x="1688" y="1623"/>
                </a:lnTo>
                <a:lnTo>
                  <a:pt x="1664" y="1631"/>
                </a:lnTo>
                <a:lnTo>
                  <a:pt x="1640" y="1635"/>
                </a:lnTo>
                <a:lnTo>
                  <a:pt x="1616" y="1636"/>
                </a:lnTo>
                <a:lnTo>
                  <a:pt x="1584" y="1634"/>
                </a:lnTo>
                <a:lnTo>
                  <a:pt x="1554" y="1626"/>
                </a:lnTo>
                <a:lnTo>
                  <a:pt x="1527" y="1614"/>
                </a:lnTo>
                <a:lnTo>
                  <a:pt x="1502" y="1596"/>
                </a:lnTo>
                <a:lnTo>
                  <a:pt x="1480" y="1575"/>
                </a:lnTo>
                <a:lnTo>
                  <a:pt x="1461" y="1550"/>
                </a:lnTo>
                <a:lnTo>
                  <a:pt x="1446" y="1520"/>
                </a:lnTo>
                <a:lnTo>
                  <a:pt x="1435" y="1487"/>
                </a:lnTo>
                <a:lnTo>
                  <a:pt x="1428" y="1450"/>
                </a:lnTo>
                <a:lnTo>
                  <a:pt x="1425" y="1410"/>
                </a:lnTo>
                <a:lnTo>
                  <a:pt x="1427" y="1371"/>
                </a:lnTo>
                <a:lnTo>
                  <a:pt x="1434" y="1336"/>
                </a:lnTo>
                <a:lnTo>
                  <a:pt x="1443" y="1304"/>
                </a:lnTo>
                <a:lnTo>
                  <a:pt x="1457" y="1275"/>
                </a:lnTo>
                <a:lnTo>
                  <a:pt x="1473" y="1249"/>
                </a:lnTo>
                <a:lnTo>
                  <a:pt x="1492" y="1227"/>
                </a:lnTo>
                <a:lnTo>
                  <a:pt x="1514" y="1209"/>
                </a:lnTo>
                <a:lnTo>
                  <a:pt x="1539" y="1195"/>
                </a:lnTo>
                <a:lnTo>
                  <a:pt x="1565" y="1185"/>
                </a:lnTo>
                <a:lnTo>
                  <a:pt x="1593" y="1178"/>
                </a:lnTo>
                <a:lnTo>
                  <a:pt x="1622" y="1176"/>
                </a:lnTo>
                <a:close/>
                <a:moveTo>
                  <a:pt x="2367" y="1121"/>
                </a:moveTo>
                <a:lnTo>
                  <a:pt x="2419" y="1124"/>
                </a:lnTo>
                <a:lnTo>
                  <a:pt x="2468" y="1134"/>
                </a:lnTo>
                <a:lnTo>
                  <a:pt x="2516" y="1149"/>
                </a:lnTo>
                <a:lnTo>
                  <a:pt x="2561" y="1172"/>
                </a:lnTo>
                <a:lnTo>
                  <a:pt x="2604" y="1198"/>
                </a:lnTo>
                <a:lnTo>
                  <a:pt x="2643" y="1230"/>
                </a:lnTo>
                <a:lnTo>
                  <a:pt x="2678" y="1267"/>
                </a:lnTo>
                <a:lnTo>
                  <a:pt x="2710" y="1308"/>
                </a:lnTo>
                <a:lnTo>
                  <a:pt x="2738" y="1352"/>
                </a:lnTo>
                <a:lnTo>
                  <a:pt x="2761" y="1401"/>
                </a:lnTo>
                <a:lnTo>
                  <a:pt x="2779" y="1452"/>
                </a:lnTo>
                <a:lnTo>
                  <a:pt x="2817" y="1446"/>
                </a:lnTo>
                <a:lnTo>
                  <a:pt x="2856" y="1443"/>
                </a:lnTo>
                <a:lnTo>
                  <a:pt x="2907" y="1447"/>
                </a:lnTo>
                <a:lnTo>
                  <a:pt x="2956" y="1457"/>
                </a:lnTo>
                <a:lnTo>
                  <a:pt x="3002" y="1472"/>
                </a:lnTo>
                <a:lnTo>
                  <a:pt x="3047" y="1492"/>
                </a:lnTo>
                <a:lnTo>
                  <a:pt x="3088" y="1519"/>
                </a:lnTo>
                <a:lnTo>
                  <a:pt x="3127" y="1550"/>
                </a:lnTo>
                <a:lnTo>
                  <a:pt x="3162" y="1584"/>
                </a:lnTo>
                <a:lnTo>
                  <a:pt x="3194" y="1624"/>
                </a:lnTo>
                <a:lnTo>
                  <a:pt x="3222" y="1666"/>
                </a:lnTo>
                <a:lnTo>
                  <a:pt x="3245" y="1713"/>
                </a:lnTo>
                <a:lnTo>
                  <a:pt x="3264" y="1762"/>
                </a:lnTo>
                <a:lnTo>
                  <a:pt x="3278" y="1814"/>
                </a:lnTo>
                <a:lnTo>
                  <a:pt x="3286" y="1868"/>
                </a:lnTo>
                <a:lnTo>
                  <a:pt x="3289" y="1924"/>
                </a:lnTo>
                <a:lnTo>
                  <a:pt x="3287" y="1976"/>
                </a:lnTo>
                <a:lnTo>
                  <a:pt x="3279" y="2026"/>
                </a:lnTo>
                <a:lnTo>
                  <a:pt x="3267" y="2073"/>
                </a:lnTo>
                <a:lnTo>
                  <a:pt x="3251" y="2118"/>
                </a:lnTo>
                <a:lnTo>
                  <a:pt x="3230" y="2160"/>
                </a:lnTo>
                <a:lnTo>
                  <a:pt x="3206" y="2199"/>
                </a:lnTo>
                <a:lnTo>
                  <a:pt x="3178" y="2234"/>
                </a:lnTo>
                <a:lnTo>
                  <a:pt x="3146" y="2266"/>
                </a:lnTo>
                <a:lnTo>
                  <a:pt x="3112" y="2294"/>
                </a:lnTo>
                <a:lnTo>
                  <a:pt x="3075" y="2318"/>
                </a:lnTo>
                <a:lnTo>
                  <a:pt x="3035" y="2339"/>
                </a:lnTo>
                <a:lnTo>
                  <a:pt x="2993" y="2356"/>
                </a:lnTo>
                <a:lnTo>
                  <a:pt x="2949" y="2367"/>
                </a:lnTo>
                <a:lnTo>
                  <a:pt x="2903" y="2375"/>
                </a:lnTo>
                <a:lnTo>
                  <a:pt x="2856" y="2377"/>
                </a:lnTo>
                <a:lnTo>
                  <a:pt x="2001" y="2381"/>
                </a:lnTo>
                <a:lnTo>
                  <a:pt x="1950" y="2377"/>
                </a:lnTo>
                <a:lnTo>
                  <a:pt x="1900" y="2367"/>
                </a:lnTo>
                <a:lnTo>
                  <a:pt x="1852" y="2352"/>
                </a:lnTo>
                <a:lnTo>
                  <a:pt x="1806" y="2330"/>
                </a:lnTo>
                <a:lnTo>
                  <a:pt x="1764" y="2302"/>
                </a:lnTo>
                <a:lnTo>
                  <a:pt x="1724" y="2270"/>
                </a:lnTo>
                <a:lnTo>
                  <a:pt x="1689" y="2233"/>
                </a:lnTo>
                <a:lnTo>
                  <a:pt x="1657" y="2192"/>
                </a:lnTo>
                <a:lnTo>
                  <a:pt x="1629" y="2147"/>
                </a:lnTo>
                <a:lnTo>
                  <a:pt x="1606" y="2098"/>
                </a:lnTo>
                <a:lnTo>
                  <a:pt x="1588" y="2047"/>
                </a:lnTo>
                <a:lnTo>
                  <a:pt x="1647" y="2041"/>
                </a:lnTo>
                <a:lnTo>
                  <a:pt x="1705" y="2028"/>
                </a:lnTo>
                <a:lnTo>
                  <a:pt x="1760" y="2010"/>
                </a:lnTo>
                <a:lnTo>
                  <a:pt x="1813" y="1985"/>
                </a:lnTo>
                <a:lnTo>
                  <a:pt x="1862" y="1955"/>
                </a:lnTo>
                <a:lnTo>
                  <a:pt x="1909" y="1919"/>
                </a:lnTo>
                <a:lnTo>
                  <a:pt x="1951" y="1879"/>
                </a:lnTo>
                <a:lnTo>
                  <a:pt x="1990" y="1835"/>
                </a:lnTo>
                <a:lnTo>
                  <a:pt x="2025" y="1786"/>
                </a:lnTo>
                <a:lnTo>
                  <a:pt x="2055" y="1734"/>
                </a:lnTo>
                <a:lnTo>
                  <a:pt x="2081" y="1677"/>
                </a:lnTo>
                <a:lnTo>
                  <a:pt x="2101" y="1619"/>
                </a:lnTo>
                <a:lnTo>
                  <a:pt x="2116" y="1556"/>
                </a:lnTo>
                <a:lnTo>
                  <a:pt x="2126" y="1492"/>
                </a:lnTo>
                <a:lnTo>
                  <a:pt x="2129" y="1427"/>
                </a:lnTo>
                <a:lnTo>
                  <a:pt x="2127" y="1373"/>
                </a:lnTo>
                <a:lnTo>
                  <a:pt x="2121" y="1322"/>
                </a:lnTo>
                <a:lnTo>
                  <a:pt x="2111" y="1273"/>
                </a:lnTo>
                <a:lnTo>
                  <a:pt x="2098" y="1225"/>
                </a:lnTo>
                <a:lnTo>
                  <a:pt x="2137" y="1194"/>
                </a:lnTo>
                <a:lnTo>
                  <a:pt x="2178" y="1168"/>
                </a:lnTo>
                <a:lnTo>
                  <a:pt x="2222" y="1148"/>
                </a:lnTo>
                <a:lnTo>
                  <a:pt x="2268" y="1133"/>
                </a:lnTo>
                <a:lnTo>
                  <a:pt x="2317" y="1124"/>
                </a:lnTo>
                <a:lnTo>
                  <a:pt x="2367" y="1121"/>
                </a:lnTo>
                <a:close/>
                <a:moveTo>
                  <a:pt x="1456" y="0"/>
                </a:moveTo>
                <a:lnTo>
                  <a:pt x="1526" y="4"/>
                </a:lnTo>
                <a:lnTo>
                  <a:pt x="1593" y="14"/>
                </a:lnTo>
                <a:lnTo>
                  <a:pt x="1660" y="29"/>
                </a:lnTo>
                <a:lnTo>
                  <a:pt x="1723" y="51"/>
                </a:lnTo>
                <a:lnTo>
                  <a:pt x="1784" y="79"/>
                </a:lnTo>
                <a:lnTo>
                  <a:pt x="1843" y="111"/>
                </a:lnTo>
                <a:lnTo>
                  <a:pt x="1898" y="150"/>
                </a:lnTo>
                <a:lnTo>
                  <a:pt x="1951" y="192"/>
                </a:lnTo>
                <a:lnTo>
                  <a:pt x="2000" y="240"/>
                </a:lnTo>
                <a:lnTo>
                  <a:pt x="2045" y="292"/>
                </a:lnTo>
                <a:lnTo>
                  <a:pt x="2086" y="348"/>
                </a:lnTo>
                <a:lnTo>
                  <a:pt x="2123" y="406"/>
                </a:lnTo>
                <a:lnTo>
                  <a:pt x="2156" y="470"/>
                </a:lnTo>
                <a:lnTo>
                  <a:pt x="2184" y="535"/>
                </a:lnTo>
                <a:lnTo>
                  <a:pt x="2207" y="604"/>
                </a:lnTo>
                <a:lnTo>
                  <a:pt x="2253" y="596"/>
                </a:lnTo>
                <a:lnTo>
                  <a:pt x="2300" y="592"/>
                </a:lnTo>
                <a:lnTo>
                  <a:pt x="2347" y="589"/>
                </a:lnTo>
                <a:lnTo>
                  <a:pt x="2415" y="593"/>
                </a:lnTo>
                <a:lnTo>
                  <a:pt x="2482" y="603"/>
                </a:lnTo>
                <a:lnTo>
                  <a:pt x="2546" y="618"/>
                </a:lnTo>
                <a:lnTo>
                  <a:pt x="2609" y="639"/>
                </a:lnTo>
                <a:lnTo>
                  <a:pt x="2669" y="666"/>
                </a:lnTo>
                <a:lnTo>
                  <a:pt x="2727" y="697"/>
                </a:lnTo>
                <a:lnTo>
                  <a:pt x="2783" y="735"/>
                </a:lnTo>
                <a:lnTo>
                  <a:pt x="2834" y="776"/>
                </a:lnTo>
                <a:lnTo>
                  <a:pt x="2883" y="821"/>
                </a:lnTo>
                <a:lnTo>
                  <a:pt x="2928" y="871"/>
                </a:lnTo>
                <a:lnTo>
                  <a:pt x="2969" y="925"/>
                </a:lnTo>
                <a:lnTo>
                  <a:pt x="3006" y="983"/>
                </a:lnTo>
                <a:lnTo>
                  <a:pt x="3040" y="1044"/>
                </a:lnTo>
                <a:lnTo>
                  <a:pt x="3068" y="1107"/>
                </a:lnTo>
                <a:lnTo>
                  <a:pt x="3092" y="1175"/>
                </a:lnTo>
                <a:lnTo>
                  <a:pt x="3111" y="1244"/>
                </a:lnTo>
                <a:lnTo>
                  <a:pt x="3125" y="1316"/>
                </a:lnTo>
                <a:lnTo>
                  <a:pt x="3081" y="1294"/>
                </a:lnTo>
                <a:lnTo>
                  <a:pt x="3036" y="1276"/>
                </a:lnTo>
                <a:lnTo>
                  <a:pt x="2989" y="1263"/>
                </a:lnTo>
                <a:lnTo>
                  <a:pt x="2940" y="1253"/>
                </a:lnTo>
                <a:lnTo>
                  <a:pt x="2890" y="1247"/>
                </a:lnTo>
                <a:lnTo>
                  <a:pt x="2858" y="1195"/>
                </a:lnTo>
                <a:lnTo>
                  <a:pt x="2822" y="1146"/>
                </a:lnTo>
                <a:lnTo>
                  <a:pt x="2783" y="1102"/>
                </a:lnTo>
                <a:lnTo>
                  <a:pt x="2739" y="1062"/>
                </a:lnTo>
                <a:lnTo>
                  <a:pt x="2693" y="1026"/>
                </a:lnTo>
                <a:lnTo>
                  <a:pt x="2644" y="996"/>
                </a:lnTo>
                <a:lnTo>
                  <a:pt x="2593" y="971"/>
                </a:lnTo>
                <a:lnTo>
                  <a:pt x="2539" y="950"/>
                </a:lnTo>
                <a:lnTo>
                  <a:pt x="2483" y="935"/>
                </a:lnTo>
                <a:lnTo>
                  <a:pt x="2426" y="927"/>
                </a:lnTo>
                <a:lnTo>
                  <a:pt x="2368" y="923"/>
                </a:lnTo>
                <a:lnTo>
                  <a:pt x="2312" y="925"/>
                </a:lnTo>
                <a:lnTo>
                  <a:pt x="2258" y="934"/>
                </a:lnTo>
                <a:lnTo>
                  <a:pt x="2205" y="948"/>
                </a:lnTo>
                <a:lnTo>
                  <a:pt x="2154" y="965"/>
                </a:lnTo>
                <a:lnTo>
                  <a:pt x="2105" y="989"/>
                </a:lnTo>
                <a:lnTo>
                  <a:pt x="2058" y="1016"/>
                </a:lnTo>
                <a:lnTo>
                  <a:pt x="2013" y="1049"/>
                </a:lnTo>
                <a:lnTo>
                  <a:pt x="1977" y="1002"/>
                </a:lnTo>
                <a:lnTo>
                  <a:pt x="1936" y="959"/>
                </a:lnTo>
                <a:lnTo>
                  <a:pt x="1892" y="920"/>
                </a:lnTo>
                <a:lnTo>
                  <a:pt x="1845" y="887"/>
                </a:lnTo>
                <a:lnTo>
                  <a:pt x="1795" y="858"/>
                </a:lnTo>
                <a:lnTo>
                  <a:pt x="1741" y="836"/>
                </a:lnTo>
                <a:lnTo>
                  <a:pt x="1686" y="819"/>
                </a:lnTo>
                <a:lnTo>
                  <a:pt x="1627" y="808"/>
                </a:lnTo>
                <a:lnTo>
                  <a:pt x="1567" y="805"/>
                </a:lnTo>
                <a:lnTo>
                  <a:pt x="1510" y="808"/>
                </a:lnTo>
                <a:lnTo>
                  <a:pt x="1455" y="818"/>
                </a:lnTo>
                <a:lnTo>
                  <a:pt x="1401" y="832"/>
                </a:lnTo>
                <a:lnTo>
                  <a:pt x="1349" y="853"/>
                </a:lnTo>
                <a:lnTo>
                  <a:pt x="1300" y="880"/>
                </a:lnTo>
                <a:lnTo>
                  <a:pt x="1254" y="911"/>
                </a:lnTo>
                <a:lnTo>
                  <a:pt x="1211" y="946"/>
                </a:lnTo>
                <a:lnTo>
                  <a:pt x="1171" y="986"/>
                </a:lnTo>
                <a:lnTo>
                  <a:pt x="1135" y="1031"/>
                </a:lnTo>
                <a:lnTo>
                  <a:pt x="1103" y="1078"/>
                </a:lnTo>
                <a:lnTo>
                  <a:pt x="1075" y="1129"/>
                </a:lnTo>
                <a:lnTo>
                  <a:pt x="1051" y="1184"/>
                </a:lnTo>
                <a:lnTo>
                  <a:pt x="1032" y="1241"/>
                </a:lnTo>
                <a:lnTo>
                  <a:pt x="1018" y="1301"/>
                </a:lnTo>
                <a:lnTo>
                  <a:pt x="1010" y="1362"/>
                </a:lnTo>
                <a:lnTo>
                  <a:pt x="1007" y="1427"/>
                </a:lnTo>
                <a:lnTo>
                  <a:pt x="1010" y="1490"/>
                </a:lnTo>
                <a:lnTo>
                  <a:pt x="1018" y="1551"/>
                </a:lnTo>
                <a:lnTo>
                  <a:pt x="1032" y="1611"/>
                </a:lnTo>
                <a:lnTo>
                  <a:pt x="1051" y="1668"/>
                </a:lnTo>
                <a:lnTo>
                  <a:pt x="1074" y="1722"/>
                </a:lnTo>
                <a:lnTo>
                  <a:pt x="1103" y="1774"/>
                </a:lnTo>
                <a:lnTo>
                  <a:pt x="1135" y="1822"/>
                </a:lnTo>
                <a:lnTo>
                  <a:pt x="1171" y="1866"/>
                </a:lnTo>
                <a:lnTo>
                  <a:pt x="1211" y="1906"/>
                </a:lnTo>
                <a:lnTo>
                  <a:pt x="1254" y="1941"/>
                </a:lnTo>
                <a:lnTo>
                  <a:pt x="1300" y="1972"/>
                </a:lnTo>
                <a:lnTo>
                  <a:pt x="1349" y="1999"/>
                </a:lnTo>
                <a:lnTo>
                  <a:pt x="1400" y="2020"/>
                </a:lnTo>
                <a:lnTo>
                  <a:pt x="1412" y="2079"/>
                </a:lnTo>
                <a:lnTo>
                  <a:pt x="1429" y="2137"/>
                </a:lnTo>
                <a:lnTo>
                  <a:pt x="1450" y="2192"/>
                </a:lnTo>
                <a:lnTo>
                  <a:pt x="1476" y="2244"/>
                </a:lnTo>
                <a:lnTo>
                  <a:pt x="1505" y="2294"/>
                </a:lnTo>
                <a:lnTo>
                  <a:pt x="790" y="2297"/>
                </a:lnTo>
                <a:lnTo>
                  <a:pt x="722" y="2294"/>
                </a:lnTo>
                <a:lnTo>
                  <a:pt x="656" y="2284"/>
                </a:lnTo>
                <a:lnTo>
                  <a:pt x="591" y="2269"/>
                </a:lnTo>
                <a:lnTo>
                  <a:pt x="527" y="2247"/>
                </a:lnTo>
                <a:lnTo>
                  <a:pt x="467" y="2221"/>
                </a:lnTo>
                <a:lnTo>
                  <a:pt x="409" y="2190"/>
                </a:lnTo>
                <a:lnTo>
                  <a:pt x="355" y="2152"/>
                </a:lnTo>
                <a:lnTo>
                  <a:pt x="303" y="2111"/>
                </a:lnTo>
                <a:lnTo>
                  <a:pt x="254" y="2066"/>
                </a:lnTo>
                <a:lnTo>
                  <a:pt x="209" y="2016"/>
                </a:lnTo>
                <a:lnTo>
                  <a:pt x="168" y="1961"/>
                </a:lnTo>
                <a:lnTo>
                  <a:pt x="130" y="1904"/>
                </a:lnTo>
                <a:lnTo>
                  <a:pt x="97" y="1843"/>
                </a:lnTo>
                <a:lnTo>
                  <a:pt x="68" y="1779"/>
                </a:lnTo>
                <a:lnTo>
                  <a:pt x="44" y="1712"/>
                </a:lnTo>
                <a:lnTo>
                  <a:pt x="25" y="1643"/>
                </a:lnTo>
                <a:lnTo>
                  <a:pt x="11" y="1571"/>
                </a:lnTo>
                <a:lnTo>
                  <a:pt x="3" y="1498"/>
                </a:lnTo>
                <a:lnTo>
                  <a:pt x="0" y="1422"/>
                </a:lnTo>
                <a:lnTo>
                  <a:pt x="3" y="1346"/>
                </a:lnTo>
                <a:lnTo>
                  <a:pt x="11" y="1273"/>
                </a:lnTo>
                <a:lnTo>
                  <a:pt x="25" y="1200"/>
                </a:lnTo>
                <a:lnTo>
                  <a:pt x="45" y="1132"/>
                </a:lnTo>
                <a:lnTo>
                  <a:pt x="69" y="1064"/>
                </a:lnTo>
                <a:lnTo>
                  <a:pt x="97" y="1001"/>
                </a:lnTo>
                <a:lnTo>
                  <a:pt x="131" y="940"/>
                </a:lnTo>
                <a:lnTo>
                  <a:pt x="168" y="882"/>
                </a:lnTo>
                <a:lnTo>
                  <a:pt x="210" y="828"/>
                </a:lnTo>
                <a:lnTo>
                  <a:pt x="255" y="778"/>
                </a:lnTo>
                <a:lnTo>
                  <a:pt x="304" y="732"/>
                </a:lnTo>
                <a:lnTo>
                  <a:pt x="356" y="691"/>
                </a:lnTo>
                <a:lnTo>
                  <a:pt x="411" y="655"/>
                </a:lnTo>
                <a:lnTo>
                  <a:pt x="468" y="623"/>
                </a:lnTo>
                <a:lnTo>
                  <a:pt x="529" y="596"/>
                </a:lnTo>
                <a:lnTo>
                  <a:pt x="592" y="575"/>
                </a:lnTo>
                <a:lnTo>
                  <a:pt x="657" y="559"/>
                </a:lnTo>
                <a:lnTo>
                  <a:pt x="724" y="551"/>
                </a:lnTo>
                <a:lnTo>
                  <a:pt x="751" y="483"/>
                </a:lnTo>
                <a:lnTo>
                  <a:pt x="784" y="419"/>
                </a:lnTo>
                <a:lnTo>
                  <a:pt x="821" y="358"/>
                </a:lnTo>
                <a:lnTo>
                  <a:pt x="862" y="300"/>
                </a:lnTo>
                <a:lnTo>
                  <a:pt x="907" y="248"/>
                </a:lnTo>
                <a:lnTo>
                  <a:pt x="956" y="199"/>
                </a:lnTo>
                <a:lnTo>
                  <a:pt x="1009" y="155"/>
                </a:lnTo>
                <a:lnTo>
                  <a:pt x="1065" y="116"/>
                </a:lnTo>
                <a:lnTo>
                  <a:pt x="1124" y="81"/>
                </a:lnTo>
                <a:lnTo>
                  <a:pt x="1186" y="53"/>
                </a:lnTo>
                <a:lnTo>
                  <a:pt x="1251" y="30"/>
                </a:lnTo>
                <a:lnTo>
                  <a:pt x="1317" y="14"/>
                </a:lnTo>
                <a:lnTo>
                  <a:pt x="1386" y="4"/>
                </a:lnTo>
                <a:lnTo>
                  <a:pt x="145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88">
            <a:extLst>
              <a:ext uri="{FF2B5EF4-FFF2-40B4-BE49-F238E27FC236}">
                <a16:creationId xmlns:a16="http://schemas.microsoft.com/office/drawing/2014/main" id="{423E8EDE-262F-4742-B3E7-1C0938C1B549}"/>
              </a:ext>
            </a:extLst>
          </p:cNvPr>
          <p:cNvSpPr>
            <a:spLocks/>
          </p:cNvSpPr>
          <p:nvPr/>
        </p:nvSpPr>
        <p:spPr bwMode="auto">
          <a:xfrm rot="4500000" flipH="1">
            <a:off x="369234" y="2354801"/>
            <a:ext cx="278708" cy="307800"/>
          </a:xfrm>
          <a:custGeom>
            <a:avLst/>
            <a:gdLst>
              <a:gd name="T0" fmla="*/ 1427 w 2974"/>
              <a:gd name="T1" fmla="*/ 21 h 3282"/>
              <a:gd name="T2" fmla="*/ 1855 w 2974"/>
              <a:gd name="T3" fmla="*/ 460 h 3282"/>
              <a:gd name="T4" fmla="*/ 1446 w 2974"/>
              <a:gd name="T5" fmla="*/ 917 h 3282"/>
              <a:gd name="T6" fmla="*/ 1383 w 2974"/>
              <a:gd name="T7" fmla="*/ 940 h 3282"/>
              <a:gd name="T8" fmla="*/ 1328 w 2974"/>
              <a:gd name="T9" fmla="*/ 901 h 3282"/>
              <a:gd name="T10" fmla="*/ 1312 w 2974"/>
              <a:gd name="T11" fmla="*/ 599 h 3282"/>
              <a:gd name="T12" fmla="*/ 1142 w 2974"/>
              <a:gd name="T13" fmla="*/ 637 h 3282"/>
              <a:gd name="T14" fmla="*/ 842 w 2974"/>
              <a:gd name="T15" fmla="*/ 773 h 3282"/>
              <a:gd name="T16" fmla="*/ 589 w 2974"/>
              <a:gd name="T17" fmla="*/ 982 h 3282"/>
              <a:gd name="T18" fmla="*/ 401 w 2974"/>
              <a:gd name="T19" fmla="*/ 1255 h 3282"/>
              <a:gd name="T20" fmla="*/ 290 w 2974"/>
              <a:gd name="T21" fmla="*/ 1583 h 3282"/>
              <a:gd name="T22" fmla="*/ 278 w 2974"/>
              <a:gd name="T23" fmla="*/ 1925 h 3282"/>
              <a:gd name="T24" fmla="*/ 362 w 2974"/>
              <a:gd name="T25" fmla="*/ 2256 h 3282"/>
              <a:gd name="T26" fmla="*/ 518 w 2974"/>
              <a:gd name="T27" fmla="*/ 2530 h 3282"/>
              <a:gd name="T28" fmla="*/ 738 w 2974"/>
              <a:gd name="T29" fmla="*/ 2754 h 3282"/>
              <a:gd name="T30" fmla="*/ 1021 w 2974"/>
              <a:gd name="T31" fmla="*/ 2917 h 3282"/>
              <a:gd name="T32" fmla="*/ 1355 w 2974"/>
              <a:gd name="T33" fmla="*/ 3003 h 3282"/>
              <a:gd name="T34" fmla="*/ 1699 w 2974"/>
              <a:gd name="T35" fmla="*/ 2991 h 3282"/>
              <a:gd name="T36" fmla="*/ 2017 w 2974"/>
              <a:gd name="T37" fmla="*/ 2887 h 3282"/>
              <a:gd name="T38" fmla="*/ 2280 w 2974"/>
              <a:gd name="T39" fmla="*/ 2714 h 3282"/>
              <a:gd name="T40" fmla="*/ 2490 w 2974"/>
              <a:gd name="T41" fmla="*/ 2479 h 3282"/>
              <a:gd name="T42" fmla="*/ 2636 w 2974"/>
              <a:gd name="T43" fmla="*/ 2185 h 3282"/>
              <a:gd name="T44" fmla="*/ 2699 w 2974"/>
              <a:gd name="T45" fmla="*/ 1866 h 3282"/>
              <a:gd name="T46" fmla="*/ 2675 w 2974"/>
              <a:gd name="T47" fmla="*/ 1548 h 3282"/>
              <a:gd name="T48" fmla="*/ 2570 w 2974"/>
              <a:gd name="T49" fmla="*/ 1248 h 3282"/>
              <a:gd name="T50" fmla="*/ 2385 w 2974"/>
              <a:gd name="T51" fmla="*/ 983 h 3282"/>
              <a:gd name="T52" fmla="*/ 2177 w 2974"/>
              <a:gd name="T53" fmla="*/ 799 h 3282"/>
              <a:gd name="T54" fmla="*/ 2141 w 2974"/>
              <a:gd name="T55" fmla="*/ 702 h 3282"/>
              <a:gd name="T56" fmla="*/ 2185 w 2974"/>
              <a:gd name="T57" fmla="*/ 606 h 3282"/>
              <a:gd name="T58" fmla="*/ 2282 w 2974"/>
              <a:gd name="T59" fmla="*/ 570 h 3282"/>
              <a:gd name="T60" fmla="*/ 2433 w 2974"/>
              <a:gd name="T61" fmla="*/ 653 h 3282"/>
              <a:gd name="T62" fmla="*/ 2687 w 2974"/>
              <a:gd name="T63" fmla="*/ 920 h 3282"/>
              <a:gd name="T64" fmla="*/ 2863 w 2974"/>
              <a:gd name="T65" fmla="*/ 1233 h 3282"/>
              <a:gd name="T66" fmla="*/ 2958 w 2974"/>
              <a:gd name="T67" fmla="*/ 1575 h 3282"/>
              <a:gd name="T68" fmla="*/ 2968 w 2974"/>
              <a:gd name="T69" fmla="*/ 1932 h 3282"/>
              <a:gd name="T70" fmla="*/ 2889 w 2974"/>
              <a:gd name="T71" fmla="*/ 2289 h 3282"/>
              <a:gd name="T72" fmla="*/ 2724 w 2974"/>
              <a:gd name="T73" fmla="*/ 2619 h 3282"/>
              <a:gd name="T74" fmla="*/ 2497 w 2974"/>
              <a:gd name="T75" fmla="*/ 2886 h 3282"/>
              <a:gd name="T76" fmla="*/ 2220 w 2974"/>
              <a:gd name="T77" fmla="*/ 3088 h 3282"/>
              <a:gd name="T78" fmla="*/ 1905 w 2974"/>
              <a:gd name="T79" fmla="*/ 3220 h 3282"/>
              <a:gd name="T80" fmla="*/ 1569 w 2974"/>
              <a:gd name="T81" fmla="*/ 3279 h 3282"/>
              <a:gd name="T82" fmla="*/ 1195 w 2974"/>
              <a:gd name="T83" fmla="*/ 3253 h 3282"/>
              <a:gd name="T84" fmla="*/ 820 w 2974"/>
              <a:gd name="T85" fmla="*/ 3123 h 3282"/>
              <a:gd name="T86" fmla="*/ 513 w 2974"/>
              <a:gd name="T87" fmla="*/ 2920 h 3282"/>
              <a:gd name="T88" fmla="*/ 273 w 2974"/>
              <a:gd name="T89" fmla="*/ 2656 h 3282"/>
              <a:gd name="T90" fmla="*/ 105 w 2974"/>
              <a:gd name="T91" fmla="*/ 2348 h 3282"/>
              <a:gd name="T92" fmla="*/ 15 w 2974"/>
              <a:gd name="T93" fmla="*/ 2009 h 3282"/>
              <a:gd name="T94" fmla="*/ 5 w 2974"/>
              <a:gd name="T95" fmla="*/ 1657 h 3282"/>
              <a:gd name="T96" fmla="*/ 84 w 2974"/>
              <a:gd name="T97" fmla="*/ 1304 h 3282"/>
              <a:gd name="T98" fmla="*/ 247 w 2974"/>
              <a:gd name="T99" fmla="*/ 978 h 3282"/>
              <a:gd name="T100" fmla="*/ 477 w 2974"/>
              <a:gd name="T101" fmla="*/ 710 h 3282"/>
              <a:gd name="T102" fmla="*/ 762 w 2974"/>
              <a:gd name="T103" fmla="*/ 504 h 3282"/>
              <a:gd name="T104" fmla="*/ 1090 w 2974"/>
              <a:gd name="T105" fmla="*/ 369 h 3282"/>
              <a:gd name="T106" fmla="*/ 1308 w 2974"/>
              <a:gd name="T107" fmla="*/ 332 h 3282"/>
              <a:gd name="T108" fmla="*/ 1322 w 2974"/>
              <a:gd name="T109" fmla="*/ 23 h 3282"/>
              <a:gd name="T110" fmla="*/ 1381 w 2974"/>
              <a:gd name="T111" fmla="*/ 0 h 3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74" h="3282">
                <a:moveTo>
                  <a:pt x="1381" y="0"/>
                </a:moveTo>
                <a:lnTo>
                  <a:pt x="1397" y="3"/>
                </a:lnTo>
                <a:lnTo>
                  <a:pt x="1414" y="11"/>
                </a:lnTo>
                <a:lnTo>
                  <a:pt x="1427" y="21"/>
                </a:lnTo>
                <a:lnTo>
                  <a:pt x="1834" y="408"/>
                </a:lnTo>
                <a:lnTo>
                  <a:pt x="1845" y="424"/>
                </a:lnTo>
                <a:lnTo>
                  <a:pt x="1853" y="442"/>
                </a:lnTo>
                <a:lnTo>
                  <a:pt x="1855" y="460"/>
                </a:lnTo>
                <a:lnTo>
                  <a:pt x="1853" y="479"/>
                </a:lnTo>
                <a:lnTo>
                  <a:pt x="1847" y="497"/>
                </a:lnTo>
                <a:lnTo>
                  <a:pt x="1835" y="512"/>
                </a:lnTo>
                <a:lnTo>
                  <a:pt x="1446" y="917"/>
                </a:lnTo>
                <a:lnTo>
                  <a:pt x="1433" y="928"/>
                </a:lnTo>
                <a:lnTo>
                  <a:pt x="1417" y="935"/>
                </a:lnTo>
                <a:lnTo>
                  <a:pt x="1401" y="940"/>
                </a:lnTo>
                <a:lnTo>
                  <a:pt x="1383" y="940"/>
                </a:lnTo>
                <a:lnTo>
                  <a:pt x="1366" y="935"/>
                </a:lnTo>
                <a:lnTo>
                  <a:pt x="1351" y="927"/>
                </a:lnTo>
                <a:lnTo>
                  <a:pt x="1338" y="915"/>
                </a:lnTo>
                <a:lnTo>
                  <a:pt x="1328" y="901"/>
                </a:lnTo>
                <a:lnTo>
                  <a:pt x="1321" y="885"/>
                </a:lnTo>
                <a:lnTo>
                  <a:pt x="1319" y="867"/>
                </a:lnTo>
                <a:lnTo>
                  <a:pt x="1314" y="599"/>
                </a:lnTo>
                <a:lnTo>
                  <a:pt x="1312" y="599"/>
                </a:lnTo>
                <a:lnTo>
                  <a:pt x="1308" y="600"/>
                </a:lnTo>
                <a:lnTo>
                  <a:pt x="1306" y="600"/>
                </a:lnTo>
                <a:lnTo>
                  <a:pt x="1223" y="616"/>
                </a:lnTo>
                <a:lnTo>
                  <a:pt x="1142" y="637"/>
                </a:lnTo>
                <a:lnTo>
                  <a:pt x="1064" y="663"/>
                </a:lnTo>
                <a:lnTo>
                  <a:pt x="986" y="695"/>
                </a:lnTo>
                <a:lnTo>
                  <a:pt x="912" y="731"/>
                </a:lnTo>
                <a:lnTo>
                  <a:pt x="842" y="773"/>
                </a:lnTo>
                <a:lnTo>
                  <a:pt x="773" y="818"/>
                </a:lnTo>
                <a:lnTo>
                  <a:pt x="708" y="868"/>
                </a:lnTo>
                <a:lnTo>
                  <a:pt x="647" y="923"/>
                </a:lnTo>
                <a:lnTo>
                  <a:pt x="589" y="982"/>
                </a:lnTo>
                <a:lnTo>
                  <a:pt x="535" y="1045"/>
                </a:lnTo>
                <a:lnTo>
                  <a:pt x="486" y="1111"/>
                </a:lnTo>
                <a:lnTo>
                  <a:pt x="442" y="1182"/>
                </a:lnTo>
                <a:lnTo>
                  <a:pt x="401" y="1255"/>
                </a:lnTo>
                <a:lnTo>
                  <a:pt x="364" y="1335"/>
                </a:lnTo>
                <a:lnTo>
                  <a:pt x="334" y="1417"/>
                </a:lnTo>
                <a:lnTo>
                  <a:pt x="309" y="1499"/>
                </a:lnTo>
                <a:lnTo>
                  <a:pt x="290" y="1583"/>
                </a:lnTo>
                <a:lnTo>
                  <a:pt x="278" y="1668"/>
                </a:lnTo>
                <a:lnTo>
                  <a:pt x="272" y="1753"/>
                </a:lnTo>
                <a:lnTo>
                  <a:pt x="272" y="1839"/>
                </a:lnTo>
                <a:lnTo>
                  <a:pt x="278" y="1925"/>
                </a:lnTo>
                <a:lnTo>
                  <a:pt x="290" y="2010"/>
                </a:lnTo>
                <a:lnTo>
                  <a:pt x="309" y="2095"/>
                </a:lnTo>
                <a:lnTo>
                  <a:pt x="334" y="2180"/>
                </a:lnTo>
                <a:lnTo>
                  <a:pt x="362" y="2256"/>
                </a:lnTo>
                <a:lnTo>
                  <a:pt x="395" y="2328"/>
                </a:lnTo>
                <a:lnTo>
                  <a:pt x="432" y="2399"/>
                </a:lnTo>
                <a:lnTo>
                  <a:pt x="473" y="2466"/>
                </a:lnTo>
                <a:lnTo>
                  <a:pt x="518" y="2530"/>
                </a:lnTo>
                <a:lnTo>
                  <a:pt x="568" y="2591"/>
                </a:lnTo>
                <a:lnTo>
                  <a:pt x="621" y="2648"/>
                </a:lnTo>
                <a:lnTo>
                  <a:pt x="678" y="2703"/>
                </a:lnTo>
                <a:lnTo>
                  <a:pt x="738" y="2754"/>
                </a:lnTo>
                <a:lnTo>
                  <a:pt x="803" y="2799"/>
                </a:lnTo>
                <a:lnTo>
                  <a:pt x="871" y="2843"/>
                </a:lnTo>
                <a:lnTo>
                  <a:pt x="942" y="2880"/>
                </a:lnTo>
                <a:lnTo>
                  <a:pt x="1021" y="2917"/>
                </a:lnTo>
                <a:lnTo>
                  <a:pt x="1103" y="2948"/>
                </a:lnTo>
                <a:lnTo>
                  <a:pt x="1186" y="2972"/>
                </a:lnTo>
                <a:lnTo>
                  <a:pt x="1270" y="2990"/>
                </a:lnTo>
                <a:lnTo>
                  <a:pt x="1355" y="3003"/>
                </a:lnTo>
                <a:lnTo>
                  <a:pt x="1441" y="3008"/>
                </a:lnTo>
                <a:lnTo>
                  <a:pt x="1527" y="3008"/>
                </a:lnTo>
                <a:lnTo>
                  <a:pt x="1613" y="3003"/>
                </a:lnTo>
                <a:lnTo>
                  <a:pt x="1699" y="2991"/>
                </a:lnTo>
                <a:lnTo>
                  <a:pt x="1783" y="2973"/>
                </a:lnTo>
                <a:lnTo>
                  <a:pt x="1868" y="2948"/>
                </a:lnTo>
                <a:lnTo>
                  <a:pt x="1944" y="2920"/>
                </a:lnTo>
                <a:lnTo>
                  <a:pt x="2017" y="2887"/>
                </a:lnTo>
                <a:lnTo>
                  <a:pt x="2088" y="2850"/>
                </a:lnTo>
                <a:lnTo>
                  <a:pt x="2155" y="2809"/>
                </a:lnTo>
                <a:lnTo>
                  <a:pt x="2220" y="2763"/>
                </a:lnTo>
                <a:lnTo>
                  <a:pt x="2280" y="2714"/>
                </a:lnTo>
                <a:lnTo>
                  <a:pt x="2338" y="2661"/>
                </a:lnTo>
                <a:lnTo>
                  <a:pt x="2392" y="2604"/>
                </a:lnTo>
                <a:lnTo>
                  <a:pt x="2444" y="2543"/>
                </a:lnTo>
                <a:lnTo>
                  <a:pt x="2490" y="2479"/>
                </a:lnTo>
                <a:lnTo>
                  <a:pt x="2533" y="2412"/>
                </a:lnTo>
                <a:lnTo>
                  <a:pt x="2571" y="2340"/>
                </a:lnTo>
                <a:lnTo>
                  <a:pt x="2607" y="2264"/>
                </a:lnTo>
                <a:lnTo>
                  <a:pt x="2636" y="2185"/>
                </a:lnTo>
                <a:lnTo>
                  <a:pt x="2660" y="2107"/>
                </a:lnTo>
                <a:lnTo>
                  <a:pt x="2678" y="2027"/>
                </a:lnTo>
                <a:lnTo>
                  <a:pt x="2692" y="1946"/>
                </a:lnTo>
                <a:lnTo>
                  <a:pt x="2699" y="1866"/>
                </a:lnTo>
                <a:lnTo>
                  <a:pt x="2701" y="1786"/>
                </a:lnTo>
                <a:lnTo>
                  <a:pt x="2698" y="1706"/>
                </a:lnTo>
                <a:lnTo>
                  <a:pt x="2689" y="1626"/>
                </a:lnTo>
                <a:lnTo>
                  <a:pt x="2675" y="1548"/>
                </a:lnTo>
                <a:lnTo>
                  <a:pt x="2657" y="1471"/>
                </a:lnTo>
                <a:lnTo>
                  <a:pt x="2633" y="1395"/>
                </a:lnTo>
                <a:lnTo>
                  <a:pt x="2603" y="1320"/>
                </a:lnTo>
                <a:lnTo>
                  <a:pt x="2570" y="1248"/>
                </a:lnTo>
                <a:lnTo>
                  <a:pt x="2531" y="1178"/>
                </a:lnTo>
                <a:lnTo>
                  <a:pt x="2487" y="1110"/>
                </a:lnTo>
                <a:lnTo>
                  <a:pt x="2438" y="1045"/>
                </a:lnTo>
                <a:lnTo>
                  <a:pt x="2385" y="983"/>
                </a:lnTo>
                <a:lnTo>
                  <a:pt x="2327" y="923"/>
                </a:lnTo>
                <a:lnTo>
                  <a:pt x="2264" y="868"/>
                </a:lnTo>
                <a:lnTo>
                  <a:pt x="2198" y="816"/>
                </a:lnTo>
                <a:lnTo>
                  <a:pt x="2177" y="799"/>
                </a:lnTo>
                <a:lnTo>
                  <a:pt x="2161" y="777"/>
                </a:lnTo>
                <a:lnTo>
                  <a:pt x="2149" y="753"/>
                </a:lnTo>
                <a:lnTo>
                  <a:pt x="2142" y="728"/>
                </a:lnTo>
                <a:lnTo>
                  <a:pt x="2141" y="702"/>
                </a:lnTo>
                <a:lnTo>
                  <a:pt x="2145" y="676"/>
                </a:lnTo>
                <a:lnTo>
                  <a:pt x="2153" y="650"/>
                </a:lnTo>
                <a:lnTo>
                  <a:pt x="2166" y="627"/>
                </a:lnTo>
                <a:lnTo>
                  <a:pt x="2185" y="606"/>
                </a:lnTo>
                <a:lnTo>
                  <a:pt x="2207" y="590"/>
                </a:lnTo>
                <a:lnTo>
                  <a:pt x="2230" y="578"/>
                </a:lnTo>
                <a:lnTo>
                  <a:pt x="2255" y="572"/>
                </a:lnTo>
                <a:lnTo>
                  <a:pt x="2282" y="570"/>
                </a:lnTo>
                <a:lnTo>
                  <a:pt x="2308" y="573"/>
                </a:lnTo>
                <a:lnTo>
                  <a:pt x="2334" y="582"/>
                </a:lnTo>
                <a:lnTo>
                  <a:pt x="2358" y="596"/>
                </a:lnTo>
                <a:lnTo>
                  <a:pt x="2433" y="653"/>
                </a:lnTo>
                <a:lnTo>
                  <a:pt x="2503" y="715"/>
                </a:lnTo>
                <a:lnTo>
                  <a:pt x="2569" y="780"/>
                </a:lnTo>
                <a:lnTo>
                  <a:pt x="2631" y="849"/>
                </a:lnTo>
                <a:lnTo>
                  <a:pt x="2687" y="920"/>
                </a:lnTo>
                <a:lnTo>
                  <a:pt x="2738" y="995"/>
                </a:lnTo>
                <a:lnTo>
                  <a:pt x="2785" y="1072"/>
                </a:lnTo>
                <a:lnTo>
                  <a:pt x="2826" y="1151"/>
                </a:lnTo>
                <a:lnTo>
                  <a:pt x="2863" y="1233"/>
                </a:lnTo>
                <a:lnTo>
                  <a:pt x="2895" y="1316"/>
                </a:lnTo>
                <a:lnTo>
                  <a:pt x="2921" y="1401"/>
                </a:lnTo>
                <a:lnTo>
                  <a:pt x="2943" y="1488"/>
                </a:lnTo>
                <a:lnTo>
                  <a:pt x="2958" y="1575"/>
                </a:lnTo>
                <a:lnTo>
                  <a:pt x="2969" y="1664"/>
                </a:lnTo>
                <a:lnTo>
                  <a:pt x="2974" y="1753"/>
                </a:lnTo>
                <a:lnTo>
                  <a:pt x="2974" y="1843"/>
                </a:lnTo>
                <a:lnTo>
                  <a:pt x="2968" y="1932"/>
                </a:lnTo>
                <a:lnTo>
                  <a:pt x="2957" y="2022"/>
                </a:lnTo>
                <a:lnTo>
                  <a:pt x="2941" y="2112"/>
                </a:lnTo>
                <a:lnTo>
                  <a:pt x="2918" y="2201"/>
                </a:lnTo>
                <a:lnTo>
                  <a:pt x="2889" y="2289"/>
                </a:lnTo>
                <a:lnTo>
                  <a:pt x="2855" y="2377"/>
                </a:lnTo>
                <a:lnTo>
                  <a:pt x="2816" y="2463"/>
                </a:lnTo>
                <a:lnTo>
                  <a:pt x="2772" y="2543"/>
                </a:lnTo>
                <a:lnTo>
                  <a:pt x="2724" y="2619"/>
                </a:lnTo>
                <a:lnTo>
                  <a:pt x="2673" y="2692"/>
                </a:lnTo>
                <a:lnTo>
                  <a:pt x="2618" y="2761"/>
                </a:lnTo>
                <a:lnTo>
                  <a:pt x="2559" y="2825"/>
                </a:lnTo>
                <a:lnTo>
                  <a:pt x="2497" y="2886"/>
                </a:lnTo>
                <a:lnTo>
                  <a:pt x="2432" y="2943"/>
                </a:lnTo>
                <a:lnTo>
                  <a:pt x="2363" y="2995"/>
                </a:lnTo>
                <a:lnTo>
                  <a:pt x="2292" y="3044"/>
                </a:lnTo>
                <a:lnTo>
                  <a:pt x="2220" y="3088"/>
                </a:lnTo>
                <a:lnTo>
                  <a:pt x="2143" y="3128"/>
                </a:lnTo>
                <a:lnTo>
                  <a:pt x="2066" y="3164"/>
                </a:lnTo>
                <a:lnTo>
                  <a:pt x="1987" y="3194"/>
                </a:lnTo>
                <a:lnTo>
                  <a:pt x="1905" y="3220"/>
                </a:lnTo>
                <a:lnTo>
                  <a:pt x="1823" y="3242"/>
                </a:lnTo>
                <a:lnTo>
                  <a:pt x="1739" y="3259"/>
                </a:lnTo>
                <a:lnTo>
                  <a:pt x="1655" y="3271"/>
                </a:lnTo>
                <a:lnTo>
                  <a:pt x="1569" y="3279"/>
                </a:lnTo>
                <a:lnTo>
                  <a:pt x="1483" y="3282"/>
                </a:lnTo>
                <a:lnTo>
                  <a:pt x="1388" y="3279"/>
                </a:lnTo>
                <a:lnTo>
                  <a:pt x="1291" y="3269"/>
                </a:lnTo>
                <a:lnTo>
                  <a:pt x="1195" y="3253"/>
                </a:lnTo>
                <a:lnTo>
                  <a:pt x="1099" y="3231"/>
                </a:lnTo>
                <a:lnTo>
                  <a:pt x="1005" y="3202"/>
                </a:lnTo>
                <a:lnTo>
                  <a:pt x="911" y="3166"/>
                </a:lnTo>
                <a:lnTo>
                  <a:pt x="820" y="3123"/>
                </a:lnTo>
                <a:lnTo>
                  <a:pt x="737" y="3079"/>
                </a:lnTo>
                <a:lnTo>
                  <a:pt x="658" y="3030"/>
                </a:lnTo>
                <a:lnTo>
                  <a:pt x="584" y="2977"/>
                </a:lnTo>
                <a:lnTo>
                  <a:pt x="513" y="2920"/>
                </a:lnTo>
                <a:lnTo>
                  <a:pt x="447" y="2859"/>
                </a:lnTo>
                <a:lnTo>
                  <a:pt x="385" y="2795"/>
                </a:lnTo>
                <a:lnTo>
                  <a:pt x="326" y="2726"/>
                </a:lnTo>
                <a:lnTo>
                  <a:pt x="273" y="2656"/>
                </a:lnTo>
                <a:lnTo>
                  <a:pt x="224" y="2582"/>
                </a:lnTo>
                <a:lnTo>
                  <a:pt x="181" y="2506"/>
                </a:lnTo>
                <a:lnTo>
                  <a:pt x="140" y="2428"/>
                </a:lnTo>
                <a:lnTo>
                  <a:pt x="105" y="2348"/>
                </a:lnTo>
                <a:lnTo>
                  <a:pt x="75" y="2265"/>
                </a:lnTo>
                <a:lnTo>
                  <a:pt x="50" y="2181"/>
                </a:lnTo>
                <a:lnTo>
                  <a:pt x="30" y="2096"/>
                </a:lnTo>
                <a:lnTo>
                  <a:pt x="15" y="2009"/>
                </a:lnTo>
                <a:lnTo>
                  <a:pt x="4" y="1921"/>
                </a:lnTo>
                <a:lnTo>
                  <a:pt x="0" y="1834"/>
                </a:lnTo>
                <a:lnTo>
                  <a:pt x="0" y="1746"/>
                </a:lnTo>
                <a:lnTo>
                  <a:pt x="5" y="1657"/>
                </a:lnTo>
                <a:lnTo>
                  <a:pt x="17" y="1568"/>
                </a:lnTo>
                <a:lnTo>
                  <a:pt x="34" y="1480"/>
                </a:lnTo>
                <a:lnTo>
                  <a:pt x="55" y="1392"/>
                </a:lnTo>
                <a:lnTo>
                  <a:pt x="84" y="1304"/>
                </a:lnTo>
                <a:lnTo>
                  <a:pt x="117" y="1218"/>
                </a:lnTo>
                <a:lnTo>
                  <a:pt x="157" y="1133"/>
                </a:lnTo>
                <a:lnTo>
                  <a:pt x="200" y="1054"/>
                </a:lnTo>
                <a:lnTo>
                  <a:pt x="247" y="978"/>
                </a:lnTo>
                <a:lnTo>
                  <a:pt x="299" y="906"/>
                </a:lnTo>
                <a:lnTo>
                  <a:pt x="355" y="837"/>
                </a:lnTo>
                <a:lnTo>
                  <a:pt x="413" y="770"/>
                </a:lnTo>
                <a:lnTo>
                  <a:pt x="477" y="710"/>
                </a:lnTo>
                <a:lnTo>
                  <a:pt x="544" y="651"/>
                </a:lnTo>
                <a:lnTo>
                  <a:pt x="613" y="598"/>
                </a:lnTo>
                <a:lnTo>
                  <a:pt x="686" y="548"/>
                </a:lnTo>
                <a:lnTo>
                  <a:pt x="762" y="504"/>
                </a:lnTo>
                <a:lnTo>
                  <a:pt x="841" y="462"/>
                </a:lnTo>
                <a:lnTo>
                  <a:pt x="921" y="427"/>
                </a:lnTo>
                <a:lnTo>
                  <a:pt x="1005" y="395"/>
                </a:lnTo>
                <a:lnTo>
                  <a:pt x="1090" y="369"/>
                </a:lnTo>
                <a:lnTo>
                  <a:pt x="1177" y="347"/>
                </a:lnTo>
                <a:lnTo>
                  <a:pt x="1266" y="331"/>
                </a:lnTo>
                <a:lnTo>
                  <a:pt x="1286" y="330"/>
                </a:lnTo>
                <a:lnTo>
                  <a:pt x="1308" y="332"/>
                </a:lnTo>
                <a:lnTo>
                  <a:pt x="1303" y="76"/>
                </a:lnTo>
                <a:lnTo>
                  <a:pt x="1305" y="57"/>
                </a:lnTo>
                <a:lnTo>
                  <a:pt x="1312" y="38"/>
                </a:lnTo>
                <a:lnTo>
                  <a:pt x="1322" y="23"/>
                </a:lnTo>
                <a:lnTo>
                  <a:pt x="1334" y="14"/>
                </a:lnTo>
                <a:lnTo>
                  <a:pt x="1346" y="7"/>
                </a:lnTo>
                <a:lnTo>
                  <a:pt x="1364" y="1"/>
                </a:lnTo>
                <a:lnTo>
                  <a:pt x="138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9" name="Group 28">
            <a:extLst>
              <a:ext uri="{FF2B5EF4-FFF2-40B4-BE49-F238E27FC236}">
                <a16:creationId xmlns:a16="http://schemas.microsoft.com/office/drawing/2014/main" id="{B972B62E-E710-49AD-BD6B-423812B81DFD}"/>
              </a:ext>
            </a:extLst>
          </p:cNvPr>
          <p:cNvGrpSpPr/>
          <p:nvPr/>
        </p:nvGrpSpPr>
        <p:grpSpPr>
          <a:xfrm>
            <a:off x="313505" y="3628676"/>
            <a:ext cx="358957" cy="240620"/>
            <a:chOff x="10012363" y="4318000"/>
            <a:chExt cx="577850" cy="387350"/>
          </a:xfrm>
          <a:solidFill>
            <a:schemeClr val="bg1"/>
          </a:solidFill>
        </p:grpSpPr>
        <p:sp>
          <p:nvSpPr>
            <p:cNvPr id="30" name="Freeform 106">
              <a:extLst>
                <a:ext uri="{FF2B5EF4-FFF2-40B4-BE49-F238E27FC236}">
                  <a16:creationId xmlns:a16="http://schemas.microsoft.com/office/drawing/2014/main" id="{3C3D8C60-73FF-48A1-AF66-07765487656D}"/>
                </a:ext>
              </a:extLst>
            </p:cNvPr>
            <p:cNvSpPr>
              <a:spLocks/>
            </p:cNvSpPr>
            <p:nvPr/>
          </p:nvSpPr>
          <p:spPr bwMode="auto">
            <a:xfrm>
              <a:off x="10096501" y="4627563"/>
              <a:ext cx="28575" cy="30162"/>
            </a:xfrm>
            <a:custGeom>
              <a:avLst/>
              <a:gdLst>
                <a:gd name="T0" fmla="*/ 94 w 188"/>
                <a:gd name="T1" fmla="*/ 0 h 188"/>
                <a:gd name="T2" fmla="*/ 119 w 188"/>
                <a:gd name="T3" fmla="*/ 4 h 188"/>
                <a:gd name="T4" fmla="*/ 141 w 188"/>
                <a:gd name="T5" fmla="*/ 14 h 188"/>
                <a:gd name="T6" fmla="*/ 160 w 188"/>
                <a:gd name="T7" fmla="*/ 28 h 188"/>
                <a:gd name="T8" fmla="*/ 175 w 188"/>
                <a:gd name="T9" fmla="*/ 47 h 188"/>
                <a:gd name="T10" fmla="*/ 184 w 188"/>
                <a:gd name="T11" fmla="*/ 70 h 188"/>
                <a:gd name="T12" fmla="*/ 188 w 188"/>
                <a:gd name="T13" fmla="*/ 94 h 188"/>
                <a:gd name="T14" fmla="*/ 184 w 188"/>
                <a:gd name="T15" fmla="*/ 120 h 188"/>
                <a:gd name="T16" fmla="*/ 175 w 188"/>
                <a:gd name="T17" fmla="*/ 142 h 188"/>
                <a:gd name="T18" fmla="*/ 160 w 188"/>
                <a:gd name="T19" fmla="*/ 161 h 188"/>
                <a:gd name="T20" fmla="*/ 141 w 188"/>
                <a:gd name="T21" fmla="*/ 176 h 188"/>
                <a:gd name="T22" fmla="*/ 119 w 188"/>
                <a:gd name="T23" fmla="*/ 185 h 188"/>
                <a:gd name="T24" fmla="*/ 94 w 188"/>
                <a:gd name="T25" fmla="*/ 188 h 188"/>
                <a:gd name="T26" fmla="*/ 70 w 188"/>
                <a:gd name="T27" fmla="*/ 185 h 188"/>
                <a:gd name="T28" fmla="*/ 46 w 188"/>
                <a:gd name="T29" fmla="*/ 176 h 188"/>
                <a:gd name="T30" fmla="*/ 28 w 188"/>
                <a:gd name="T31" fmla="*/ 161 h 188"/>
                <a:gd name="T32" fmla="*/ 13 w 188"/>
                <a:gd name="T33" fmla="*/ 142 h 188"/>
                <a:gd name="T34" fmla="*/ 3 w 188"/>
                <a:gd name="T35" fmla="*/ 120 h 188"/>
                <a:gd name="T36" fmla="*/ 0 w 188"/>
                <a:gd name="T37" fmla="*/ 94 h 188"/>
                <a:gd name="T38" fmla="*/ 3 w 188"/>
                <a:gd name="T39" fmla="*/ 70 h 188"/>
                <a:gd name="T40" fmla="*/ 13 w 188"/>
                <a:gd name="T41" fmla="*/ 47 h 188"/>
                <a:gd name="T42" fmla="*/ 28 w 188"/>
                <a:gd name="T43" fmla="*/ 28 h 188"/>
                <a:gd name="T44" fmla="*/ 46 w 188"/>
                <a:gd name="T45" fmla="*/ 14 h 188"/>
                <a:gd name="T46" fmla="*/ 70 w 188"/>
                <a:gd name="T47" fmla="*/ 4 h 188"/>
                <a:gd name="T48" fmla="*/ 94 w 188"/>
                <a:gd name="T4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 h="188">
                  <a:moveTo>
                    <a:pt x="94" y="0"/>
                  </a:moveTo>
                  <a:lnTo>
                    <a:pt x="119" y="4"/>
                  </a:lnTo>
                  <a:lnTo>
                    <a:pt x="141" y="14"/>
                  </a:lnTo>
                  <a:lnTo>
                    <a:pt x="160" y="28"/>
                  </a:lnTo>
                  <a:lnTo>
                    <a:pt x="175" y="47"/>
                  </a:lnTo>
                  <a:lnTo>
                    <a:pt x="184" y="70"/>
                  </a:lnTo>
                  <a:lnTo>
                    <a:pt x="188" y="94"/>
                  </a:lnTo>
                  <a:lnTo>
                    <a:pt x="184" y="120"/>
                  </a:lnTo>
                  <a:lnTo>
                    <a:pt x="175" y="142"/>
                  </a:lnTo>
                  <a:lnTo>
                    <a:pt x="160" y="161"/>
                  </a:lnTo>
                  <a:lnTo>
                    <a:pt x="141" y="176"/>
                  </a:lnTo>
                  <a:lnTo>
                    <a:pt x="119" y="185"/>
                  </a:lnTo>
                  <a:lnTo>
                    <a:pt x="94" y="188"/>
                  </a:lnTo>
                  <a:lnTo>
                    <a:pt x="70" y="185"/>
                  </a:lnTo>
                  <a:lnTo>
                    <a:pt x="46" y="176"/>
                  </a:lnTo>
                  <a:lnTo>
                    <a:pt x="28" y="161"/>
                  </a:lnTo>
                  <a:lnTo>
                    <a:pt x="13" y="142"/>
                  </a:lnTo>
                  <a:lnTo>
                    <a:pt x="3" y="120"/>
                  </a:lnTo>
                  <a:lnTo>
                    <a:pt x="0" y="94"/>
                  </a:lnTo>
                  <a:lnTo>
                    <a:pt x="3" y="70"/>
                  </a:lnTo>
                  <a:lnTo>
                    <a:pt x="13" y="47"/>
                  </a:lnTo>
                  <a:lnTo>
                    <a:pt x="28" y="28"/>
                  </a:lnTo>
                  <a:lnTo>
                    <a:pt x="46" y="14"/>
                  </a:lnTo>
                  <a:lnTo>
                    <a:pt x="70" y="4"/>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107">
              <a:extLst>
                <a:ext uri="{FF2B5EF4-FFF2-40B4-BE49-F238E27FC236}">
                  <a16:creationId xmlns:a16="http://schemas.microsoft.com/office/drawing/2014/main" id="{D4F1B297-98D8-450B-A080-BB811A5284CC}"/>
                </a:ext>
              </a:extLst>
            </p:cNvPr>
            <p:cNvSpPr>
              <a:spLocks/>
            </p:cNvSpPr>
            <p:nvPr/>
          </p:nvSpPr>
          <p:spPr bwMode="auto">
            <a:xfrm>
              <a:off x="10345738" y="4627563"/>
              <a:ext cx="30163" cy="30162"/>
            </a:xfrm>
            <a:custGeom>
              <a:avLst/>
              <a:gdLst>
                <a:gd name="T0" fmla="*/ 94 w 188"/>
                <a:gd name="T1" fmla="*/ 0 h 188"/>
                <a:gd name="T2" fmla="*/ 119 w 188"/>
                <a:gd name="T3" fmla="*/ 4 h 188"/>
                <a:gd name="T4" fmla="*/ 141 w 188"/>
                <a:gd name="T5" fmla="*/ 14 h 188"/>
                <a:gd name="T6" fmla="*/ 160 w 188"/>
                <a:gd name="T7" fmla="*/ 28 h 188"/>
                <a:gd name="T8" fmla="*/ 176 w 188"/>
                <a:gd name="T9" fmla="*/ 47 h 188"/>
                <a:gd name="T10" fmla="*/ 184 w 188"/>
                <a:gd name="T11" fmla="*/ 70 h 188"/>
                <a:gd name="T12" fmla="*/ 188 w 188"/>
                <a:gd name="T13" fmla="*/ 94 h 188"/>
                <a:gd name="T14" fmla="*/ 184 w 188"/>
                <a:gd name="T15" fmla="*/ 120 h 188"/>
                <a:gd name="T16" fmla="*/ 176 w 188"/>
                <a:gd name="T17" fmla="*/ 142 h 188"/>
                <a:gd name="T18" fmla="*/ 160 w 188"/>
                <a:gd name="T19" fmla="*/ 161 h 188"/>
                <a:gd name="T20" fmla="*/ 141 w 188"/>
                <a:gd name="T21" fmla="*/ 176 h 188"/>
                <a:gd name="T22" fmla="*/ 119 w 188"/>
                <a:gd name="T23" fmla="*/ 185 h 188"/>
                <a:gd name="T24" fmla="*/ 94 w 188"/>
                <a:gd name="T25" fmla="*/ 188 h 188"/>
                <a:gd name="T26" fmla="*/ 70 w 188"/>
                <a:gd name="T27" fmla="*/ 185 h 188"/>
                <a:gd name="T28" fmla="*/ 47 w 188"/>
                <a:gd name="T29" fmla="*/ 176 h 188"/>
                <a:gd name="T30" fmla="*/ 28 w 188"/>
                <a:gd name="T31" fmla="*/ 161 h 188"/>
                <a:gd name="T32" fmla="*/ 14 w 188"/>
                <a:gd name="T33" fmla="*/ 142 h 188"/>
                <a:gd name="T34" fmla="*/ 4 w 188"/>
                <a:gd name="T35" fmla="*/ 120 h 188"/>
                <a:gd name="T36" fmla="*/ 0 w 188"/>
                <a:gd name="T37" fmla="*/ 94 h 188"/>
                <a:gd name="T38" fmla="*/ 4 w 188"/>
                <a:gd name="T39" fmla="*/ 70 h 188"/>
                <a:gd name="T40" fmla="*/ 14 w 188"/>
                <a:gd name="T41" fmla="*/ 47 h 188"/>
                <a:gd name="T42" fmla="*/ 28 w 188"/>
                <a:gd name="T43" fmla="*/ 28 h 188"/>
                <a:gd name="T44" fmla="*/ 47 w 188"/>
                <a:gd name="T45" fmla="*/ 14 h 188"/>
                <a:gd name="T46" fmla="*/ 70 w 188"/>
                <a:gd name="T47" fmla="*/ 4 h 188"/>
                <a:gd name="T48" fmla="*/ 94 w 188"/>
                <a:gd name="T4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 h="188">
                  <a:moveTo>
                    <a:pt x="94" y="0"/>
                  </a:moveTo>
                  <a:lnTo>
                    <a:pt x="119" y="4"/>
                  </a:lnTo>
                  <a:lnTo>
                    <a:pt x="141" y="14"/>
                  </a:lnTo>
                  <a:lnTo>
                    <a:pt x="160" y="28"/>
                  </a:lnTo>
                  <a:lnTo>
                    <a:pt x="176" y="47"/>
                  </a:lnTo>
                  <a:lnTo>
                    <a:pt x="184" y="70"/>
                  </a:lnTo>
                  <a:lnTo>
                    <a:pt x="188" y="94"/>
                  </a:lnTo>
                  <a:lnTo>
                    <a:pt x="184" y="120"/>
                  </a:lnTo>
                  <a:lnTo>
                    <a:pt x="176" y="142"/>
                  </a:lnTo>
                  <a:lnTo>
                    <a:pt x="160" y="161"/>
                  </a:lnTo>
                  <a:lnTo>
                    <a:pt x="141" y="176"/>
                  </a:lnTo>
                  <a:lnTo>
                    <a:pt x="119" y="185"/>
                  </a:lnTo>
                  <a:lnTo>
                    <a:pt x="94" y="188"/>
                  </a:lnTo>
                  <a:lnTo>
                    <a:pt x="70" y="185"/>
                  </a:lnTo>
                  <a:lnTo>
                    <a:pt x="47" y="176"/>
                  </a:lnTo>
                  <a:lnTo>
                    <a:pt x="28" y="161"/>
                  </a:lnTo>
                  <a:lnTo>
                    <a:pt x="14" y="142"/>
                  </a:lnTo>
                  <a:lnTo>
                    <a:pt x="4" y="120"/>
                  </a:lnTo>
                  <a:lnTo>
                    <a:pt x="0" y="94"/>
                  </a:lnTo>
                  <a:lnTo>
                    <a:pt x="4" y="70"/>
                  </a:lnTo>
                  <a:lnTo>
                    <a:pt x="14" y="47"/>
                  </a:lnTo>
                  <a:lnTo>
                    <a:pt x="28" y="28"/>
                  </a:lnTo>
                  <a:lnTo>
                    <a:pt x="47" y="14"/>
                  </a:lnTo>
                  <a:lnTo>
                    <a:pt x="70" y="4"/>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108">
              <a:extLst>
                <a:ext uri="{FF2B5EF4-FFF2-40B4-BE49-F238E27FC236}">
                  <a16:creationId xmlns:a16="http://schemas.microsoft.com/office/drawing/2014/main" id="{CA9A827A-933A-4178-9266-4E2762B4C948}"/>
                </a:ext>
              </a:extLst>
            </p:cNvPr>
            <p:cNvSpPr>
              <a:spLocks/>
            </p:cNvSpPr>
            <p:nvPr/>
          </p:nvSpPr>
          <p:spPr bwMode="auto">
            <a:xfrm>
              <a:off x="10453688" y="4627563"/>
              <a:ext cx="28575" cy="30162"/>
            </a:xfrm>
            <a:custGeom>
              <a:avLst/>
              <a:gdLst>
                <a:gd name="T0" fmla="*/ 94 w 188"/>
                <a:gd name="T1" fmla="*/ 0 h 188"/>
                <a:gd name="T2" fmla="*/ 118 w 188"/>
                <a:gd name="T3" fmla="*/ 4 h 188"/>
                <a:gd name="T4" fmla="*/ 141 w 188"/>
                <a:gd name="T5" fmla="*/ 14 h 188"/>
                <a:gd name="T6" fmla="*/ 160 w 188"/>
                <a:gd name="T7" fmla="*/ 28 h 188"/>
                <a:gd name="T8" fmla="*/ 175 w 188"/>
                <a:gd name="T9" fmla="*/ 47 h 188"/>
                <a:gd name="T10" fmla="*/ 185 w 188"/>
                <a:gd name="T11" fmla="*/ 70 h 188"/>
                <a:gd name="T12" fmla="*/ 188 w 188"/>
                <a:gd name="T13" fmla="*/ 94 h 188"/>
                <a:gd name="T14" fmla="*/ 185 w 188"/>
                <a:gd name="T15" fmla="*/ 120 h 188"/>
                <a:gd name="T16" fmla="*/ 175 w 188"/>
                <a:gd name="T17" fmla="*/ 142 h 188"/>
                <a:gd name="T18" fmla="*/ 160 w 188"/>
                <a:gd name="T19" fmla="*/ 161 h 188"/>
                <a:gd name="T20" fmla="*/ 141 w 188"/>
                <a:gd name="T21" fmla="*/ 176 h 188"/>
                <a:gd name="T22" fmla="*/ 118 w 188"/>
                <a:gd name="T23" fmla="*/ 185 h 188"/>
                <a:gd name="T24" fmla="*/ 94 w 188"/>
                <a:gd name="T25" fmla="*/ 188 h 188"/>
                <a:gd name="T26" fmla="*/ 69 w 188"/>
                <a:gd name="T27" fmla="*/ 185 h 188"/>
                <a:gd name="T28" fmla="*/ 47 w 188"/>
                <a:gd name="T29" fmla="*/ 176 h 188"/>
                <a:gd name="T30" fmla="*/ 27 w 188"/>
                <a:gd name="T31" fmla="*/ 161 h 188"/>
                <a:gd name="T32" fmla="*/ 13 w 188"/>
                <a:gd name="T33" fmla="*/ 142 h 188"/>
                <a:gd name="T34" fmla="*/ 4 w 188"/>
                <a:gd name="T35" fmla="*/ 120 h 188"/>
                <a:gd name="T36" fmla="*/ 0 w 188"/>
                <a:gd name="T37" fmla="*/ 94 h 188"/>
                <a:gd name="T38" fmla="*/ 4 w 188"/>
                <a:gd name="T39" fmla="*/ 70 h 188"/>
                <a:gd name="T40" fmla="*/ 13 w 188"/>
                <a:gd name="T41" fmla="*/ 47 h 188"/>
                <a:gd name="T42" fmla="*/ 27 w 188"/>
                <a:gd name="T43" fmla="*/ 28 h 188"/>
                <a:gd name="T44" fmla="*/ 47 w 188"/>
                <a:gd name="T45" fmla="*/ 14 h 188"/>
                <a:gd name="T46" fmla="*/ 69 w 188"/>
                <a:gd name="T47" fmla="*/ 4 h 188"/>
                <a:gd name="T48" fmla="*/ 94 w 188"/>
                <a:gd name="T49"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 h="188">
                  <a:moveTo>
                    <a:pt x="94" y="0"/>
                  </a:moveTo>
                  <a:lnTo>
                    <a:pt x="118" y="4"/>
                  </a:lnTo>
                  <a:lnTo>
                    <a:pt x="141" y="14"/>
                  </a:lnTo>
                  <a:lnTo>
                    <a:pt x="160" y="28"/>
                  </a:lnTo>
                  <a:lnTo>
                    <a:pt x="175" y="47"/>
                  </a:lnTo>
                  <a:lnTo>
                    <a:pt x="185" y="70"/>
                  </a:lnTo>
                  <a:lnTo>
                    <a:pt x="188" y="94"/>
                  </a:lnTo>
                  <a:lnTo>
                    <a:pt x="185" y="120"/>
                  </a:lnTo>
                  <a:lnTo>
                    <a:pt x="175" y="142"/>
                  </a:lnTo>
                  <a:lnTo>
                    <a:pt x="160" y="161"/>
                  </a:lnTo>
                  <a:lnTo>
                    <a:pt x="141" y="176"/>
                  </a:lnTo>
                  <a:lnTo>
                    <a:pt x="118" y="185"/>
                  </a:lnTo>
                  <a:lnTo>
                    <a:pt x="94" y="188"/>
                  </a:lnTo>
                  <a:lnTo>
                    <a:pt x="69" y="185"/>
                  </a:lnTo>
                  <a:lnTo>
                    <a:pt x="47" y="176"/>
                  </a:lnTo>
                  <a:lnTo>
                    <a:pt x="27" y="161"/>
                  </a:lnTo>
                  <a:lnTo>
                    <a:pt x="13" y="142"/>
                  </a:lnTo>
                  <a:lnTo>
                    <a:pt x="4" y="120"/>
                  </a:lnTo>
                  <a:lnTo>
                    <a:pt x="0" y="94"/>
                  </a:lnTo>
                  <a:lnTo>
                    <a:pt x="4" y="70"/>
                  </a:lnTo>
                  <a:lnTo>
                    <a:pt x="13" y="47"/>
                  </a:lnTo>
                  <a:lnTo>
                    <a:pt x="27" y="28"/>
                  </a:lnTo>
                  <a:lnTo>
                    <a:pt x="47" y="14"/>
                  </a:lnTo>
                  <a:lnTo>
                    <a:pt x="69" y="4"/>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109">
              <a:extLst>
                <a:ext uri="{FF2B5EF4-FFF2-40B4-BE49-F238E27FC236}">
                  <a16:creationId xmlns:a16="http://schemas.microsoft.com/office/drawing/2014/main" id="{F0D9F039-1586-46AD-8A6F-319A6D9E5D8B}"/>
                </a:ext>
              </a:extLst>
            </p:cNvPr>
            <p:cNvSpPr>
              <a:spLocks/>
            </p:cNvSpPr>
            <p:nvPr/>
          </p:nvSpPr>
          <p:spPr bwMode="auto">
            <a:xfrm>
              <a:off x="10072688" y="4508500"/>
              <a:ext cx="52388" cy="17462"/>
            </a:xfrm>
            <a:custGeom>
              <a:avLst/>
              <a:gdLst>
                <a:gd name="T0" fmla="*/ 56 w 338"/>
                <a:gd name="T1" fmla="*/ 0 h 113"/>
                <a:gd name="T2" fmla="*/ 281 w 338"/>
                <a:gd name="T3" fmla="*/ 0 h 113"/>
                <a:gd name="T4" fmla="*/ 299 w 338"/>
                <a:gd name="T5" fmla="*/ 3 h 113"/>
                <a:gd name="T6" fmla="*/ 314 w 338"/>
                <a:gd name="T7" fmla="*/ 11 h 113"/>
                <a:gd name="T8" fmla="*/ 328 w 338"/>
                <a:gd name="T9" fmla="*/ 23 h 113"/>
                <a:gd name="T10" fmla="*/ 335 w 338"/>
                <a:gd name="T11" fmla="*/ 39 h 113"/>
                <a:gd name="T12" fmla="*/ 338 w 338"/>
                <a:gd name="T13" fmla="*/ 56 h 113"/>
                <a:gd name="T14" fmla="*/ 335 w 338"/>
                <a:gd name="T15" fmla="*/ 74 h 113"/>
                <a:gd name="T16" fmla="*/ 328 w 338"/>
                <a:gd name="T17" fmla="*/ 89 h 113"/>
                <a:gd name="T18" fmla="*/ 314 w 338"/>
                <a:gd name="T19" fmla="*/ 102 h 113"/>
                <a:gd name="T20" fmla="*/ 299 w 338"/>
                <a:gd name="T21" fmla="*/ 109 h 113"/>
                <a:gd name="T22" fmla="*/ 281 w 338"/>
                <a:gd name="T23" fmla="*/ 113 h 113"/>
                <a:gd name="T24" fmla="*/ 56 w 338"/>
                <a:gd name="T25" fmla="*/ 113 h 113"/>
                <a:gd name="T26" fmla="*/ 39 w 338"/>
                <a:gd name="T27" fmla="*/ 109 h 113"/>
                <a:gd name="T28" fmla="*/ 23 w 338"/>
                <a:gd name="T29" fmla="*/ 102 h 113"/>
                <a:gd name="T30" fmla="*/ 11 w 338"/>
                <a:gd name="T31" fmla="*/ 89 h 113"/>
                <a:gd name="T32" fmla="*/ 3 w 338"/>
                <a:gd name="T33" fmla="*/ 74 h 113"/>
                <a:gd name="T34" fmla="*/ 0 w 338"/>
                <a:gd name="T35" fmla="*/ 56 h 113"/>
                <a:gd name="T36" fmla="*/ 3 w 338"/>
                <a:gd name="T37" fmla="*/ 39 h 113"/>
                <a:gd name="T38" fmla="*/ 11 w 338"/>
                <a:gd name="T39" fmla="*/ 23 h 113"/>
                <a:gd name="T40" fmla="*/ 23 w 338"/>
                <a:gd name="T41" fmla="*/ 11 h 113"/>
                <a:gd name="T42" fmla="*/ 39 w 338"/>
                <a:gd name="T43" fmla="*/ 3 h 113"/>
                <a:gd name="T44" fmla="*/ 56 w 338"/>
                <a:gd name="T4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8" h="113">
                  <a:moveTo>
                    <a:pt x="56" y="0"/>
                  </a:moveTo>
                  <a:lnTo>
                    <a:pt x="281" y="0"/>
                  </a:lnTo>
                  <a:lnTo>
                    <a:pt x="299" y="3"/>
                  </a:lnTo>
                  <a:lnTo>
                    <a:pt x="314" y="11"/>
                  </a:lnTo>
                  <a:lnTo>
                    <a:pt x="328" y="23"/>
                  </a:lnTo>
                  <a:lnTo>
                    <a:pt x="335" y="39"/>
                  </a:lnTo>
                  <a:lnTo>
                    <a:pt x="338" y="56"/>
                  </a:lnTo>
                  <a:lnTo>
                    <a:pt x="335" y="74"/>
                  </a:lnTo>
                  <a:lnTo>
                    <a:pt x="328" y="89"/>
                  </a:lnTo>
                  <a:lnTo>
                    <a:pt x="314" y="102"/>
                  </a:lnTo>
                  <a:lnTo>
                    <a:pt x="299" y="109"/>
                  </a:lnTo>
                  <a:lnTo>
                    <a:pt x="281" y="113"/>
                  </a:lnTo>
                  <a:lnTo>
                    <a:pt x="56" y="113"/>
                  </a:lnTo>
                  <a:lnTo>
                    <a:pt x="39" y="109"/>
                  </a:lnTo>
                  <a:lnTo>
                    <a:pt x="23" y="102"/>
                  </a:lnTo>
                  <a:lnTo>
                    <a:pt x="11" y="89"/>
                  </a:lnTo>
                  <a:lnTo>
                    <a:pt x="3" y="74"/>
                  </a:lnTo>
                  <a:lnTo>
                    <a:pt x="0" y="56"/>
                  </a:lnTo>
                  <a:lnTo>
                    <a:pt x="3" y="39"/>
                  </a:lnTo>
                  <a:lnTo>
                    <a:pt x="11" y="23"/>
                  </a:lnTo>
                  <a:lnTo>
                    <a:pt x="23" y="11"/>
                  </a:lnTo>
                  <a:lnTo>
                    <a:pt x="39" y="3"/>
                  </a:lnTo>
                  <a:lnTo>
                    <a:pt x="5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110">
              <a:extLst>
                <a:ext uri="{FF2B5EF4-FFF2-40B4-BE49-F238E27FC236}">
                  <a16:creationId xmlns:a16="http://schemas.microsoft.com/office/drawing/2014/main" id="{7ACB659A-90F5-4D27-B5AA-E36F4CF3ECD5}"/>
                </a:ext>
              </a:extLst>
            </p:cNvPr>
            <p:cNvSpPr>
              <a:spLocks noEditPoints="1"/>
            </p:cNvSpPr>
            <p:nvPr/>
          </p:nvSpPr>
          <p:spPr bwMode="auto">
            <a:xfrm>
              <a:off x="10012363" y="4318000"/>
              <a:ext cx="577850" cy="387350"/>
            </a:xfrm>
            <a:custGeom>
              <a:avLst/>
              <a:gdLst>
                <a:gd name="T0" fmla="*/ 2533 w 3640"/>
                <a:gd name="T1" fmla="*/ 2252 h 2444"/>
                <a:gd name="T2" fmla="*/ 2635 w 3640"/>
                <a:gd name="T3" fmla="*/ 1896 h 2444"/>
                <a:gd name="T4" fmla="*/ 2635 w 3640"/>
                <a:gd name="T5" fmla="*/ 2202 h 2444"/>
                <a:gd name="T6" fmla="*/ 2912 w 3640"/>
                <a:gd name="T7" fmla="*/ 2328 h 2444"/>
                <a:gd name="T8" fmla="*/ 3140 w 3640"/>
                <a:gd name="T9" fmla="*/ 2130 h 2444"/>
                <a:gd name="T10" fmla="*/ 3055 w 3640"/>
                <a:gd name="T11" fmla="*/ 1836 h 2444"/>
                <a:gd name="T12" fmla="*/ 2515 w 3640"/>
                <a:gd name="T13" fmla="*/ 1817 h 2444"/>
                <a:gd name="T14" fmla="*/ 2115 w 3640"/>
                <a:gd name="T15" fmla="*/ 1779 h 2444"/>
                <a:gd name="T16" fmla="*/ 1917 w 3640"/>
                <a:gd name="T17" fmla="*/ 2007 h 2444"/>
                <a:gd name="T18" fmla="*/ 2042 w 3640"/>
                <a:gd name="T19" fmla="*/ 2285 h 2444"/>
                <a:gd name="T20" fmla="*/ 2348 w 3640"/>
                <a:gd name="T21" fmla="*/ 2285 h 2444"/>
                <a:gd name="T22" fmla="*/ 2474 w 3640"/>
                <a:gd name="T23" fmla="*/ 2007 h 2444"/>
                <a:gd name="T24" fmla="*/ 2277 w 3640"/>
                <a:gd name="T25" fmla="*/ 1779 h 2444"/>
                <a:gd name="T26" fmla="*/ 1003 w 3640"/>
                <a:gd name="T27" fmla="*/ 1957 h 2444"/>
                <a:gd name="T28" fmla="*/ 924 w 3640"/>
                <a:gd name="T29" fmla="*/ 2298 h 2444"/>
                <a:gd name="T30" fmla="*/ 1803 w 3640"/>
                <a:gd name="T31" fmla="*/ 2096 h 2444"/>
                <a:gd name="T32" fmla="*/ 1682 w 3640"/>
                <a:gd name="T33" fmla="*/ 2062 h 2444"/>
                <a:gd name="T34" fmla="*/ 619 w 3640"/>
                <a:gd name="T35" fmla="*/ 1767 h 2444"/>
                <a:gd name="T36" fmla="*/ 364 w 3640"/>
                <a:gd name="T37" fmla="*/ 1930 h 2444"/>
                <a:gd name="T38" fmla="*/ 407 w 3640"/>
                <a:gd name="T39" fmla="*/ 2234 h 2444"/>
                <a:gd name="T40" fmla="*/ 700 w 3640"/>
                <a:gd name="T41" fmla="*/ 2319 h 2444"/>
                <a:gd name="T42" fmla="*/ 898 w 3640"/>
                <a:gd name="T43" fmla="*/ 2090 h 2444"/>
                <a:gd name="T44" fmla="*/ 772 w 3640"/>
                <a:gd name="T45" fmla="*/ 1812 h 2444"/>
                <a:gd name="T46" fmla="*/ 179 w 3640"/>
                <a:gd name="T47" fmla="*/ 1954 h 2444"/>
                <a:gd name="T48" fmla="*/ 1881 w 3640"/>
                <a:gd name="T49" fmla="*/ 1466 h 2444"/>
                <a:gd name="T50" fmla="*/ 2008 w 3640"/>
                <a:gd name="T51" fmla="*/ 1654 h 2444"/>
                <a:gd name="T52" fmla="*/ 1881 w 3640"/>
                <a:gd name="T53" fmla="*/ 1466 h 2444"/>
                <a:gd name="T54" fmla="*/ 3241 w 3640"/>
                <a:gd name="T55" fmla="*/ 1136 h 2444"/>
                <a:gd name="T56" fmla="*/ 1314 w 3640"/>
                <a:gd name="T57" fmla="*/ 1015 h 2444"/>
                <a:gd name="T58" fmla="*/ 1388 w 3640"/>
                <a:gd name="T59" fmla="*/ 593 h 2444"/>
                <a:gd name="T60" fmla="*/ 1342 w 3640"/>
                <a:gd name="T61" fmla="*/ 827 h 2444"/>
                <a:gd name="T62" fmla="*/ 1576 w 3640"/>
                <a:gd name="T63" fmla="*/ 874 h 2444"/>
                <a:gd name="T64" fmla="*/ 1623 w 3640"/>
                <a:gd name="T65" fmla="*/ 638 h 2444"/>
                <a:gd name="T66" fmla="*/ 710 w 3640"/>
                <a:gd name="T67" fmla="*/ 1052 h 2444"/>
                <a:gd name="T68" fmla="*/ 900 w 3640"/>
                <a:gd name="T69" fmla="*/ 489 h 2444"/>
                <a:gd name="T70" fmla="*/ 1802 w 3640"/>
                <a:gd name="T71" fmla="*/ 457 h 2444"/>
                <a:gd name="T72" fmla="*/ 1843 w 3640"/>
                <a:gd name="T73" fmla="*/ 1355 h 2444"/>
                <a:gd name="T74" fmla="*/ 1858 w 3640"/>
                <a:gd name="T75" fmla="*/ 352 h 2444"/>
                <a:gd name="T76" fmla="*/ 2256 w 3640"/>
                <a:gd name="T77" fmla="*/ 116 h 2444"/>
                <a:gd name="T78" fmla="*/ 3152 w 3640"/>
                <a:gd name="T79" fmla="*/ 959 h 2444"/>
                <a:gd name="T80" fmla="*/ 2873 w 3640"/>
                <a:gd name="T81" fmla="*/ 16 h 2444"/>
                <a:gd name="T82" fmla="*/ 3617 w 3640"/>
                <a:gd name="T83" fmla="*/ 913 h 2444"/>
                <a:gd name="T84" fmla="*/ 3601 w 3640"/>
                <a:gd name="T85" fmla="*/ 1463 h 2444"/>
                <a:gd name="T86" fmla="*/ 3623 w 3640"/>
                <a:gd name="T87" fmla="*/ 1825 h 2444"/>
                <a:gd name="T88" fmla="*/ 3261 w 3640"/>
                <a:gd name="T89" fmla="*/ 1993 h 2444"/>
                <a:gd name="T90" fmla="*/ 3176 w 3640"/>
                <a:gd name="T91" fmla="*/ 2298 h 2444"/>
                <a:gd name="T92" fmla="*/ 3262 w 3640"/>
                <a:gd name="T93" fmla="*/ 2405 h 2444"/>
                <a:gd name="T94" fmla="*/ 236 w 3640"/>
                <a:gd name="T95" fmla="*/ 2421 h 2444"/>
                <a:gd name="T96" fmla="*/ 344 w 3640"/>
                <a:gd name="T97" fmla="*/ 2331 h 2444"/>
                <a:gd name="T98" fmla="*/ 56 w 3640"/>
                <a:gd name="T99" fmla="*/ 2067 h 2444"/>
                <a:gd name="T100" fmla="*/ 2 w 3640"/>
                <a:gd name="T101" fmla="*/ 793 h 2444"/>
                <a:gd name="T102" fmla="*/ 656 w 3640"/>
                <a:gd name="T103" fmla="*/ 375 h 2444"/>
                <a:gd name="T104" fmla="*/ 1014 w 3640"/>
                <a:gd name="T105" fmla="*/ 1203 h 2444"/>
                <a:gd name="T106" fmla="*/ 1257 w 3640"/>
                <a:gd name="T107" fmla="*/ 902 h 2444"/>
                <a:gd name="T108" fmla="*/ 1227 w 3640"/>
                <a:gd name="T109" fmla="*/ 614 h 2444"/>
                <a:gd name="T110" fmla="*/ 1482 w 3640"/>
                <a:gd name="T111" fmla="*/ 450 h 2444"/>
                <a:gd name="T112" fmla="*/ 1733 w 3640"/>
                <a:gd name="T113" fmla="*/ 340 h 2444"/>
                <a:gd name="T114" fmla="*/ 2115 w 3640"/>
                <a:gd name="T115" fmla="*/ 29 h 2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40" h="2444">
                  <a:moveTo>
                    <a:pt x="2533" y="2252"/>
                  </a:moveTo>
                  <a:lnTo>
                    <a:pt x="2515" y="2280"/>
                  </a:lnTo>
                  <a:lnTo>
                    <a:pt x="2494" y="2306"/>
                  </a:lnTo>
                  <a:lnTo>
                    <a:pt x="2471" y="2331"/>
                  </a:lnTo>
                  <a:lnTo>
                    <a:pt x="2595" y="2331"/>
                  </a:lnTo>
                  <a:lnTo>
                    <a:pt x="2572" y="2306"/>
                  </a:lnTo>
                  <a:lnTo>
                    <a:pt x="2551" y="2280"/>
                  </a:lnTo>
                  <a:lnTo>
                    <a:pt x="2533" y="2252"/>
                  </a:lnTo>
                  <a:close/>
                  <a:moveTo>
                    <a:pt x="2871" y="1767"/>
                  </a:moveTo>
                  <a:lnTo>
                    <a:pt x="2829" y="1770"/>
                  </a:lnTo>
                  <a:lnTo>
                    <a:pt x="2790" y="1779"/>
                  </a:lnTo>
                  <a:lnTo>
                    <a:pt x="2752" y="1793"/>
                  </a:lnTo>
                  <a:lnTo>
                    <a:pt x="2718" y="1812"/>
                  </a:lnTo>
                  <a:lnTo>
                    <a:pt x="2686" y="1836"/>
                  </a:lnTo>
                  <a:lnTo>
                    <a:pt x="2658" y="1864"/>
                  </a:lnTo>
                  <a:lnTo>
                    <a:pt x="2635" y="1896"/>
                  </a:lnTo>
                  <a:lnTo>
                    <a:pt x="2615" y="1930"/>
                  </a:lnTo>
                  <a:lnTo>
                    <a:pt x="2601" y="1968"/>
                  </a:lnTo>
                  <a:lnTo>
                    <a:pt x="2592" y="2007"/>
                  </a:lnTo>
                  <a:lnTo>
                    <a:pt x="2589" y="2048"/>
                  </a:lnTo>
                  <a:lnTo>
                    <a:pt x="2592" y="2090"/>
                  </a:lnTo>
                  <a:lnTo>
                    <a:pt x="2601" y="2130"/>
                  </a:lnTo>
                  <a:lnTo>
                    <a:pt x="2615" y="2168"/>
                  </a:lnTo>
                  <a:lnTo>
                    <a:pt x="2635" y="2202"/>
                  </a:lnTo>
                  <a:lnTo>
                    <a:pt x="2658" y="2234"/>
                  </a:lnTo>
                  <a:lnTo>
                    <a:pt x="2686" y="2262"/>
                  </a:lnTo>
                  <a:lnTo>
                    <a:pt x="2718" y="2285"/>
                  </a:lnTo>
                  <a:lnTo>
                    <a:pt x="2752" y="2305"/>
                  </a:lnTo>
                  <a:lnTo>
                    <a:pt x="2790" y="2319"/>
                  </a:lnTo>
                  <a:lnTo>
                    <a:pt x="2829" y="2328"/>
                  </a:lnTo>
                  <a:lnTo>
                    <a:pt x="2871" y="2331"/>
                  </a:lnTo>
                  <a:lnTo>
                    <a:pt x="2912" y="2328"/>
                  </a:lnTo>
                  <a:lnTo>
                    <a:pt x="2952" y="2319"/>
                  </a:lnTo>
                  <a:lnTo>
                    <a:pt x="2989" y="2305"/>
                  </a:lnTo>
                  <a:lnTo>
                    <a:pt x="3023" y="2285"/>
                  </a:lnTo>
                  <a:lnTo>
                    <a:pt x="3055" y="2262"/>
                  </a:lnTo>
                  <a:lnTo>
                    <a:pt x="3083" y="2234"/>
                  </a:lnTo>
                  <a:lnTo>
                    <a:pt x="3107" y="2202"/>
                  </a:lnTo>
                  <a:lnTo>
                    <a:pt x="3126" y="2168"/>
                  </a:lnTo>
                  <a:lnTo>
                    <a:pt x="3140" y="2130"/>
                  </a:lnTo>
                  <a:lnTo>
                    <a:pt x="3149" y="2090"/>
                  </a:lnTo>
                  <a:lnTo>
                    <a:pt x="3152" y="2048"/>
                  </a:lnTo>
                  <a:lnTo>
                    <a:pt x="3149" y="2007"/>
                  </a:lnTo>
                  <a:lnTo>
                    <a:pt x="3140" y="1968"/>
                  </a:lnTo>
                  <a:lnTo>
                    <a:pt x="3126" y="1930"/>
                  </a:lnTo>
                  <a:lnTo>
                    <a:pt x="3107" y="1896"/>
                  </a:lnTo>
                  <a:lnTo>
                    <a:pt x="3083" y="1864"/>
                  </a:lnTo>
                  <a:lnTo>
                    <a:pt x="3055" y="1836"/>
                  </a:lnTo>
                  <a:lnTo>
                    <a:pt x="3023" y="1812"/>
                  </a:lnTo>
                  <a:lnTo>
                    <a:pt x="2989" y="1793"/>
                  </a:lnTo>
                  <a:lnTo>
                    <a:pt x="2952" y="1779"/>
                  </a:lnTo>
                  <a:lnTo>
                    <a:pt x="2912" y="1770"/>
                  </a:lnTo>
                  <a:lnTo>
                    <a:pt x="2871" y="1767"/>
                  </a:lnTo>
                  <a:close/>
                  <a:moveTo>
                    <a:pt x="2471" y="1767"/>
                  </a:moveTo>
                  <a:lnTo>
                    <a:pt x="2494" y="1791"/>
                  </a:lnTo>
                  <a:lnTo>
                    <a:pt x="2515" y="1817"/>
                  </a:lnTo>
                  <a:lnTo>
                    <a:pt x="2533" y="1846"/>
                  </a:lnTo>
                  <a:lnTo>
                    <a:pt x="2551" y="1817"/>
                  </a:lnTo>
                  <a:lnTo>
                    <a:pt x="2572" y="1791"/>
                  </a:lnTo>
                  <a:lnTo>
                    <a:pt x="2595" y="1767"/>
                  </a:lnTo>
                  <a:lnTo>
                    <a:pt x="2471" y="1767"/>
                  </a:lnTo>
                  <a:close/>
                  <a:moveTo>
                    <a:pt x="2195" y="1767"/>
                  </a:moveTo>
                  <a:lnTo>
                    <a:pt x="2154" y="1770"/>
                  </a:lnTo>
                  <a:lnTo>
                    <a:pt x="2115" y="1779"/>
                  </a:lnTo>
                  <a:lnTo>
                    <a:pt x="2077" y="1793"/>
                  </a:lnTo>
                  <a:lnTo>
                    <a:pt x="2042" y="1812"/>
                  </a:lnTo>
                  <a:lnTo>
                    <a:pt x="2011" y="1836"/>
                  </a:lnTo>
                  <a:lnTo>
                    <a:pt x="1983" y="1864"/>
                  </a:lnTo>
                  <a:lnTo>
                    <a:pt x="1959" y="1896"/>
                  </a:lnTo>
                  <a:lnTo>
                    <a:pt x="1940" y="1930"/>
                  </a:lnTo>
                  <a:lnTo>
                    <a:pt x="1926" y="1968"/>
                  </a:lnTo>
                  <a:lnTo>
                    <a:pt x="1917" y="2007"/>
                  </a:lnTo>
                  <a:lnTo>
                    <a:pt x="1914" y="2048"/>
                  </a:lnTo>
                  <a:lnTo>
                    <a:pt x="1917" y="2090"/>
                  </a:lnTo>
                  <a:lnTo>
                    <a:pt x="1926" y="2130"/>
                  </a:lnTo>
                  <a:lnTo>
                    <a:pt x="1940" y="2168"/>
                  </a:lnTo>
                  <a:lnTo>
                    <a:pt x="1959" y="2202"/>
                  </a:lnTo>
                  <a:lnTo>
                    <a:pt x="1983" y="2234"/>
                  </a:lnTo>
                  <a:lnTo>
                    <a:pt x="2011" y="2262"/>
                  </a:lnTo>
                  <a:lnTo>
                    <a:pt x="2042" y="2285"/>
                  </a:lnTo>
                  <a:lnTo>
                    <a:pt x="2077" y="2305"/>
                  </a:lnTo>
                  <a:lnTo>
                    <a:pt x="2115" y="2319"/>
                  </a:lnTo>
                  <a:lnTo>
                    <a:pt x="2154" y="2328"/>
                  </a:lnTo>
                  <a:lnTo>
                    <a:pt x="2195" y="2331"/>
                  </a:lnTo>
                  <a:lnTo>
                    <a:pt x="2237" y="2328"/>
                  </a:lnTo>
                  <a:lnTo>
                    <a:pt x="2277" y="2319"/>
                  </a:lnTo>
                  <a:lnTo>
                    <a:pt x="2314" y="2305"/>
                  </a:lnTo>
                  <a:lnTo>
                    <a:pt x="2348" y="2285"/>
                  </a:lnTo>
                  <a:lnTo>
                    <a:pt x="2380" y="2262"/>
                  </a:lnTo>
                  <a:lnTo>
                    <a:pt x="2408" y="2234"/>
                  </a:lnTo>
                  <a:lnTo>
                    <a:pt x="2431" y="2202"/>
                  </a:lnTo>
                  <a:lnTo>
                    <a:pt x="2451" y="2168"/>
                  </a:lnTo>
                  <a:lnTo>
                    <a:pt x="2465" y="2130"/>
                  </a:lnTo>
                  <a:lnTo>
                    <a:pt x="2474" y="2090"/>
                  </a:lnTo>
                  <a:lnTo>
                    <a:pt x="2476" y="2048"/>
                  </a:lnTo>
                  <a:lnTo>
                    <a:pt x="2474" y="2007"/>
                  </a:lnTo>
                  <a:lnTo>
                    <a:pt x="2465" y="1968"/>
                  </a:lnTo>
                  <a:lnTo>
                    <a:pt x="2451" y="1930"/>
                  </a:lnTo>
                  <a:lnTo>
                    <a:pt x="2431" y="1896"/>
                  </a:lnTo>
                  <a:lnTo>
                    <a:pt x="2408" y="1864"/>
                  </a:lnTo>
                  <a:lnTo>
                    <a:pt x="2380" y="1836"/>
                  </a:lnTo>
                  <a:lnTo>
                    <a:pt x="2348" y="1812"/>
                  </a:lnTo>
                  <a:lnTo>
                    <a:pt x="2314" y="1793"/>
                  </a:lnTo>
                  <a:lnTo>
                    <a:pt x="2277" y="1779"/>
                  </a:lnTo>
                  <a:lnTo>
                    <a:pt x="2237" y="1770"/>
                  </a:lnTo>
                  <a:lnTo>
                    <a:pt x="2195" y="1767"/>
                  </a:lnTo>
                  <a:close/>
                  <a:moveTo>
                    <a:pt x="895" y="1767"/>
                  </a:moveTo>
                  <a:lnTo>
                    <a:pt x="924" y="1800"/>
                  </a:lnTo>
                  <a:lnTo>
                    <a:pt x="950" y="1835"/>
                  </a:lnTo>
                  <a:lnTo>
                    <a:pt x="972" y="1873"/>
                  </a:lnTo>
                  <a:lnTo>
                    <a:pt x="989" y="1914"/>
                  </a:lnTo>
                  <a:lnTo>
                    <a:pt x="1003" y="1957"/>
                  </a:lnTo>
                  <a:lnTo>
                    <a:pt x="1010" y="2002"/>
                  </a:lnTo>
                  <a:lnTo>
                    <a:pt x="1014" y="2048"/>
                  </a:lnTo>
                  <a:lnTo>
                    <a:pt x="1010" y="2096"/>
                  </a:lnTo>
                  <a:lnTo>
                    <a:pt x="1003" y="2140"/>
                  </a:lnTo>
                  <a:lnTo>
                    <a:pt x="989" y="2183"/>
                  </a:lnTo>
                  <a:lnTo>
                    <a:pt x="972" y="2224"/>
                  </a:lnTo>
                  <a:lnTo>
                    <a:pt x="950" y="2263"/>
                  </a:lnTo>
                  <a:lnTo>
                    <a:pt x="924" y="2298"/>
                  </a:lnTo>
                  <a:lnTo>
                    <a:pt x="895" y="2331"/>
                  </a:lnTo>
                  <a:lnTo>
                    <a:pt x="1920" y="2331"/>
                  </a:lnTo>
                  <a:lnTo>
                    <a:pt x="1891" y="2298"/>
                  </a:lnTo>
                  <a:lnTo>
                    <a:pt x="1864" y="2263"/>
                  </a:lnTo>
                  <a:lnTo>
                    <a:pt x="1842" y="2224"/>
                  </a:lnTo>
                  <a:lnTo>
                    <a:pt x="1824" y="2183"/>
                  </a:lnTo>
                  <a:lnTo>
                    <a:pt x="1812" y="2140"/>
                  </a:lnTo>
                  <a:lnTo>
                    <a:pt x="1803" y="2096"/>
                  </a:lnTo>
                  <a:lnTo>
                    <a:pt x="1801" y="2048"/>
                  </a:lnTo>
                  <a:lnTo>
                    <a:pt x="1802" y="2021"/>
                  </a:lnTo>
                  <a:lnTo>
                    <a:pt x="1806" y="1993"/>
                  </a:lnTo>
                  <a:lnTo>
                    <a:pt x="1747" y="2051"/>
                  </a:lnTo>
                  <a:lnTo>
                    <a:pt x="1733" y="2062"/>
                  </a:lnTo>
                  <a:lnTo>
                    <a:pt x="1716" y="2067"/>
                  </a:lnTo>
                  <a:lnTo>
                    <a:pt x="1699" y="2067"/>
                  </a:lnTo>
                  <a:lnTo>
                    <a:pt x="1682" y="2062"/>
                  </a:lnTo>
                  <a:lnTo>
                    <a:pt x="1668" y="2051"/>
                  </a:lnTo>
                  <a:lnTo>
                    <a:pt x="1443" y="1825"/>
                  </a:lnTo>
                  <a:lnTo>
                    <a:pt x="1433" y="1812"/>
                  </a:lnTo>
                  <a:lnTo>
                    <a:pt x="1427" y="1798"/>
                  </a:lnTo>
                  <a:lnTo>
                    <a:pt x="1426" y="1782"/>
                  </a:lnTo>
                  <a:lnTo>
                    <a:pt x="1430" y="1767"/>
                  </a:lnTo>
                  <a:lnTo>
                    <a:pt x="895" y="1767"/>
                  </a:lnTo>
                  <a:close/>
                  <a:moveTo>
                    <a:pt x="619" y="1767"/>
                  </a:moveTo>
                  <a:lnTo>
                    <a:pt x="578" y="1770"/>
                  </a:lnTo>
                  <a:lnTo>
                    <a:pt x="538" y="1779"/>
                  </a:lnTo>
                  <a:lnTo>
                    <a:pt x="501" y="1793"/>
                  </a:lnTo>
                  <a:lnTo>
                    <a:pt x="465" y="1812"/>
                  </a:lnTo>
                  <a:lnTo>
                    <a:pt x="435" y="1836"/>
                  </a:lnTo>
                  <a:lnTo>
                    <a:pt x="407" y="1864"/>
                  </a:lnTo>
                  <a:lnTo>
                    <a:pt x="383" y="1896"/>
                  </a:lnTo>
                  <a:lnTo>
                    <a:pt x="364" y="1930"/>
                  </a:lnTo>
                  <a:lnTo>
                    <a:pt x="350" y="1968"/>
                  </a:lnTo>
                  <a:lnTo>
                    <a:pt x="341" y="2007"/>
                  </a:lnTo>
                  <a:lnTo>
                    <a:pt x="338" y="2048"/>
                  </a:lnTo>
                  <a:lnTo>
                    <a:pt x="341" y="2090"/>
                  </a:lnTo>
                  <a:lnTo>
                    <a:pt x="350" y="2130"/>
                  </a:lnTo>
                  <a:lnTo>
                    <a:pt x="364" y="2168"/>
                  </a:lnTo>
                  <a:lnTo>
                    <a:pt x="383" y="2202"/>
                  </a:lnTo>
                  <a:lnTo>
                    <a:pt x="407" y="2234"/>
                  </a:lnTo>
                  <a:lnTo>
                    <a:pt x="435" y="2262"/>
                  </a:lnTo>
                  <a:lnTo>
                    <a:pt x="467" y="2285"/>
                  </a:lnTo>
                  <a:lnTo>
                    <a:pt x="501" y="2305"/>
                  </a:lnTo>
                  <a:lnTo>
                    <a:pt x="538" y="2319"/>
                  </a:lnTo>
                  <a:lnTo>
                    <a:pt x="578" y="2328"/>
                  </a:lnTo>
                  <a:lnTo>
                    <a:pt x="619" y="2331"/>
                  </a:lnTo>
                  <a:lnTo>
                    <a:pt x="661" y="2328"/>
                  </a:lnTo>
                  <a:lnTo>
                    <a:pt x="700" y="2319"/>
                  </a:lnTo>
                  <a:lnTo>
                    <a:pt x="738" y="2305"/>
                  </a:lnTo>
                  <a:lnTo>
                    <a:pt x="772" y="2285"/>
                  </a:lnTo>
                  <a:lnTo>
                    <a:pt x="804" y="2262"/>
                  </a:lnTo>
                  <a:lnTo>
                    <a:pt x="832" y="2234"/>
                  </a:lnTo>
                  <a:lnTo>
                    <a:pt x="855" y="2202"/>
                  </a:lnTo>
                  <a:lnTo>
                    <a:pt x="875" y="2168"/>
                  </a:lnTo>
                  <a:lnTo>
                    <a:pt x="889" y="2130"/>
                  </a:lnTo>
                  <a:lnTo>
                    <a:pt x="898" y="2090"/>
                  </a:lnTo>
                  <a:lnTo>
                    <a:pt x="900" y="2048"/>
                  </a:lnTo>
                  <a:lnTo>
                    <a:pt x="898" y="2007"/>
                  </a:lnTo>
                  <a:lnTo>
                    <a:pt x="889" y="1968"/>
                  </a:lnTo>
                  <a:lnTo>
                    <a:pt x="875" y="1930"/>
                  </a:lnTo>
                  <a:lnTo>
                    <a:pt x="855" y="1896"/>
                  </a:lnTo>
                  <a:lnTo>
                    <a:pt x="832" y="1864"/>
                  </a:lnTo>
                  <a:lnTo>
                    <a:pt x="804" y="1836"/>
                  </a:lnTo>
                  <a:lnTo>
                    <a:pt x="772" y="1812"/>
                  </a:lnTo>
                  <a:lnTo>
                    <a:pt x="738" y="1793"/>
                  </a:lnTo>
                  <a:lnTo>
                    <a:pt x="700" y="1779"/>
                  </a:lnTo>
                  <a:lnTo>
                    <a:pt x="661" y="1770"/>
                  </a:lnTo>
                  <a:lnTo>
                    <a:pt x="619" y="1767"/>
                  </a:lnTo>
                  <a:lnTo>
                    <a:pt x="619" y="1767"/>
                  </a:lnTo>
                  <a:close/>
                  <a:moveTo>
                    <a:pt x="113" y="1767"/>
                  </a:moveTo>
                  <a:lnTo>
                    <a:pt x="113" y="1954"/>
                  </a:lnTo>
                  <a:lnTo>
                    <a:pt x="179" y="1954"/>
                  </a:lnTo>
                  <a:lnTo>
                    <a:pt x="319" y="1767"/>
                  </a:lnTo>
                  <a:lnTo>
                    <a:pt x="113" y="1767"/>
                  </a:lnTo>
                  <a:close/>
                  <a:moveTo>
                    <a:pt x="1314" y="1541"/>
                  </a:moveTo>
                  <a:lnTo>
                    <a:pt x="1314" y="1654"/>
                  </a:lnTo>
                  <a:lnTo>
                    <a:pt x="1534" y="1654"/>
                  </a:lnTo>
                  <a:lnTo>
                    <a:pt x="1647" y="1541"/>
                  </a:lnTo>
                  <a:lnTo>
                    <a:pt x="1314" y="1541"/>
                  </a:lnTo>
                  <a:close/>
                  <a:moveTo>
                    <a:pt x="1881" y="1466"/>
                  </a:moveTo>
                  <a:lnTo>
                    <a:pt x="1747" y="1600"/>
                  </a:lnTo>
                  <a:lnTo>
                    <a:pt x="1747" y="1600"/>
                  </a:lnTo>
                  <a:lnTo>
                    <a:pt x="1562" y="1785"/>
                  </a:lnTo>
                  <a:lnTo>
                    <a:pt x="1707" y="1931"/>
                  </a:lnTo>
                  <a:lnTo>
                    <a:pt x="1968" y="1670"/>
                  </a:lnTo>
                  <a:lnTo>
                    <a:pt x="1980" y="1662"/>
                  </a:lnTo>
                  <a:lnTo>
                    <a:pt x="1993" y="1656"/>
                  </a:lnTo>
                  <a:lnTo>
                    <a:pt x="2008" y="1654"/>
                  </a:lnTo>
                  <a:lnTo>
                    <a:pt x="3059" y="1654"/>
                  </a:lnTo>
                  <a:lnTo>
                    <a:pt x="3073" y="1656"/>
                  </a:lnTo>
                  <a:lnTo>
                    <a:pt x="3086" y="1662"/>
                  </a:lnTo>
                  <a:lnTo>
                    <a:pt x="3098" y="1670"/>
                  </a:lnTo>
                  <a:lnTo>
                    <a:pt x="3359" y="1931"/>
                  </a:lnTo>
                  <a:lnTo>
                    <a:pt x="3504" y="1785"/>
                  </a:lnTo>
                  <a:lnTo>
                    <a:pt x="3186" y="1466"/>
                  </a:lnTo>
                  <a:lnTo>
                    <a:pt x="1881" y="1466"/>
                  </a:lnTo>
                  <a:close/>
                  <a:moveTo>
                    <a:pt x="1014" y="1316"/>
                  </a:moveTo>
                  <a:lnTo>
                    <a:pt x="1014" y="1654"/>
                  </a:lnTo>
                  <a:lnTo>
                    <a:pt x="1201" y="1654"/>
                  </a:lnTo>
                  <a:lnTo>
                    <a:pt x="1201" y="1316"/>
                  </a:lnTo>
                  <a:lnTo>
                    <a:pt x="1014" y="1316"/>
                  </a:lnTo>
                  <a:close/>
                  <a:moveTo>
                    <a:pt x="3263" y="1015"/>
                  </a:moveTo>
                  <a:lnTo>
                    <a:pt x="3254" y="1076"/>
                  </a:lnTo>
                  <a:lnTo>
                    <a:pt x="3241" y="1136"/>
                  </a:lnTo>
                  <a:lnTo>
                    <a:pt x="3221" y="1193"/>
                  </a:lnTo>
                  <a:lnTo>
                    <a:pt x="3197" y="1249"/>
                  </a:lnTo>
                  <a:lnTo>
                    <a:pt x="3168" y="1302"/>
                  </a:lnTo>
                  <a:lnTo>
                    <a:pt x="3134" y="1353"/>
                  </a:lnTo>
                  <a:lnTo>
                    <a:pt x="3527" y="1353"/>
                  </a:lnTo>
                  <a:lnTo>
                    <a:pt x="3527" y="1015"/>
                  </a:lnTo>
                  <a:lnTo>
                    <a:pt x="3263" y="1015"/>
                  </a:lnTo>
                  <a:close/>
                  <a:moveTo>
                    <a:pt x="1314" y="1015"/>
                  </a:moveTo>
                  <a:lnTo>
                    <a:pt x="1314" y="1428"/>
                  </a:lnTo>
                  <a:lnTo>
                    <a:pt x="1651" y="1428"/>
                  </a:lnTo>
                  <a:lnTo>
                    <a:pt x="1651" y="1015"/>
                  </a:lnTo>
                  <a:lnTo>
                    <a:pt x="1314" y="1015"/>
                  </a:lnTo>
                  <a:close/>
                  <a:moveTo>
                    <a:pt x="1482" y="564"/>
                  </a:moveTo>
                  <a:lnTo>
                    <a:pt x="1448" y="568"/>
                  </a:lnTo>
                  <a:lnTo>
                    <a:pt x="1416" y="577"/>
                  </a:lnTo>
                  <a:lnTo>
                    <a:pt x="1388" y="593"/>
                  </a:lnTo>
                  <a:lnTo>
                    <a:pt x="1363" y="613"/>
                  </a:lnTo>
                  <a:lnTo>
                    <a:pt x="1342" y="638"/>
                  </a:lnTo>
                  <a:lnTo>
                    <a:pt x="1327" y="667"/>
                  </a:lnTo>
                  <a:lnTo>
                    <a:pt x="1317" y="699"/>
                  </a:lnTo>
                  <a:lnTo>
                    <a:pt x="1314" y="733"/>
                  </a:lnTo>
                  <a:lnTo>
                    <a:pt x="1317" y="766"/>
                  </a:lnTo>
                  <a:lnTo>
                    <a:pt x="1327" y="799"/>
                  </a:lnTo>
                  <a:lnTo>
                    <a:pt x="1342" y="827"/>
                  </a:lnTo>
                  <a:lnTo>
                    <a:pt x="1363" y="853"/>
                  </a:lnTo>
                  <a:lnTo>
                    <a:pt x="1388" y="874"/>
                  </a:lnTo>
                  <a:lnTo>
                    <a:pt x="1416" y="889"/>
                  </a:lnTo>
                  <a:lnTo>
                    <a:pt x="1448" y="899"/>
                  </a:lnTo>
                  <a:lnTo>
                    <a:pt x="1482" y="902"/>
                  </a:lnTo>
                  <a:lnTo>
                    <a:pt x="1517" y="899"/>
                  </a:lnTo>
                  <a:lnTo>
                    <a:pt x="1548" y="889"/>
                  </a:lnTo>
                  <a:lnTo>
                    <a:pt x="1576" y="874"/>
                  </a:lnTo>
                  <a:lnTo>
                    <a:pt x="1602" y="853"/>
                  </a:lnTo>
                  <a:lnTo>
                    <a:pt x="1623" y="827"/>
                  </a:lnTo>
                  <a:lnTo>
                    <a:pt x="1638" y="799"/>
                  </a:lnTo>
                  <a:lnTo>
                    <a:pt x="1648" y="766"/>
                  </a:lnTo>
                  <a:lnTo>
                    <a:pt x="1651" y="733"/>
                  </a:lnTo>
                  <a:lnTo>
                    <a:pt x="1648" y="699"/>
                  </a:lnTo>
                  <a:lnTo>
                    <a:pt x="1638" y="667"/>
                  </a:lnTo>
                  <a:lnTo>
                    <a:pt x="1623" y="638"/>
                  </a:lnTo>
                  <a:lnTo>
                    <a:pt x="1602" y="613"/>
                  </a:lnTo>
                  <a:lnTo>
                    <a:pt x="1576" y="593"/>
                  </a:lnTo>
                  <a:lnTo>
                    <a:pt x="1548" y="577"/>
                  </a:lnTo>
                  <a:lnTo>
                    <a:pt x="1517" y="568"/>
                  </a:lnTo>
                  <a:lnTo>
                    <a:pt x="1482" y="564"/>
                  </a:lnTo>
                  <a:close/>
                  <a:moveTo>
                    <a:pt x="713" y="489"/>
                  </a:moveTo>
                  <a:lnTo>
                    <a:pt x="713" y="1034"/>
                  </a:lnTo>
                  <a:lnTo>
                    <a:pt x="710" y="1052"/>
                  </a:lnTo>
                  <a:lnTo>
                    <a:pt x="703" y="1067"/>
                  </a:lnTo>
                  <a:lnTo>
                    <a:pt x="689" y="1079"/>
                  </a:lnTo>
                  <a:lnTo>
                    <a:pt x="674" y="1087"/>
                  </a:lnTo>
                  <a:lnTo>
                    <a:pt x="656" y="1090"/>
                  </a:lnTo>
                  <a:lnTo>
                    <a:pt x="113" y="1090"/>
                  </a:lnTo>
                  <a:lnTo>
                    <a:pt x="113" y="1654"/>
                  </a:lnTo>
                  <a:lnTo>
                    <a:pt x="900" y="1654"/>
                  </a:lnTo>
                  <a:lnTo>
                    <a:pt x="900" y="489"/>
                  </a:lnTo>
                  <a:lnTo>
                    <a:pt x="713" y="489"/>
                  </a:lnTo>
                  <a:close/>
                  <a:moveTo>
                    <a:pt x="454" y="489"/>
                  </a:moveTo>
                  <a:lnTo>
                    <a:pt x="113" y="832"/>
                  </a:lnTo>
                  <a:lnTo>
                    <a:pt x="113" y="978"/>
                  </a:lnTo>
                  <a:lnTo>
                    <a:pt x="600" y="978"/>
                  </a:lnTo>
                  <a:lnTo>
                    <a:pt x="600" y="489"/>
                  </a:lnTo>
                  <a:lnTo>
                    <a:pt x="454" y="489"/>
                  </a:lnTo>
                  <a:close/>
                  <a:moveTo>
                    <a:pt x="1802" y="457"/>
                  </a:moveTo>
                  <a:lnTo>
                    <a:pt x="1786" y="505"/>
                  </a:lnTo>
                  <a:lnTo>
                    <a:pt x="1774" y="554"/>
                  </a:lnTo>
                  <a:lnTo>
                    <a:pt x="1766" y="605"/>
                  </a:lnTo>
                  <a:lnTo>
                    <a:pt x="1764" y="658"/>
                  </a:lnTo>
                  <a:lnTo>
                    <a:pt x="1764" y="1424"/>
                  </a:lnTo>
                  <a:lnTo>
                    <a:pt x="1818" y="1370"/>
                  </a:lnTo>
                  <a:lnTo>
                    <a:pt x="1830" y="1361"/>
                  </a:lnTo>
                  <a:lnTo>
                    <a:pt x="1843" y="1355"/>
                  </a:lnTo>
                  <a:lnTo>
                    <a:pt x="1858" y="1353"/>
                  </a:lnTo>
                  <a:lnTo>
                    <a:pt x="2697" y="1353"/>
                  </a:lnTo>
                  <a:lnTo>
                    <a:pt x="1802" y="457"/>
                  </a:lnTo>
                  <a:close/>
                  <a:moveTo>
                    <a:pt x="2003" y="206"/>
                  </a:moveTo>
                  <a:lnTo>
                    <a:pt x="1961" y="237"/>
                  </a:lnTo>
                  <a:lnTo>
                    <a:pt x="1924" y="272"/>
                  </a:lnTo>
                  <a:lnTo>
                    <a:pt x="1888" y="311"/>
                  </a:lnTo>
                  <a:lnTo>
                    <a:pt x="1858" y="352"/>
                  </a:lnTo>
                  <a:lnTo>
                    <a:pt x="2857" y="1353"/>
                  </a:lnTo>
                  <a:lnTo>
                    <a:pt x="2983" y="1353"/>
                  </a:lnTo>
                  <a:lnTo>
                    <a:pt x="3010" y="1326"/>
                  </a:lnTo>
                  <a:lnTo>
                    <a:pt x="3036" y="1296"/>
                  </a:lnTo>
                  <a:lnTo>
                    <a:pt x="3059" y="1264"/>
                  </a:lnTo>
                  <a:lnTo>
                    <a:pt x="2003" y="206"/>
                  </a:lnTo>
                  <a:close/>
                  <a:moveTo>
                    <a:pt x="2308" y="112"/>
                  </a:moveTo>
                  <a:lnTo>
                    <a:pt x="2256" y="116"/>
                  </a:lnTo>
                  <a:lnTo>
                    <a:pt x="2204" y="122"/>
                  </a:lnTo>
                  <a:lnTo>
                    <a:pt x="2154" y="134"/>
                  </a:lnTo>
                  <a:lnTo>
                    <a:pt x="2107" y="151"/>
                  </a:lnTo>
                  <a:lnTo>
                    <a:pt x="3114" y="1160"/>
                  </a:lnTo>
                  <a:lnTo>
                    <a:pt x="3130" y="1111"/>
                  </a:lnTo>
                  <a:lnTo>
                    <a:pt x="3143" y="1062"/>
                  </a:lnTo>
                  <a:lnTo>
                    <a:pt x="3149" y="1011"/>
                  </a:lnTo>
                  <a:lnTo>
                    <a:pt x="3152" y="959"/>
                  </a:lnTo>
                  <a:lnTo>
                    <a:pt x="3152" y="456"/>
                  </a:lnTo>
                  <a:lnTo>
                    <a:pt x="2809" y="112"/>
                  </a:lnTo>
                  <a:lnTo>
                    <a:pt x="2308" y="112"/>
                  </a:lnTo>
                  <a:close/>
                  <a:moveTo>
                    <a:pt x="2308" y="0"/>
                  </a:moveTo>
                  <a:lnTo>
                    <a:pt x="2834" y="0"/>
                  </a:lnTo>
                  <a:lnTo>
                    <a:pt x="2848" y="2"/>
                  </a:lnTo>
                  <a:lnTo>
                    <a:pt x="2861" y="7"/>
                  </a:lnTo>
                  <a:lnTo>
                    <a:pt x="2873" y="16"/>
                  </a:lnTo>
                  <a:lnTo>
                    <a:pt x="3248" y="392"/>
                  </a:lnTo>
                  <a:lnTo>
                    <a:pt x="3257" y="404"/>
                  </a:lnTo>
                  <a:lnTo>
                    <a:pt x="3263" y="417"/>
                  </a:lnTo>
                  <a:lnTo>
                    <a:pt x="3265" y="432"/>
                  </a:lnTo>
                  <a:lnTo>
                    <a:pt x="3265" y="902"/>
                  </a:lnTo>
                  <a:lnTo>
                    <a:pt x="3584" y="902"/>
                  </a:lnTo>
                  <a:lnTo>
                    <a:pt x="3601" y="905"/>
                  </a:lnTo>
                  <a:lnTo>
                    <a:pt x="3617" y="913"/>
                  </a:lnTo>
                  <a:lnTo>
                    <a:pt x="3629" y="926"/>
                  </a:lnTo>
                  <a:lnTo>
                    <a:pt x="3637" y="941"/>
                  </a:lnTo>
                  <a:lnTo>
                    <a:pt x="3640" y="959"/>
                  </a:lnTo>
                  <a:lnTo>
                    <a:pt x="3640" y="1410"/>
                  </a:lnTo>
                  <a:lnTo>
                    <a:pt x="3637" y="1427"/>
                  </a:lnTo>
                  <a:lnTo>
                    <a:pt x="3629" y="1443"/>
                  </a:lnTo>
                  <a:lnTo>
                    <a:pt x="3617" y="1455"/>
                  </a:lnTo>
                  <a:lnTo>
                    <a:pt x="3601" y="1463"/>
                  </a:lnTo>
                  <a:lnTo>
                    <a:pt x="3584" y="1466"/>
                  </a:lnTo>
                  <a:lnTo>
                    <a:pt x="3344" y="1466"/>
                  </a:lnTo>
                  <a:lnTo>
                    <a:pt x="3623" y="1746"/>
                  </a:lnTo>
                  <a:lnTo>
                    <a:pt x="3634" y="1760"/>
                  </a:lnTo>
                  <a:lnTo>
                    <a:pt x="3639" y="1777"/>
                  </a:lnTo>
                  <a:lnTo>
                    <a:pt x="3639" y="1794"/>
                  </a:lnTo>
                  <a:lnTo>
                    <a:pt x="3634" y="1811"/>
                  </a:lnTo>
                  <a:lnTo>
                    <a:pt x="3623" y="1825"/>
                  </a:lnTo>
                  <a:lnTo>
                    <a:pt x="3398" y="2051"/>
                  </a:lnTo>
                  <a:lnTo>
                    <a:pt x="3386" y="2061"/>
                  </a:lnTo>
                  <a:lnTo>
                    <a:pt x="3373" y="2066"/>
                  </a:lnTo>
                  <a:lnTo>
                    <a:pt x="3359" y="2067"/>
                  </a:lnTo>
                  <a:lnTo>
                    <a:pt x="3344" y="2066"/>
                  </a:lnTo>
                  <a:lnTo>
                    <a:pt x="3331" y="2061"/>
                  </a:lnTo>
                  <a:lnTo>
                    <a:pt x="3319" y="2051"/>
                  </a:lnTo>
                  <a:lnTo>
                    <a:pt x="3261" y="1993"/>
                  </a:lnTo>
                  <a:lnTo>
                    <a:pt x="3264" y="2021"/>
                  </a:lnTo>
                  <a:lnTo>
                    <a:pt x="3265" y="2048"/>
                  </a:lnTo>
                  <a:lnTo>
                    <a:pt x="3262" y="2096"/>
                  </a:lnTo>
                  <a:lnTo>
                    <a:pt x="3254" y="2140"/>
                  </a:lnTo>
                  <a:lnTo>
                    <a:pt x="3241" y="2183"/>
                  </a:lnTo>
                  <a:lnTo>
                    <a:pt x="3223" y="2224"/>
                  </a:lnTo>
                  <a:lnTo>
                    <a:pt x="3202" y="2263"/>
                  </a:lnTo>
                  <a:lnTo>
                    <a:pt x="3176" y="2298"/>
                  </a:lnTo>
                  <a:lnTo>
                    <a:pt x="3146" y="2331"/>
                  </a:lnTo>
                  <a:lnTo>
                    <a:pt x="3209" y="2331"/>
                  </a:lnTo>
                  <a:lnTo>
                    <a:pt x="3226" y="2333"/>
                  </a:lnTo>
                  <a:lnTo>
                    <a:pt x="3242" y="2341"/>
                  </a:lnTo>
                  <a:lnTo>
                    <a:pt x="3254" y="2353"/>
                  </a:lnTo>
                  <a:lnTo>
                    <a:pt x="3262" y="2369"/>
                  </a:lnTo>
                  <a:lnTo>
                    <a:pt x="3265" y="2388"/>
                  </a:lnTo>
                  <a:lnTo>
                    <a:pt x="3262" y="2405"/>
                  </a:lnTo>
                  <a:lnTo>
                    <a:pt x="3254" y="2421"/>
                  </a:lnTo>
                  <a:lnTo>
                    <a:pt x="3242" y="2433"/>
                  </a:lnTo>
                  <a:lnTo>
                    <a:pt x="3226" y="2441"/>
                  </a:lnTo>
                  <a:lnTo>
                    <a:pt x="3209" y="2444"/>
                  </a:lnTo>
                  <a:lnTo>
                    <a:pt x="281" y="2444"/>
                  </a:lnTo>
                  <a:lnTo>
                    <a:pt x="264" y="2441"/>
                  </a:lnTo>
                  <a:lnTo>
                    <a:pt x="248" y="2433"/>
                  </a:lnTo>
                  <a:lnTo>
                    <a:pt x="236" y="2421"/>
                  </a:lnTo>
                  <a:lnTo>
                    <a:pt x="228" y="2405"/>
                  </a:lnTo>
                  <a:lnTo>
                    <a:pt x="225" y="2388"/>
                  </a:lnTo>
                  <a:lnTo>
                    <a:pt x="228" y="2369"/>
                  </a:lnTo>
                  <a:lnTo>
                    <a:pt x="236" y="2353"/>
                  </a:lnTo>
                  <a:lnTo>
                    <a:pt x="248" y="2341"/>
                  </a:lnTo>
                  <a:lnTo>
                    <a:pt x="264" y="2333"/>
                  </a:lnTo>
                  <a:lnTo>
                    <a:pt x="281" y="2331"/>
                  </a:lnTo>
                  <a:lnTo>
                    <a:pt x="344" y="2331"/>
                  </a:lnTo>
                  <a:lnTo>
                    <a:pt x="311" y="2295"/>
                  </a:lnTo>
                  <a:lnTo>
                    <a:pt x="283" y="2254"/>
                  </a:lnTo>
                  <a:lnTo>
                    <a:pt x="260" y="2211"/>
                  </a:lnTo>
                  <a:lnTo>
                    <a:pt x="243" y="2164"/>
                  </a:lnTo>
                  <a:lnTo>
                    <a:pt x="231" y="2116"/>
                  </a:lnTo>
                  <a:lnTo>
                    <a:pt x="225" y="2064"/>
                  </a:lnTo>
                  <a:lnTo>
                    <a:pt x="206" y="2067"/>
                  </a:lnTo>
                  <a:lnTo>
                    <a:pt x="56" y="2067"/>
                  </a:lnTo>
                  <a:lnTo>
                    <a:pt x="42" y="2066"/>
                  </a:lnTo>
                  <a:lnTo>
                    <a:pt x="29" y="2061"/>
                  </a:lnTo>
                  <a:lnTo>
                    <a:pt x="17" y="2051"/>
                  </a:lnTo>
                  <a:lnTo>
                    <a:pt x="8" y="2040"/>
                  </a:lnTo>
                  <a:lnTo>
                    <a:pt x="2" y="2026"/>
                  </a:lnTo>
                  <a:lnTo>
                    <a:pt x="0" y="2011"/>
                  </a:lnTo>
                  <a:lnTo>
                    <a:pt x="0" y="808"/>
                  </a:lnTo>
                  <a:lnTo>
                    <a:pt x="2" y="793"/>
                  </a:lnTo>
                  <a:lnTo>
                    <a:pt x="8" y="780"/>
                  </a:lnTo>
                  <a:lnTo>
                    <a:pt x="17" y="769"/>
                  </a:lnTo>
                  <a:lnTo>
                    <a:pt x="392" y="392"/>
                  </a:lnTo>
                  <a:lnTo>
                    <a:pt x="404" y="383"/>
                  </a:lnTo>
                  <a:lnTo>
                    <a:pt x="417" y="377"/>
                  </a:lnTo>
                  <a:lnTo>
                    <a:pt x="431" y="375"/>
                  </a:lnTo>
                  <a:lnTo>
                    <a:pt x="656" y="375"/>
                  </a:lnTo>
                  <a:lnTo>
                    <a:pt x="656" y="375"/>
                  </a:lnTo>
                  <a:lnTo>
                    <a:pt x="656" y="375"/>
                  </a:lnTo>
                  <a:lnTo>
                    <a:pt x="957" y="375"/>
                  </a:lnTo>
                  <a:lnTo>
                    <a:pt x="975" y="379"/>
                  </a:lnTo>
                  <a:lnTo>
                    <a:pt x="991" y="386"/>
                  </a:lnTo>
                  <a:lnTo>
                    <a:pt x="1003" y="398"/>
                  </a:lnTo>
                  <a:lnTo>
                    <a:pt x="1010" y="414"/>
                  </a:lnTo>
                  <a:lnTo>
                    <a:pt x="1014" y="432"/>
                  </a:lnTo>
                  <a:lnTo>
                    <a:pt x="1014" y="1203"/>
                  </a:lnTo>
                  <a:lnTo>
                    <a:pt x="1201" y="1203"/>
                  </a:lnTo>
                  <a:lnTo>
                    <a:pt x="1201" y="959"/>
                  </a:lnTo>
                  <a:lnTo>
                    <a:pt x="1203" y="941"/>
                  </a:lnTo>
                  <a:lnTo>
                    <a:pt x="1212" y="926"/>
                  </a:lnTo>
                  <a:lnTo>
                    <a:pt x="1224" y="913"/>
                  </a:lnTo>
                  <a:lnTo>
                    <a:pt x="1240" y="905"/>
                  </a:lnTo>
                  <a:lnTo>
                    <a:pt x="1257" y="902"/>
                  </a:lnTo>
                  <a:lnTo>
                    <a:pt x="1257" y="902"/>
                  </a:lnTo>
                  <a:lnTo>
                    <a:pt x="1238" y="873"/>
                  </a:lnTo>
                  <a:lnTo>
                    <a:pt x="1222" y="841"/>
                  </a:lnTo>
                  <a:lnTo>
                    <a:pt x="1210" y="806"/>
                  </a:lnTo>
                  <a:lnTo>
                    <a:pt x="1203" y="771"/>
                  </a:lnTo>
                  <a:lnTo>
                    <a:pt x="1201" y="733"/>
                  </a:lnTo>
                  <a:lnTo>
                    <a:pt x="1203" y="691"/>
                  </a:lnTo>
                  <a:lnTo>
                    <a:pt x="1212" y="652"/>
                  </a:lnTo>
                  <a:lnTo>
                    <a:pt x="1227" y="614"/>
                  </a:lnTo>
                  <a:lnTo>
                    <a:pt x="1246" y="580"/>
                  </a:lnTo>
                  <a:lnTo>
                    <a:pt x="1270" y="548"/>
                  </a:lnTo>
                  <a:lnTo>
                    <a:pt x="1298" y="520"/>
                  </a:lnTo>
                  <a:lnTo>
                    <a:pt x="1329" y="497"/>
                  </a:lnTo>
                  <a:lnTo>
                    <a:pt x="1363" y="477"/>
                  </a:lnTo>
                  <a:lnTo>
                    <a:pt x="1401" y="463"/>
                  </a:lnTo>
                  <a:lnTo>
                    <a:pt x="1441" y="454"/>
                  </a:lnTo>
                  <a:lnTo>
                    <a:pt x="1482" y="450"/>
                  </a:lnTo>
                  <a:lnTo>
                    <a:pt x="1523" y="454"/>
                  </a:lnTo>
                  <a:lnTo>
                    <a:pt x="1563" y="463"/>
                  </a:lnTo>
                  <a:lnTo>
                    <a:pt x="1600" y="477"/>
                  </a:lnTo>
                  <a:lnTo>
                    <a:pt x="1635" y="496"/>
                  </a:lnTo>
                  <a:lnTo>
                    <a:pt x="1666" y="519"/>
                  </a:lnTo>
                  <a:lnTo>
                    <a:pt x="1682" y="457"/>
                  </a:lnTo>
                  <a:lnTo>
                    <a:pt x="1705" y="397"/>
                  </a:lnTo>
                  <a:lnTo>
                    <a:pt x="1733" y="340"/>
                  </a:lnTo>
                  <a:lnTo>
                    <a:pt x="1766" y="287"/>
                  </a:lnTo>
                  <a:lnTo>
                    <a:pt x="1803" y="237"/>
                  </a:lnTo>
                  <a:lnTo>
                    <a:pt x="1846" y="191"/>
                  </a:lnTo>
                  <a:lnTo>
                    <a:pt x="1893" y="149"/>
                  </a:lnTo>
                  <a:lnTo>
                    <a:pt x="1944" y="111"/>
                  </a:lnTo>
                  <a:lnTo>
                    <a:pt x="1996" y="78"/>
                  </a:lnTo>
                  <a:lnTo>
                    <a:pt x="2054" y="51"/>
                  </a:lnTo>
                  <a:lnTo>
                    <a:pt x="2115" y="29"/>
                  </a:lnTo>
                  <a:lnTo>
                    <a:pt x="2176" y="13"/>
                  </a:lnTo>
                  <a:lnTo>
                    <a:pt x="2241" y="3"/>
                  </a:lnTo>
                  <a:lnTo>
                    <a:pt x="2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Rectangle 1">
            <a:extLst>
              <a:ext uri="{FF2B5EF4-FFF2-40B4-BE49-F238E27FC236}">
                <a16:creationId xmlns:a16="http://schemas.microsoft.com/office/drawing/2014/main" id="{49DCECF9-62F5-426C-BDB6-0D740C922F28}"/>
              </a:ext>
            </a:extLst>
          </p:cNvPr>
          <p:cNvSpPr/>
          <p:nvPr/>
        </p:nvSpPr>
        <p:spPr>
          <a:xfrm>
            <a:off x="3892049" y="3661182"/>
            <a:ext cx="4886179" cy="338554"/>
          </a:xfrm>
          <a:prstGeom prst="rect">
            <a:avLst/>
          </a:prstGeom>
        </p:spPr>
        <p:txBody>
          <a:bodyPr wrap="square">
            <a:spAutoFit/>
          </a:bodyPr>
          <a:lstStyle/>
          <a:p>
            <a:pPr algn="ctr"/>
            <a:r>
              <a:rPr lang="en-AU" sz="1600" b="1" i="1" dirty="0">
                <a:solidFill>
                  <a:schemeClr val="tx2"/>
                </a:solidFill>
                <a:latin typeface="ARS Maquette Pro Light" panose="02000303030000020004" pitchFamily="50" charset="0"/>
                <a:cs typeface="Arial" panose="020B0604020202020204" pitchFamily="34" charset="0"/>
              </a:rPr>
              <a:t>European Union Emissions Trading Scheme - “EU ETS”</a:t>
            </a:r>
            <a:endParaRPr lang="en-AU" sz="1600" i="1" dirty="0"/>
          </a:p>
        </p:txBody>
      </p:sp>
    </p:spTree>
    <p:extLst>
      <p:ext uri="{BB962C8B-B14F-4D97-AF65-F5344CB8AC3E}">
        <p14:creationId xmlns:p14="http://schemas.microsoft.com/office/powerpoint/2010/main" val="1090273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8014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5">
            <a:extLst>
              <a:ext uri="{FF2B5EF4-FFF2-40B4-BE49-F238E27FC236}">
                <a16:creationId xmlns:a16="http://schemas.microsoft.com/office/drawing/2014/main" id="{B5D03E82-C1AF-4923-A020-2314415615C3}"/>
              </a:ext>
            </a:extLst>
          </p:cNvPr>
          <p:cNvSpPr txBox="1">
            <a:spLocks noChangeArrowheads="1"/>
          </p:cNvSpPr>
          <p:nvPr/>
        </p:nvSpPr>
        <p:spPr bwMode="auto">
          <a:xfrm>
            <a:off x="0" y="369332"/>
            <a:ext cx="9144000" cy="5226735"/>
          </a:xfrm>
          <a:prstGeom prst="rect">
            <a:avLst/>
          </a:prstGeom>
          <a:noFill/>
          <a:ln>
            <a:noFill/>
          </a:ln>
          <a:effectLst/>
          <a:extLst/>
        </p:spPr>
        <p:txBody>
          <a:bodyPr wrap="square" numCol="2" spcCol="180000">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spcAft>
                <a:spcPts val="200"/>
              </a:spcAft>
            </a:pPr>
            <a:r>
              <a:rPr lang="en-AU" sz="600" dirty="0">
                <a:solidFill>
                  <a:schemeClr val="bg1">
                    <a:lumMod val="50000"/>
                  </a:schemeClr>
                </a:solidFill>
                <a:effectLst/>
                <a:latin typeface="ARS Maquette Pro Light" panose="02000303030000020004" pitchFamily="50" charset="0"/>
                <a:cs typeface="Arial" pitchFamily="34" charset="0"/>
              </a:rPr>
              <a:t>This presentation has been prepared by Calix Limited (ABN 36 117 372 540) (“Company”).</a:t>
            </a:r>
          </a:p>
          <a:p>
            <a:pPr algn="just">
              <a:spcAft>
                <a:spcPts val="200"/>
              </a:spcAft>
            </a:pPr>
            <a:r>
              <a:rPr lang="en-AU" sz="600" dirty="0">
                <a:solidFill>
                  <a:srgbClr val="00A3E4"/>
                </a:solidFill>
                <a:effectLst/>
                <a:latin typeface="ARS Maquette Pro Light" panose="02000303030000020004" pitchFamily="50" charset="0"/>
                <a:cs typeface="Arial" pitchFamily="34" charset="0"/>
              </a:rPr>
              <a:t>SUMMARY INFORMATION</a:t>
            </a:r>
          </a:p>
          <a:p>
            <a:pPr algn="just">
              <a:spcAft>
                <a:spcPts val="200"/>
              </a:spcAft>
            </a:pPr>
            <a:r>
              <a:rPr lang="en-AU" sz="600" dirty="0">
                <a:solidFill>
                  <a:schemeClr val="bg1">
                    <a:lumMod val="50000"/>
                  </a:schemeClr>
                </a:solidFill>
                <a:effectLst/>
                <a:latin typeface="ARS Maquette Pro Light" panose="02000303030000020004" pitchFamily="50" charset="0"/>
                <a:cs typeface="Arial" pitchFamily="34" charset="0"/>
              </a:rPr>
              <a:t>This presentation contains summary information about the Company and its subsidiaries (“Calix”) and their activities current as at 22</a:t>
            </a:r>
            <a:r>
              <a:rPr lang="en-AU" sz="600" baseline="30000" dirty="0">
                <a:solidFill>
                  <a:schemeClr val="bg1">
                    <a:lumMod val="50000"/>
                  </a:schemeClr>
                </a:solidFill>
                <a:effectLst/>
                <a:latin typeface="ARS Maquette Pro Light" panose="02000303030000020004" pitchFamily="50" charset="0"/>
                <a:cs typeface="Arial" pitchFamily="34" charset="0"/>
              </a:rPr>
              <a:t>nd</a:t>
            </a:r>
            <a:r>
              <a:rPr lang="en-AU" sz="600" dirty="0">
                <a:solidFill>
                  <a:schemeClr val="bg1">
                    <a:lumMod val="50000"/>
                  </a:schemeClr>
                </a:solidFill>
                <a:effectLst/>
                <a:latin typeface="ARS Maquette Pro Light" panose="02000303030000020004" pitchFamily="50" charset="0"/>
                <a:cs typeface="Arial" pitchFamily="34" charset="0"/>
              </a:rPr>
              <a:t> August, 2017. The information in this presentation is a general background and does not purport to be complete. </a:t>
            </a:r>
          </a:p>
          <a:p>
            <a:pPr algn="just">
              <a:spcAft>
                <a:spcPts val="200"/>
              </a:spcAft>
            </a:pPr>
            <a:r>
              <a:rPr lang="en-AU" sz="600" dirty="0">
                <a:solidFill>
                  <a:srgbClr val="00A3E4"/>
                </a:solidFill>
                <a:effectLst/>
                <a:latin typeface="ARS Maquette Pro Light" panose="02000303030000020004" pitchFamily="50" charset="0"/>
                <a:cs typeface="Arial" pitchFamily="34" charset="0"/>
              </a:rPr>
              <a:t>NOT FINANCIAL PRODUCT ADVICE</a:t>
            </a:r>
          </a:p>
          <a:p>
            <a:pPr algn="just">
              <a:spcAft>
                <a:spcPts val="200"/>
              </a:spcAft>
            </a:pPr>
            <a:r>
              <a:rPr lang="en-AU" sz="600" dirty="0">
                <a:solidFill>
                  <a:schemeClr val="bg1">
                    <a:lumMod val="50000"/>
                  </a:schemeClr>
                </a:solidFill>
                <a:effectLst/>
                <a:latin typeface="ARS Maquette Pro Light" panose="02000303030000020004" pitchFamily="50" charset="0"/>
                <a:cs typeface="Arial" pitchFamily="34" charset="0"/>
              </a:rPr>
              <a:t>This presentation is for information purposes only and is not a prospectus, product disclosure statement or other offer document under Australian law or the law of any other jurisdiction. This presentation is not financial product or investment advice, a recommendation to acquire Calix securities or accounting, legal or tax advice. It has been prepared without taking into account the objectives, financial or tax situation or needs of individuals. Before making an investment decision, prospective investors should consider the appropriateness of the information having regard to their own objectives, financial and tax situation and needs and seek legal and taxation advice appropriate to their jurisdiction. Calix is not licensed to provide financial product advice in respect of Calix securities. Cooling off rights do not apply to the acquisition of Calix securities.</a:t>
            </a:r>
          </a:p>
          <a:p>
            <a:pPr algn="just">
              <a:spcAft>
                <a:spcPts val="200"/>
              </a:spcAft>
            </a:pPr>
            <a:r>
              <a:rPr lang="en-AU" sz="600" dirty="0">
                <a:solidFill>
                  <a:srgbClr val="00A3E4"/>
                </a:solidFill>
                <a:effectLst/>
                <a:latin typeface="ARS Maquette Pro Light" panose="02000303030000020004" pitchFamily="50" charset="0"/>
                <a:cs typeface="Arial" pitchFamily="34" charset="0"/>
              </a:rPr>
              <a:t>FINANCIAL DATA</a:t>
            </a:r>
          </a:p>
          <a:p>
            <a:pPr algn="just">
              <a:spcAft>
                <a:spcPts val="200"/>
              </a:spcAft>
            </a:pPr>
            <a:r>
              <a:rPr lang="en-AU" sz="600" dirty="0">
                <a:solidFill>
                  <a:schemeClr val="bg1">
                    <a:lumMod val="50000"/>
                  </a:schemeClr>
                </a:solidFill>
                <a:effectLst/>
                <a:latin typeface="ARS Maquette Pro Light" panose="02000303030000020004" pitchFamily="50" charset="0"/>
                <a:cs typeface="Arial" pitchFamily="34" charset="0"/>
              </a:rPr>
              <a:t>All dollar values are in Australian dollars ($ or A$) and financial data is presented as at or for the year ended 30 June 2017 unless stated otherwise.</a:t>
            </a:r>
          </a:p>
          <a:p>
            <a:pPr algn="just">
              <a:spcAft>
                <a:spcPts val="200"/>
              </a:spcAft>
            </a:pPr>
            <a:r>
              <a:rPr lang="en-AU" sz="600" dirty="0">
                <a:solidFill>
                  <a:srgbClr val="00A3E4"/>
                </a:solidFill>
                <a:effectLst/>
                <a:latin typeface="ARS Maquette Pro Light" panose="02000303030000020004" pitchFamily="50" charset="0"/>
                <a:cs typeface="Arial" pitchFamily="34" charset="0"/>
              </a:rPr>
              <a:t>Past performance</a:t>
            </a:r>
          </a:p>
          <a:p>
            <a:pPr algn="just">
              <a:spcAft>
                <a:spcPts val="200"/>
              </a:spcAft>
            </a:pPr>
            <a:r>
              <a:rPr lang="en-AU" sz="600" dirty="0">
                <a:solidFill>
                  <a:schemeClr val="bg1">
                    <a:lumMod val="50000"/>
                  </a:schemeClr>
                </a:solidFill>
                <a:effectLst/>
                <a:latin typeface="ARS Maquette Pro Light" panose="02000303030000020004" pitchFamily="50" charset="0"/>
                <a:cs typeface="Arial" pitchFamily="34" charset="0"/>
              </a:rPr>
              <a:t>Past performance information given in this presentation is given for illustrative purposes only and should not be relied upon as (and is not) an indication of the Company's views on its future financial performance or condition. Investors should note that past performance, including past share price performance, of Calix cannot be relied upon as an indicator of (and provides no guidance as to) future Calix performance including future share price performance.</a:t>
            </a:r>
          </a:p>
          <a:p>
            <a:pPr algn="just">
              <a:spcAft>
                <a:spcPts val="200"/>
              </a:spcAft>
            </a:pPr>
            <a:r>
              <a:rPr lang="en-AU" sz="600" b="1" dirty="0">
                <a:solidFill>
                  <a:srgbClr val="00A3E4"/>
                </a:solidFill>
                <a:effectLst/>
                <a:latin typeface="ARS Maquette Pro Light" panose="02000303030000020004" pitchFamily="50" charset="0"/>
                <a:cs typeface="Arial" pitchFamily="34" charset="0"/>
              </a:rPr>
              <a:t>FUTURE PERFORMANCE</a:t>
            </a:r>
          </a:p>
          <a:p>
            <a:pPr algn="just">
              <a:spcAft>
                <a:spcPts val="200"/>
              </a:spcAft>
            </a:pPr>
            <a:r>
              <a:rPr lang="en-AU" sz="600" dirty="0">
                <a:solidFill>
                  <a:schemeClr val="bg1">
                    <a:lumMod val="50000"/>
                  </a:schemeClr>
                </a:solidFill>
                <a:effectLst/>
                <a:latin typeface="ARS Maquette Pro Light" panose="02000303030000020004" pitchFamily="50" charset="0"/>
                <a:cs typeface="Arial" pitchFamily="34" charset="0"/>
              </a:rPr>
              <a:t>This presentation contains certain "forward-looking statements". The words "expect", "anticipate", "estimate", "intend", "believe", "guidance", "should", "could", "may", "will", "predict", "plan" and other similar expressions are intended to identify forward-looking statements. Indications of, and guidance on, future earnings and financial position and performance are also forward-looking statements. Forward-looking statements, opinions and estimates provided in this presentation are based on assumptions and contingencies which are subject to change without notice, as are statements about market and industry trends, which are based on interpretations of current market conditions.</a:t>
            </a:r>
          </a:p>
          <a:p>
            <a:pPr algn="just">
              <a:spcAft>
                <a:spcPts val="200"/>
              </a:spcAft>
            </a:pPr>
            <a:r>
              <a:rPr lang="en-AU" sz="600" dirty="0">
                <a:solidFill>
                  <a:schemeClr val="bg1">
                    <a:lumMod val="50000"/>
                  </a:schemeClr>
                </a:solidFill>
                <a:effectLst/>
                <a:latin typeface="ARS Maquette Pro Light" panose="02000303030000020004" pitchFamily="50" charset="0"/>
                <a:cs typeface="Arial" pitchFamily="34" charset="0"/>
              </a:rPr>
              <a:t>Forward-looking statements, including projections, guidance on future earnings and estimates are provided as a general guide only and should not be relied upon as an indication or guarantee of future performance. Such forward-looking statements are by their nature subject to significant uncertainties and contingencies and are based on a number of estimates and assumptions that are subject to change (and in many cases are outside the control of Calix and its directors) which may cause the actual results or performance of Calix to be materially different from any future results or performance expressed or implied by such forward-looking statements. The forward-looking statements should not be relied on as an indication of future value or for any other purpose.. No representation, warranty or assurance (express or implied) is given or made in relation to any forward-looking statement by any person (including the Company). In particular, no representation, warranty or assurance (express or implied) is given that the occurrence of the events expressed or implied in any forward-looking statements in this presentation will actually occur. Actual results, performance or achievement may vary materially from any projections and forward-looking statements and the assumptions on which those statements are based. The forward-looking statements in this presentation speak only as of the date of this presentation. Subject to any continuing obligations under applicable law, the Company disclaims any obligation or undertaking to provide any updates or revisions to any forward-looking statements in this presentation to reflect any change in expectations in relation to any forward-looking statements or any change in events, conditions or circumstances on which any such statement is based. Nothing in this presentation will under any circumstances create an implication that there has been no change in the affairs of Calix since the date of this presentation.</a:t>
            </a:r>
          </a:p>
          <a:p>
            <a:pPr algn="just">
              <a:spcAft>
                <a:spcPts val="200"/>
              </a:spcAft>
            </a:pPr>
            <a:endParaRPr lang="en-AU" sz="600" b="1" dirty="0">
              <a:solidFill>
                <a:srgbClr val="00A3E4"/>
              </a:solidFill>
              <a:latin typeface="ARS Maquette Pro Light" panose="02000303030000020004" pitchFamily="50" charset="0"/>
              <a:cs typeface="Arial" pitchFamily="34" charset="0"/>
            </a:endParaRPr>
          </a:p>
          <a:p>
            <a:pPr algn="just">
              <a:spcAft>
                <a:spcPts val="200"/>
              </a:spcAft>
            </a:pPr>
            <a:endParaRPr lang="en-AU" sz="600" b="1" dirty="0">
              <a:solidFill>
                <a:srgbClr val="00A3E4"/>
              </a:solidFill>
              <a:latin typeface="ARS Maquette Pro Light" panose="02000303030000020004" pitchFamily="50" charset="0"/>
              <a:cs typeface="Arial" pitchFamily="34" charset="0"/>
            </a:endParaRPr>
          </a:p>
          <a:p>
            <a:pPr algn="just">
              <a:spcAft>
                <a:spcPts val="200"/>
              </a:spcAft>
            </a:pPr>
            <a:endParaRPr lang="en-AU" sz="600" b="1" dirty="0">
              <a:solidFill>
                <a:srgbClr val="00A3E4"/>
              </a:solidFill>
              <a:latin typeface="ARS Maquette Pro Light" panose="02000303030000020004" pitchFamily="50" charset="0"/>
              <a:cs typeface="Arial" pitchFamily="34" charset="0"/>
            </a:endParaRPr>
          </a:p>
          <a:p>
            <a:pPr algn="just">
              <a:spcAft>
                <a:spcPts val="200"/>
              </a:spcAft>
            </a:pPr>
            <a:endParaRPr lang="en-AU" sz="600" b="1" dirty="0">
              <a:solidFill>
                <a:srgbClr val="00A3E4"/>
              </a:solidFill>
              <a:latin typeface="ARS Maquette Pro Light" panose="02000303030000020004" pitchFamily="50" charset="0"/>
              <a:cs typeface="Arial" pitchFamily="34" charset="0"/>
            </a:endParaRPr>
          </a:p>
          <a:p>
            <a:pPr algn="just">
              <a:spcAft>
                <a:spcPts val="200"/>
              </a:spcAft>
            </a:pPr>
            <a:endParaRPr lang="en-AU" sz="600" b="1" dirty="0">
              <a:solidFill>
                <a:srgbClr val="00A3E4"/>
              </a:solidFill>
              <a:latin typeface="ARS Maquette Pro Light" panose="02000303030000020004" pitchFamily="50" charset="0"/>
              <a:cs typeface="Arial" pitchFamily="34" charset="0"/>
            </a:endParaRPr>
          </a:p>
          <a:p>
            <a:pPr algn="just">
              <a:spcAft>
                <a:spcPts val="200"/>
              </a:spcAft>
            </a:pPr>
            <a:endParaRPr lang="en-AU" sz="600" b="1" dirty="0">
              <a:solidFill>
                <a:srgbClr val="00A3E4"/>
              </a:solidFill>
              <a:latin typeface="ARS Maquette Pro Light" panose="02000303030000020004" pitchFamily="50" charset="0"/>
              <a:cs typeface="Arial" pitchFamily="34" charset="0"/>
            </a:endParaRPr>
          </a:p>
          <a:p>
            <a:pPr algn="just">
              <a:spcAft>
                <a:spcPts val="200"/>
              </a:spcAft>
            </a:pPr>
            <a:endParaRPr lang="en-AU" sz="600" b="1" dirty="0">
              <a:solidFill>
                <a:srgbClr val="00A3E4"/>
              </a:solidFill>
              <a:latin typeface="ARS Maquette Pro Light" panose="02000303030000020004" pitchFamily="50" charset="0"/>
              <a:cs typeface="Arial" pitchFamily="34" charset="0"/>
            </a:endParaRPr>
          </a:p>
          <a:p>
            <a:pPr algn="just">
              <a:spcAft>
                <a:spcPts val="200"/>
              </a:spcAft>
            </a:pPr>
            <a:endParaRPr lang="en-AU" sz="600" b="1" dirty="0">
              <a:solidFill>
                <a:srgbClr val="00A3E4"/>
              </a:solidFill>
              <a:latin typeface="ARS Maquette Pro Light" panose="02000303030000020004" pitchFamily="50" charset="0"/>
              <a:cs typeface="Arial" pitchFamily="34" charset="0"/>
            </a:endParaRPr>
          </a:p>
          <a:p>
            <a:pPr algn="just">
              <a:spcAft>
                <a:spcPts val="200"/>
              </a:spcAft>
            </a:pPr>
            <a:r>
              <a:rPr lang="en-AU" sz="600" b="1" dirty="0">
                <a:solidFill>
                  <a:srgbClr val="00A3E4"/>
                </a:solidFill>
                <a:latin typeface="ARS Maquette Pro Light" panose="02000303030000020004" pitchFamily="50" charset="0"/>
                <a:cs typeface="Arial" pitchFamily="34" charset="0"/>
              </a:rPr>
              <a:t>INVESTMENT RISK</a:t>
            </a:r>
          </a:p>
          <a:p>
            <a:pPr algn="just">
              <a:spcAft>
                <a:spcPts val="200"/>
              </a:spcAft>
            </a:pPr>
            <a:r>
              <a:rPr lang="en-AU" sz="600" dirty="0">
                <a:solidFill>
                  <a:schemeClr val="bg1">
                    <a:lumMod val="50000"/>
                  </a:schemeClr>
                </a:solidFill>
                <a:latin typeface="ARS Maquette Pro Light" panose="02000303030000020004" pitchFamily="50" charset="0"/>
                <a:cs typeface="Arial" pitchFamily="34" charset="0"/>
              </a:rPr>
              <a:t>An investment in Calix securities is subject to investment and other known and unknown risks, some of which are beyond the control of Calix, including possible delays in repayment and loss of income and principal invested. Calix does not guarantee any particular rate of return or the performance of Calix, nor does it guarantee the repayment of capital from Calix or any particular tax treatment. Persons should have regard to the risks outlined in this presentation and appendices.</a:t>
            </a:r>
            <a:endParaRPr lang="en-AU" sz="600" b="1" dirty="0">
              <a:solidFill>
                <a:srgbClr val="00A3E4"/>
              </a:solidFill>
              <a:latin typeface="ARS Maquette Pro Light" panose="02000303030000020004" pitchFamily="50" charset="0"/>
              <a:cs typeface="Arial" pitchFamily="34" charset="0"/>
            </a:endParaRPr>
          </a:p>
          <a:p>
            <a:pPr algn="just">
              <a:spcAft>
                <a:spcPts val="200"/>
              </a:spcAft>
            </a:pPr>
            <a:endParaRPr lang="en-AU" sz="600" b="1" dirty="0">
              <a:solidFill>
                <a:srgbClr val="00A3E4"/>
              </a:solidFill>
              <a:latin typeface="ARS Maquette Pro Light" panose="02000303030000020004" pitchFamily="50" charset="0"/>
              <a:cs typeface="Arial" pitchFamily="34" charset="0"/>
            </a:endParaRPr>
          </a:p>
          <a:p>
            <a:pPr algn="just">
              <a:spcAft>
                <a:spcPts val="200"/>
              </a:spcAft>
            </a:pPr>
            <a:endParaRPr lang="en-AU" sz="600" b="1" dirty="0">
              <a:solidFill>
                <a:srgbClr val="00A3E4"/>
              </a:solidFill>
              <a:latin typeface="ARS Maquette Pro Light" panose="02000303030000020004" pitchFamily="50" charset="0"/>
              <a:cs typeface="Arial" pitchFamily="34" charset="0"/>
            </a:endParaRPr>
          </a:p>
          <a:p>
            <a:pPr algn="just">
              <a:spcAft>
                <a:spcPts val="200"/>
              </a:spcAft>
            </a:pPr>
            <a:endParaRPr lang="en-AU" sz="600" b="1" dirty="0">
              <a:solidFill>
                <a:srgbClr val="00A3E4"/>
              </a:solidFill>
              <a:latin typeface="ARS Maquette Pro Light" panose="02000303030000020004" pitchFamily="50" charset="0"/>
              <a:cs typeface="Arial" pitchFamily="34" charset="0"/>
            </a:endParaRPr>
          </a:p>
          <a:p>
            <a:pPr algn="just">
              <a:spcAft>
                <a:spcPts val="200"/>
              </a:spcAft>
            </a:pPr>
            <a:r>
              <a:rPr lang="en-AU" sz="600" b="1" dirty="0">
                <a:solidFill>
                  <a:srgbClr val="00A3E4"/>
                </a:solidFill>
                <a:latin typeface="ARS Maquette Pro Light" panose="02000303030000020004" pitchFamily="50" charset="0"/>
                <a:cs typeface="Arial" pitchFamily="34" charset="0"/>
              </a:rPr>
              <a:t>N</a:t>
            </a:r>
            <a:r>
              <a:rPr lang="en-AU" sz="600" b="1" dirty="0">
                <a:solidFill>
                  <a:srgbClr val="00A3E4"/>
                </a:solidFill>
                <a:effectLst/>
                <a:latin typeface="ARS Maquette Pro Light" panose="02000303030000020004" pitchFamily="50" charset="0"/>
                <a:cs typeface="Arial" pitchFamily="34" charset="0"/>
              </a:rPr>
              <a:t>OT AN OFFER</a:t>
            </a:r>
            <a:endParaRPr lang="en-AU" sz="600" dirty="0">
              <a:solidFill>
                <a:srgbClr val="00A3E4"/>
              </a:solidFill>
              <a:effectLst/>
              <a:latin typeface="ARS Maquette Pro Light" panose="02000303030000020004" pitchFamily="50" charset="0"/>
              <a:cs typeface="Arial" pitchFamily="34" charset="0"/>
            </a:endParaRPr>
          </a:p>
          <a:p>
            <a:pPr algn="just">
              <a:spcAft>
                <a:spcPts val="200"/>
              </a:spcAft>
            </a:pPr>
            <a:r>
              <a:rPr lang="en-AU" sz="600" dirty="0">
                <a:solidFill>
                  <a:schemeClr val="bg1">
                    <a:lumMod val="50000"/>
                  </a:schemeClr>
                </a:solidFill>
                <a:effectLst/>
                <a:latin typeface="ARS Maquette Pro Light" panose="02000303030000020004" pitchFamily="50" charset="0"/>
                <a:cs typeface="Arial" pitchFamily="34" charset="0"/>
              </a:rPr>
              <a:t>This presentation is not and should not be considered an offer or an invitation to acquire Calix securities or any other financial products and does not and will not form any part of any contract for the acquisition of Calix securities.</a:t>
            </a:r>
          </a:p>
          <a:p>
            <a:pPr algn="just">
              <a:spcAft>
                <a:spcPts val="200"/>
              </a:spcAft>
            </a:pPr>
            <a:r>
              <a:rPr lang="en-AU" sz="600" dirty="0">
                <a:solidFill>
                  <a:schemeClr val="bg1">
                    <a:lumMod val="50000"/>
                  </a:schemeClr>
                </a:solidFill>
                <a:effectLst/>
                <a:latin typeface="ARS Maquette Pro Light" panose="02000303030000020004" pitchFamily="50" charset="0"/>
                <a:cs typeface="Arial" pitchFamily="34" charset="0"/>
              </a:rPr>
              <a:t>This presentation does not constitute an offer to sell, or the solicitation of an offer to buy, any securities in the United States or to, or for the account or benefit of, any 'U.S. person‘ (as defined in Regulation S under the U.S. Securities Act (“U.S. Person”)). The new shares to be offered and sold in the placement (“Offer”) have not been, and none of them will be, registered under the U.S. Securities Act or the securities laws of any state or other jurisdiction of the United States. In addition, Calix has not been, and will not be, registered under the U.S. Investment Company Act of 1940, as amended (the "U.S. Investment Company Act") in reliance on the exception from the definition of “investment company” provided by Section 3(c)(7) thereof. The New Shares to be offered and sold in the Offer may not be offered and sold to, directly or indirectly, any person in the United States or any person that is, or is acting for the account or benefit of, a U.S. Person except pursuant to an exemption from, or in a transaction not subject to, the registration requirements of the U.S. Securities Act and applicable U.S. state securities laws and pursuant to an exception from the registration requirements of the U.S. Investment Company Act provided by Section 3(c)(7) thereof. This presentation may not be distributed or released in the United States or to any U.S Person. The distribution of this presentation in other jurisdictions outside Australia may also be restricted by law and any such restrictions should be observed. Any failure to comply with such restrictions may constitute a violation of applicable securities laws.  Offers in Australia of the shares are only being made to persons who are “sophisticated investors” or “professional investors” (within the meaning of section 708(8) and section 708(11) of the Australian Corporations Act (Act) respectively) or otherwise pursuant to one or more exemptions under Section 708 of the Act so that it is lawful to offer the shares in Australia without disclosure to investors under Part 6D.2 of the Act.</a:t>
            </a:r>
          </a:p>
          <a:p>
            <a:pPr algn="just">
              <a:spcAft>
                <a:spcPts val="200"/>
              </a:spcAft>
            </a:pPr>
            <a:r>
              <a:rPr lang="en-AU" sz="600" b="1" dirty="0">
                <a:solidFill>
                  <a:srgbClr val="00A3E4"/>
                </a:solidFill>
                <a:effectLst/>
                <a:latin typeface="ARS Maquette Pro Light" panose="02000303030000020004" pitchFamily="50" charset="0"/>
                <a:cs typeface="Arial" pitchFamily="34" charset="0"/>
              </a:rPr>
              <a:t>NO ADVICE</a:t>
            </a:r>
            <a:endParaRPr lang="en-AU" sz="600" dirty="0">
              <a:solidFill>
                <a:srgbClr val="00A3E4"/>
              </a:solidFill>
              <a:effectLst/>
              <a:latin typeface="ARS Maquette Pro Light" panose="02000303030000020004" pitchFamily="50" charset="0"/>
              <a:cs typeface="Arial" pitchFamily="34" charset="0"/>
            </a:endParaRPr>
          </a:p>
          <a:p>
            <a:pPr algn="just">
              <a:spcAft>
                <a:spcPts val="200"/>
              </a:spcAft>
            </a:pPr>
            <a:r>
              <a:rPr lang="en-AU" sz="600" dirty="0">
                <a:solidFill>
                  <a:schemeClr val="bg1">
                    <a:lumMod val="50000"/>
                  </a:schemeClr>
                </a:solidFill>
                <a:effectLst/>
                <a:latin typeface="ARS Maquette Pro Light" panose="02000303030000020004" pitchFamily="50" charset="0"/>
                <a:cs typeface="Arial" pitchFamily="34" charset="0"/>
              </a:rPr>
              <a:t>None of Calix’s respective advisers or any of their respective affiliates, related bodies corporate, directors, officers, partners, employees and agents, have authorised, permitted or caused the issue, submission, dispatch or provision of this presentation and none of them makes or purports to make any statement in this presentation and there is no statement in this presentation which is based on any statement by any of them. For the avoidance of doubt, the advisers and their respective affiliates, related bodies corporate, directors, officers, partners, employees and agents have not made or purported to make any statement in this presentation and there is no statement in this presentation which is based on any statement by any of them. To the maximum extent permitted by law, Calix and its advisers and their respective affiliates, related bodies corporate, directors, officers, partners, employees and agents exclude and disclaim all liability, for any expenses, losses, damages or costs incurred by you as a result of your participation in the Offer and the information in this presentation being inaccurate or incomplete in any way for any reason, whether by negligence or otherwise. To the maximum extent permitted by law, Calix and its advisers and their respective affiliates, related bodies corporate, directors, officers, partners, employees and agents make no representation or warranty, express or implied, as to the currency, accuracy, reliability or completeness of information in this presentation and Calix’s advisers and its affiliates, related bodies corporate, directors, officers, partners, employees and agents, take no responsibility for any part of this presentation or the Offer. Calix and Calix’s advisers and their affiliates, related bodies corporate, directors, officers, partners, employees and agents make no recommendations as to whether you or your related parties should participate in the Offer nor do they make any representations or warranties to you concerning the Offer, and you represent, warrant and agree that you have not relied on any statements made by any of them in relation to the Offer and you further expressly disclaim that you are in a fiduciary relationship with any of them. Statements made in this presentation are made only as the date of this presentation. The information in this presentation remains subject to change without notice. Calix reserves the right to withdraw the Offer or vary the timetable for the Offer without notice.</a:t>
            </a:r>
          </a:p>
        </p:txBody>
      </p:sp>
      <p:sp>
        <p:nvSpPr>
          <p:cNvPr id="11" name="Rectangle 10">
            <a:extLst>
              <a:ext uri="{FF2B5EF4-FFF2-40B4-BE49-F238E27FC236}">
                <a16:creationId xmlns:a16="http://schemas.microsoft.com/office/drawing/2014/main" id="{4B478269-B68B-4D7B-A505-DB913886876A}"/>
              </a:ext>
            </a:extLst>
          </p:cNvPr>
          <p:cNvSpPr/>
          <p:nvPr/>
        </p:nvSpPr>
        <p:spPr>
          <a:xfrm>
            <a:off x="228600" y="0"/>
            <a:ext cx="6479952" cy="369332"/>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IMPORTANT NOTICE AND DISCLAIMER</a:t>
            </a:r>
          </a:p>
        </p:txBody>
      </p:sp>
    </p:spTree>
    <p:extLst>
      <p:ext uri="{BB962C8B-B14F-4D97-AF65-F5344CB8AC3E}">
        <p14:creationId xmlns:p14="http://schemas.microsoft.com/office/powerpoint/2010/main" val="286590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C14348-F1C1-43FC-B617-A2D0D77E728C}"/>
              </a:ext>
            </a:extLst>
          </p:cNvPr>
          <p:cNvSpPr/>
          <p:nvPr/>
        </p:nvSpPr>
        <p:spPr>
          <a:xfrm>
            <a:off x="0" y="43182"/>
            <a:ext cx="6479952" cy="369332"/>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Cement and Lime Processing Produces Unavoidable CO</a:t>
            </a:r>
            <a:r>
              <a:rPr lang="en-AU" b="1" baseline="-25000" dirty="0">
                <a:solidFill>
                  <a:srgbClr val="002060"/>
                </a:solidFill>
                <a:latin typeface="ARS Maquette Pro Black" panose="02000903040000020004" pitchFamily="50" charset="0"/>
                <a:cs typeface="Arial" panose="020B0604020202020204" pitchFamily="34" charset="0"/>
              </a:rPr>
              <a:t>2</a:t>
            </a:r>
            <a:r>
              <a:rPr lang="en-AU" b="1" dirty="0">
                <a:solidFill>
                  <a:srgbClr val="002060"/>
                </a:solidFill>
                <a:latin typeface="ARS Maquette Pro Black" panose="02000903040000020004" pitchFamily="50" charset="0"/>
                <a:cs typeface="Arial" panose="020B0604020202020204" pitchFamily="34" charset="0"/>
              </a:rPr>
              <a:t> Emissions</a:t>
            </a:r>
          </a:p>
        </p:txBody>
      </p:sp>
      <p:sp>
        <p:nvSpPr>
          <p:cNvPr id="12" name="Rectangle 6">
            <a:extLst>
              <a:ext uri="{FF2B5EF4-FFF2-40B4-BE49-F238E27FC236}">
                <a16:creationId xmlns:a16="http://schemas.microsoft.com/office/drawing/2014/main" id="{60891FFC-7BFE-4627-9B2D-C43F9C18AABD}"/>
              </a:ext>
            </a:extLst>
          </p:cNvPr>
          <p:cNvSpPr>
            <a:spLocks noChangeArrowheads="1"/>
          </p:cNvSpPr>
          <p:nvPr/>
        </p:nvSpPr>
        <p:spPr bwMode="auto">
          <a:xfrm>
            <a:off x="152400" y="438150"/>
            <a:ext cx="86106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a:spcBef>
                <a:spcPts val="0"/>
              </a:spcBef>
              <a:buNone/>
              <a:defRPr/>
            </a:pPr>
            <a:endParaRPr lang="en-GB" sz="1400" dirty="0">
              <a:solidFill>
                <a:schemeClr val="tx2"/>
              </a:solidFill>
              <a:latin typeface="Arial" panose="020B0604020202020204" pitchFamily="34" charset="0"/>
              <a:cs typeface="Arial" panose="020B0604020202020204" pitchFamily="34" charset="0"/>
            </a:endParaRPr>
          </a:p>
          <a:p>
            <a:pPr marL="285750" lvl="1">
              <a:spcBef>
                <a:spcPts val="0"/>
              </a:spcBef>
              <a:buFont typeface="Arial" panose="020B0604020202020204" pitchFamily="34" charset="0"/>
              <a:buChar char="•"/>
              <a:defRPr/>
            </a:pPr>
            <a:r>
              <a:rPr lang="en-GB" sz="1400" dirty="0">
                <a:solidFill>
                  <a:schemeClr val="tx2"/>
                </a:solidFill>
                <a:latin typeface="Arial" panose="020B0604020202020204" pitchFamily="34" charset="0"/>
                <a:cs typeface="Arial" panose="020B0604020202020204" pitchFamily="34" charset="0"/>
              </a:rPr>
              <a:t>Around 60% of total CO</a:t>
            </a:r>
            <a:r>
              <a:rPr lang="en-GB" sz="1400" baseline="-25000" dirty="0">
                <a:solidFill>
                  <a:schemeClr val="tx2"/>
                </a:solidFill>
                <a:latin typeface="Arial" panose="020B0604020202020204" pitchFamily="34" charset="0"/>
                <a:cs typeface="Arial" panose="020B0604020202020204" pitchFamily="34" charset="0"/>
              </a:rPr>
              <a:t>2</a:t>
            </a:r>
            <a:r>
              <a:rPr lang="en-GB" sz="1400" dirty="0">
                <a:solidFill>
                  <a:schemeClr val="tx2"/>
                </a:solidFill>
                <a:latin typeface="Arial" panose="020B0604020202020204" pitchFamily="34" charset="0"/>
                <a:cs typeface="Arial" panose="020B0604020202020204" pitchFamily="34" charset="0"/>
              </a:rPr>
              <a:t> emissions from the cement and lime industries are released directly, and unavoidably, from the processing of limestone:</a:t>
            </a:r>
          </a:p>
          <a:p>
            <a:pPr marL="285750" lvl="1">
              <a:spcBef>
                <a:spcPts val="0"/>
              </a:spcBef>
              <a:buFont typeface="Arial" panose="020B0604020202020204" pitchFamily="34" charset="0"/>
              <a:buChar char="•"/>
              <a:defRPr/>
            </a:pPr>
            <a:endParaRPr lang="en-GB" sz="1400" dirty="0">
              <a:solidFill>
                <a:schemeClr val="tx2"/>
              </a:solidFill>
              <a:latin typeface="Arial" panose="020B0604020202020204" pitchFamily="34" charset="0"/>
              <a:cs typeface="Arial" panose="020B0604020202020204" pitchFamily="34" charset="0"/>
            </a:endParaRPr>
          </a:p>
          <a:p>
            <a:pPr marL="285750" lvl="1">
              <a:spcBef>
                <a:spcPts val="0"/>
              </a:spcBef>
              <a:buFont typeface="Arial" panose="020B0604020202020204" pitchFamily="34" charset="0"/>
              <a:buChar char="•"/>
              <a:defRPr/>
            </a:pPr>
            <a:endParaRPr lang="en-GB" sz="1400" dirty="0">
              <a:solidFill>
                <a:schemeClr val="tx2"/>
              </a:solidFill>
              <a:latin typeface="Arial" panose="020B0604020202020204" pitchFamily="34" charset="0"/>
              <a:cs typeface="Arial" panose="020B0604020202020204" pitchFamily="34" charset="0"/>
            </a:endParaRPr>
          </a:p>
          <a:p>
            <a:pPr marL="285750" lvl="1">
              <a:spcBef>
                <a:spcPts val="0"/>
              </a:spcBef>
              <a:buFont typeface="Arial" panose="020B0604020202020204" pitchFamily="34" charset="0"/>
              <a:buChar char="•"/>
              <a:defRPr/>
            </a:pPr>
            <a:endParaRPr lang="en-GB" sz="1400" dirty="0">
              <a:solidFill>
                <a:schemeClr val="tx2"/>
              </a:solidFill>
              <a:latin typeface="Arial" panose="020B0604020202020204" pitchFamily="34" charset="0"/>
              <a:cs typeface="Arial" panose="020B0604020202020204" pitchFamily="34" charset="0"/>
            </a:endParaRPr>
          </a:p>
          <a:p>
            <a:pPr marL="457200" lvl="2" indent="0">
              <a:spcBef>
                <a:spcPts val="0"/>
              </a:spcBef>
              <a:buNone/>
              <a:defRPr/>
            </a:pPr>
            <a:r>
              <a:rPr lang="en-GB" sz="2000" dirty="0">
                <a:solidFill>
                  <a:schemeClr val="tx2"/>
                </a:solidFill>
                <a:latin typeface="Arial" panose="020B0604020202020204" pitchFamily="34" charset="0"/>
                <a:cs typeface="Arial" panose="020B0604020202020204" pitchFamily="34" charset="0"/>
              </a:rPr>
              <a:t>	CaCO</a:t>
            </a:r>
            <a:r>
              <a:rPr lang="en-GB" sz="2000" baseline="-25000" dirty="0">
                <a:solidFill>
                  <a:schemeClr val="tx2"/>
                </a:solidFill>
                <a:latin typeface="Arial" panose="020B0604020202020204" pitchFamily="34" charset="0"/>
                <a:cs typeface="Arial" panose="020B0604020202020204" pitchFamily="34" charset="0"/>
              </a:rPr>
              <a:t>3</a:t>
            </a:r>
            <a:r>
              <a:rPr lang="en-GB" sz="2000" dirty="0">
                <a:solidFill>
                  <a:schemeClr val="tx2"/>
                </a:solidFill>
                <a:latin typeface="Arial" panose="020B0604020202020204" pitchFamily="34" charset="0"/>
                <a:cs typeface="Arial" panose="020B0604020202020204" pitchFamily="34" charset="0"/>
              </a:rPr>
              <a:t>			CaO 	   +      CO</a:t>
            </a:r>
            <a:r>
              <a:rPr lang="en-GB" sz="2000" baseline="-25000" dirty="0">
                <a:solidFill>
                  <a:schemeClr val="tx2"/>
                </a:solidFill>
                <a:latin typeface="Arial" panose="020B0604020202020204" pitchFamily="34" charset="0"/>
                <a:cs typeface="Arial" panose="020B0604020202020204" pitchFamily="34" charset="0"/>
              </a:rPr>
              <a:t>2</a:t>
            </a:r>
          </a:p>
          <a:p>
            <a:pPr marL="457200" lvl="2" indent="0">
              <a:spcBef>
                <a:spcPts val="0"/>
              </a:spcBef>
              <a:buNone/>
              <a:defRPr/>
            </a:pPr>
            <a:endParaRPr lang="en-GB" sz="2000" baseline="-25000" dirty="0">
              <a:solidFill>
                <a:schemeClr val="tx2"/>
              </a:solidFill>
              <a:latin typeface="Arial" panose="020B0604020202020204" pitchFamily="34" charset="0"/>
              <a:cs typeface="Arial" panose="020B0604020202020204" pitchFamily="34" charset="0"/>
            </a:endParaRPr>
          </a:p>
          <a:p>
            <a:pPr marL="457200" lvl="2" indent="0">
              <a:spcBef>
                <a:spcPts val="0"/>
              </a:spcBef>
              <a:buNone/>
              <a:defRPr/>
            </a:pPr>
            <a:endParaRPr lang="en-GB" sz="2000" baseline="-25000" dirty="0">
              <a:solidFill>
                <a:schemeClr val="tx2"/>
              </a:solidFill>
              <a:latin typeface="Arial" panose="020B0604020202020204" pitchFamily="34" charset="0"/>
              <a:cs typeface="Arial" panose="020B0604020202020204" pitchFamily="34" charset="0"/>
            </a:endParaRPr>
          </a:p>
          <a:p>
            <a:pPr marL="457200" lvl="2" indent="0">
              <a:spcBef>
                <a:spcPts val="0"/>
              </a:spcBef>
              <a:buNone/>
              <a:defRPr/>
            </a:pPr>
            <a:endParaRPr lang="en-GB" sz="2000" baseline="-25000" dirty="0">
              <a:solidFill>
                <a:schemeClr val="tx2"/>
              </a:solidFill>
              <a:latin typeface="Arial" panose="020B0604020202020204" pitchFamily="34" charset="0"/>
              <a:cs typeface="Arial" panose="020B0604020202020204" pitchFamily="34" charset="0"/>
            </a:endParaRPr>
          </a:p>
          <a:p>
            <a:pPr marL="285750" lvl="1">
              <a:spcBef>
                <a:spcPts val="0"/>
              </a:spcBef>
              <a:buFont typeface="Arial" panose="020B0604020202020204" pitchFamily="34" charset="0"/>
              <a:buChar char="•"/>
              <a:defRPr/>
            </a:pPr>
            <a:endParaRPr lang="en-GB" sz="1400" dirty="0">
              <a:solidFill>
                <a:schemeClr val="tx2"/>
              </a:solidFill>
              <a:latin typeface="Arial" panose="020B0604020202020204" pitchFamily="34" charset="0"/>
              <a:cs typeface="Arial" panose="020B0604020202020204" pitchFamily="34" charset="0"/>
            </a:endParaRPr>
          </a:p>
          <a:p>
            <a:pPr marL="285750" indent="-285750">
              <a:spcBef>
                <a:spcPts val="0"/>
              </a:spcBef>
              <a:defRPr/>
            </a:pPr>
            <a:r>
              <a:rPr lang="en-GB" sz="1400" dirty="0">
                <a:solidFill>
                  <a:schemeClr val="tx2"/>
                </a:solidFill>
                <a:latin typeface="Arial" panose="020B0604020202020204" pitchFamily="34" charset="0"/>
                <a:cs typeface="Arial" panose="020B0604020202020204" pitchFamily="34" charset="0"/>
              </a:rPr>
              <a:t>CCS will need to be applied to 59% of European cement plants to meet the EU’s emission reduction target</a:t>
            </a:r>
          </a:p>
          <a:p>
            <a:pPr marL="285750" indent="-285750">
              <a:spcBef>
                <a:spcPts val="0"/>
              </a:spcBef>
              <a:defRPr/>
            </a:pPr>
            <a:endParaRPr lang="en-GB" sz="1400" dirty="0">
              <a:solidFill>
                <a:schemeClr val="tx2"/>
              </a:solidFill>
              <a:latin typeface="Arial" panose="020B0604020202020204" pitchFamily="34" charset="0"/>
              <a:cs typeface="Arial" panose="020B0604020202020204" pitchFamily="34" charset="0"/>
            </a:endParaRPr>
          </a:p>
          <a:p>
            <a:pPr marL="285750" indent="-285750">
              <a:spcBef>
                <a:spcPts val="0"/>
              </a:spcBef>
              <a:defRPr/>
            </a:pPr>
            <a:r>
              <a:rPr lang="en-GB" sz="1400" dirty="0">
                <a:solidFill>
                  <a:schemeClr val="tx2"/>
                </a:solidFill>
                <a:latin typeface="Arial" panose="020B0604020202020204" pitchFamily="34" charset="0"/>
                <a:cs typeface="Arial" panose="020B0604020202020204" pitchFamily="34" charset="0"/>
              </a:rPr>
              <a:t>The cement and lime industries are under intense competitive and cost pressures</a:t>
            </a:r>
          </a:p>
          <a:p>
            <a:pPr marL="285750" indent="-285750">
              <a:spcBef>
                <a:spcPts val="0"/>
              </a:spcBef>
              <a:defRPr/>
            </a:pPr>
            <a:endParaRPr lang="en-GB" sz="1400" dirty="0">
              <a:solidFill>
                <a:schemeClr val="tx2"/>
              </a:solidFill>
              <a:latin typeface="Arial" panose="020B0604020202020204" pitchFamily="34" charset="0"/>
              <a:cs typeface="Arial" panose="020B0604020202020204" pitchFamily="34" charset="0"/>
            </a:endParaRPr>
          </a:p>
          <a:p>
            <a:pPr marL="285750" indent="-285750">
              <a:spcBef>
                <a:spcPts val="0"/>
              </a:spcBef>
              <a:defRPr/>
            </a:pPr>
            <a:r>
              <a:rPr lang="en-GB" sz="1400" dirty="0">
                <a:solidFill>
                  <a:schemeClr val="tx2"/>
                </a:solidFill>
                <a:latin typeface="Arial" panose="020B0604020202020204" pitchFamily="34" charset="0"/>
                <a:cs typeface="Arial" panose="020B0604020202020204" pitchFamily="34" charset="0"/>
              </a:rPr>
              <a:t>Together, cement and lime are responsible for between 5 to 7 % of global man-made CO</a:t>
            </a:r>
            <a:r>
              <a:rPr lang="en-GB" sz="1400" baseline="-25000" dirty="0">
                <a:solidFill>
                  <a:schemeClr val="tx2"/>
                </a:solidFill>
                <a:latin typeface="Arial" panose="020B0604020202020204" pitchFamily="34" charset="0"/>
                <a:cs typeface="Arial" panose="020B0604020202020204" pitchFamily="34" charset="0"/>
              </a:rPr>
              <a:t>2</a:t>
            </a:r>
            <a:r>
              <a:rPr lang="en-GB" sz="1400" dirty="0">
                <a:solidFill>
                  <a:schemeClr val="tx2"/>
                </a:solidFill>
                <a:latin typeface="Arial" panose="020B0604020202020204" pitchFamily="34" charset="0"/>
                <a:cs typeface="Arial" panose="020B0604020202020204" pitchFamily="34" charset="0"/>
              </a:rPr>
              <a:t> emissions, and are the largest industrial source of CO</a:t>
            </a:r>
            <a:r>
              <a:rPr lang="en-GB" sz="1400" baseline="-25000" dirty="0">
                <a:solidFill>
                  <a:schemeClr val="tx2"/>
                </a:solidFill>
                <a:latin typeface="Arial" panose="020B0604020202020204" pitchFamily="34" charset="0"/>
                <a:cs typeface="Arial" panose="020B0604020202020204" pitchFamily="34" charset="0"/>
              </a:rPr>
              <a:t>2</a:t>
            </a:r>
          </a:p>
        </p:txBody>
      </p:sp>
      <p:cxnSp>
        <p:nvCxnSpPr>
          <p:cNvPr id="13" name="Straight Arrow Connector 12">
            <a:extLst>
              <a:ext uri="{FF2B5EF4-FFF2-40B4-BE49-F238E27FC236}">
                <a16:creationId xmlns:a16="http://schemas.microsoft.com/office/drawing/2014/main" id="{43CF565B-81C4-472B-A545-400A742A410C}"/>
              </a:ext>
            </a:extLst>
          </p:cNvPr>
          <p:cNvCxnSpPr>
            <a:cxnSpLocks/>
          </p:cNvCxnSpPr>
          <p:nvPr/>
        </p:nvCxnSpPr>
        <p:spPr>
          <a:xfrm>
            <a:off x="2209800" y="1962150"/>
            <a:ext cx="1536617"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B46D368-A3E5-496B-8CE9-60DBB66C816E}"/>
              </a:ext>
            </a:extLst>
          </p:cNvPr>
          <p:cNvSpPr txBox="1"/>
          <p:nvPr/>
        </p:nvSpPr>
        <p:spPr>
          <a:xfrm>
            <a:off x="1198398" y="2100942"/>
            <a:ext cx="1031051" cy="584775"/>
          </a:xfrm>
          <a:prstGeom prst="rect">
            <a:avLst/>
          </a:prstGeom>
          <a:noFill/>
        </p:spPr>
        <p:txBody>
          <a:bodyPr wrap="none" rtlCol="0">
            <a:spAutoFit/>
          </a:bodyPr>
          <a:lstStyle/>
          <a:p>
            <a:r>
              <a:rPr lang="en-AU" sz="1600" i="1" dirty="0"/>
              <a:t>1 Tonne</a:t>
            </a:r>
          </a:p>
          <a:p>
            <a:r>
              <a:rPr lang="en-AU" sz="1600" i="1" dirty="0"/>
              <a:t>Limestone</a:t>
            </a:r>
          </a:p>
        </p:txBody>
      </p:sp>
      <p:sp>
        <p:nvSpPr>
          <p:cNvPr id="15" name="TextBox 14">
            <a:extLst>
              <a:ext uri="{FF2B5EF4-FFF2-40B4-BE49-F238E27FC236}">
                <a16:creationId xmlns:a16="http://schemas.microsoft.com/office/drawing/2014/main" id="{F87C2C60-DC80-4C78-AB7E-A99729AF6F8B}"/>
              </a:ext>
            </a:extLst>
          </p:cNvPr>
          <p:cNvSpPr txBox="1"/>
          <p:nvPr/>
        </p:nvSpPr>
        <p:spPr>
          <a:xfrm>
            <a:off x="3657600" y="2114550"/>
            <a:ext cx="1194878" cy="584775"/>
          </a:xfrm>
          <a:prstGeom prst="rect">
            <a:avLst/>
          </a:prstGeom>
          <a:noFill/>
        </p:spPr>
        <p:txBody>
          <a:bodyPr wrap="none" rtlCol="0">
            <a:spAutoFit/>
          </a:bodyPr>
          <a:lstStyle/>
          <a:p>
            <a:pPr algn="ctr"/>
            <a:r>
              <a:rPr lang="en-AU" sz="1600" i="1" dirty="0"/>
              <a:t>~0.56 Tonne</a:t>
            </a:r>
          </a:p>
          <a:p>
            <a:pPr algn="ctr"/>
            <a:r>
              <a:rPr lang="en-AU" sz="1600" i="1" dirty="0"/>
              <a:t>Lime</a:t>
            </a:r>
          </a:p>
        </p:txBody>
      </p:sp>
      <p:sp>
        <p:nvSpPr>
          <p:cNvPr id="17" name="TextBox 16">
            <a:extLst>
              <a:ext uri="{FF2B5EF4-FFF2-40B4-BE49-F238E27FC236}">
                <a16:creationId xmlns:a16="http://schemas.microsoft.com/office/drawing/2014/main" id="{0192CD70-24C5-4B99-B607-7F73EB6418BF}"/>
              </a:ext>
            </a:extLst>
          </p:cNvPr>
          <p:cNvSpPr txBox="1"/>
          <p:nvPr/>
        </p:nvSpPr>
        <p:spPr>
          <a:xfrm>
            <a:off x="5190642" y="2114549"/>
            <a:ext cx="1194878" cy="584775"/>
          </a:xfrm>
          <a:prstGeom prst="rect">
            <a:avLst/>
          </a:prstGeom>
          <a:noFill/>
        </p:spPr>
        <p:txBody>
          <a:bodyPr wrap="none" rtlCol="0">
            <a:spAutoFit/>
          </a:bodyPr>
          <a:lstStyle/>
          <a:p>
            <a:pPr algn="ctr"/>
            <a:r>
              <a:rPr lang="en-AU" sz="1600" i="1" dirty="0"/>
              <a:t>~0.44 Tonne</a:t>
            </a:r>
          </a:p>
          <a:p>
            <a:pPr algn="ctr"/>
            <a:r>
              <a:rPr lang="en-AU" sz="1600" i="1" dirty="0"/>
              <a:t>CO</a:t>
            </a:r>
            <a:r>
              <a:rPr lang="en-AU" sz="1600" i="1" baseline="-25000" dirty="0"/>
              <a:t>2</a:t>
            </a:r>
          </a:p>
        </p:txBody>
      </p:sp>
      <p:sp>
        <p:nvSpPr>
          <p:cNvPr id="18" name="TextBox 17">
            <a:extLst>
              <a:ext uri="{FF2B5EF4-FFF2-40B4-BE49-F238E27FC236}">
                <a16:creationId xmlns:a16="http://schemas.microsoft.com/office/drawing/2014/main" id="{DD0BC290-2325-4CEB-800A-E42D716244F3}"/>
              </a:ext>
            </a:extLst>
          </p:cNvPr>
          <p:cNvSpPr txBox="1"/>
          <p:nvPr/>
        </p:nvSpPr>
        <p:spPr>
          <a:xfrm>
            <a:off x="2645373" y="1987787"/>
            <a:ext cx="585417" cy="338554"/>
          </a:xfrm>
          <a:prstGeom prst="rect">
            <a:avLst/>
          </a:prstGeom>
          <a:noFill/>
        </p:spPr>
        <p:txBody>
          <a:bodyPr wrap="none" rtlCol="0">
            <a:spAutoFit/>
          </a:bodyPr>
          <a:lstStyle/>
          <a:p>
            <a:r>
              <a:rPr lang="en-AU" sz="1600" i="1" dirty="0"/>
              <a:t>Heat</a:t>
            </a:r>
          </a:p>
        </p:txBody>
      </p:sp>
    </p:spTree>
    <p:extLst>
      <p:ext uri="{BB962C8B-B14F-4D97-AF65-F5344CB8AC3E}">
        <p14:creationId xmlns:p14="http://schemas.microsoft.com/office/powerpoint/2010/main" val="412668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C14348-F1C1-43FC-B617-A2D0D77E728C}"/>
              </a:ext>
            </a:extLst>
          </p:cNvPr>
          <p:cNvSpPr/>
          <p:nvPr/>
        </p:nvSpPr>
        <p:spPr>
          <a:xfrm>
            <a:off x="0" y="43182"/>
            <a:ext cx="6479952" cy="369332"/>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Lime is one of the most important raw materials…</a:t>
            </a:r>
          </a:p>
        </p:txBody>
      </p:sp>
      <p:pic>
        <p:nvPicPr>
          <p:cNvPr id="1026" name="Picture 2" descr="Shaft Kiln">
            <a:extLst>
              <a:ext uri="{FF2B5EF4-FFF2-40B4-BE49-F238E27FC236}">
                <a16:creationId xmlns:a16="http://schemas.microsoft.com/office/drawing/2014/main" id="{6BF23F1E-CB65-4D10-B124-0B7AE48CA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1092"/>
            <a:ext cx="3429001" cy="41148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3A20A4F-53D3-4EB2-B1B6-A7AFA4DA579F}"/>
              </a:ext>
            </a:extLst>
          </p:cNvPr>
          <p:cNvSpPr/>
          <p:nvPr/>
        </p:nvSpPr>
        <p:spPr>
          <a:xfrm>
            <a:off x="2293776" y="3890873"/>
            <a:ext cx="1524000" cy="523220"/>
          </a:xfrm>
          <a:prstGeom prst="rect">
            <a:avLst/>
          </a:prstGeom>
        </p:spPr>
        <p:txBody>
          <a:bodyPr wrap="square">
            <a:spAutoFit/>
          </a:bodyPr>
          <a:lstStyle/>
          <a:p>
            <a:pPr algn="ctr"/>
            <a:r>
              <a:rPr lang="en-GB" sz="1400" i="1" dirty="0">
                <a:solidFill>
                  <a:schemeClr val="tx2"/>
                </a:solidFill>
                <a:latin typeface="Arial" panose="020B0604020202020204" pitchFamily="34" charset="0"/>
                <a:cs typeface="Arial" panose="020B0604020202020204" pitchFamily="34" charset="0"/>
              </a:rPr>
              <a:t>Shaft kiln for lime production*</a:t>
            </a:r>
            <a:endParaRPr lang="en-AU" sz="1400" i="1" dirty="0"/>
          </a:p>
        </p:txBody>
      </p:sp>
      <p:pic>
        <p:nvPicPr>
          <p:cNvPr id="1028" name="Picture 4" descr="Rotary Kiln">
            <a:extLst>
              <a:ext uri="{FF2B5EF4-FFF2-40B4-BE49-F238E27FC236}">
                <a16:creationId xmlns:a16="http://schemas.microsoft.com/office/drawing/2014/main" id="{CD0E234F-51BE-44C0-B324-DE05A3CF5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21433"/>
            <a:ext cx="4944801" cy="276883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0B12206F-CBC0-41E2-A604-D0F49E22BF81}"/>
              </a:ext>
            </a:extLst>
          </p:cNvPr>
          <p:cNvSpPr/>
          <p:nvPr/>
        </p:nvSpPr>
        <p:spPr>
          <a:xfrm>
            <a:off x="7239000" y="514350"/>
            <a:ext cx="1759651" cy="533476"/>
          </a:xfrm>
          <a:prstGeom prst="rect">
            <a:avLst/>
          </a:prstGeom>
        </p:spPr>
        <p:txBody>
          <a:bodyPr wrap="square">
            <a:spAutoFit/>
          </a:bodyPr>
          <a:lstStyle/>
          <a:p>
            <a:pPr algn="ctr"/>
            <a:r>
              <a:rPr lang="en-GB" sz="1400" i="1" dirty="0">
                <a:solidFill>
                  <a:schemeClr val="tx2"/>
                </a:solidFill>
                <a:latin typeface="Arial" panose="020B0604020202020204" pitchFamily="34" charset="0"/>
                <a:cs typeface="Arial" panose="020B0604020202020204" pitchFamily="34" charset="0"/>
              </a:rPr>
              <a:t>Rotary kiln for </a:t>
            </a:r>
          </a:p>
          <a:p>
            <a:pPr algn="ctr"/>
            <a:r>
              <a:rPr lang="en-GB" sz="1400" i="1" dirty="0">
                <a:solidFill>
                  <a:schemeClr val="tx2"/>
                </a:solidFill>
                <a:latin typeface="Arial" panose="020B0604020202020204" pitchFamily="34" charset="0"/>
                <a:cs typeface="Arial" panose="020B0604020202020204" pitchFamily="34" charset="0"/>
              </a:rPr>
              <a:t>lime production*</a:t>
            </a:r>
            <a:endParaRPr lang="en-AU" sz="1400" i="1" dirty="0"/>
          </a:p>
        </p:txBody>
      </p:sp>
      <p:sp>
        <p:nvSpPr>
          <p:cNvPr id="19" name="Rectangle 18">
            <a:extLst>
              <a:ext uri="{FF2B5EF4-FFF2-40B4-BE49-F238E27FC236}">
                <a16:creationId xmlns:a16="http://schemas.microsoft.com/office/drawing/2014/main" id="{BDA14D64-0562-4DC0-B273-FED84D768399}"/>
              </a:ext>
            </a:extLst>
          </p:cNvPr>
          <p:cNvSpPr/>
          <p:nvPr/>
        </p:nvSpPr>
        <p:spPr>
          <a:xfrm>
            <a:off x="1524000" y="4662971"/>
            <a:ext cx="6008687" cy="230832"/>
          </a:xfrm>
          <a:prstGeom prst="rect">
            <a:avLst/>
          </a:prstGeom>
        </p:spPr>
        <p:txBody>
          <a:bodyPr wrap="square">
            <a:spAutoFit/>
          </a:bodyPr>
          <a:lstStyle/>
          <a:p>
            <a:r>
              <a:rPr lang="en-AU" sz="900" b="1" i="1" dirty="0">
                <a:solidFill>
                  <a:schemeClr val="tx2"/>
                </a:solidFill>
              </a:rPr>
              <a:t>*Images courtesy of EULA www.eula.eu</a:t>
            </a:r>
            <a:endParaRPr lang="en-AU" sz="900" i="1" dirty="0">
              <a:solidFill>
                <a:schemeClr val="tx2"/>
              </a:solidFill>
            </a:endParaRPr>
          </a:p>
        </p:txBody>
      </p:sp>
      <p:sp>
        <p:nvSpPr>
          <p:cNvPr id="20" name="Rectangle 19">
            <a:extLst>
              <a:ext uri="{FF2B5EF4-FFF2-40B4-BE49-F238E27FC236}">
                <a16:creationId xmlns:a16="http://schemas.microsoft.com/office/drawing/2014/main" id="{F456F910-C27C-40F6-B156-3BC5468EAF8A}"/>
              </a:ext>
            </a:extLst>
          </p:cNvPr>
          <p:cNvSpPr/>
          <p:nvPr/>
        </p:nvSpPr>
        <p:spPr>
          <a:xfrm>
            <a:off x="3817776" y="3511044"/>
            <a:ext cx="5029200" cy="738664"/>
          </a:xfrm>
          <a:prstGeom prst="rect">
            <a:avLst/>
          </a:prstGeom>
        </p:spPr>
        <p:txBody>
          <a:bodyPr wrap="square">
            <a:spAutoFit/>
          </a:bodyPr>
          <a:lstStyle/>
          <a:p>
            <a:pPr marL="285750" lvl="1" algn="just">
              <a:spcBef>
                <a:spcPts val="0"/>
              </a:spcBef>
              <a:defRPr/>
            </a:pPr>
            <a:r>
              <a:rPr lang="en-GB" sz="1400" dirty="0">
                <a:solidFill>
                  <a:schemeClr val="tx2"/>
                </a:solidFill>
                <a:latin typeface="Arial" panose="020B0604020202020204" pitchFamily="34" charset="0"/>
                <a:cs typeface="Arial" panose="020B0604020202020204" pitchFamily="34" charset="0"/>
              </a:rPr>
              <a:t>Lime is used in steel manufacture, food and beverage, water treatment, construction, and numerous manufacturing and environmental applications </a:t>
            </a:r>
          </a:p>
        </p:txBody>
      </p:sp>
    </p:spTree>
    <p:extLst>
      <p:ext uri="{BB962C8B-B14F-4D97-AF65-F5344CB8AC3E}">
        <p14:creationId xmlns:p14="http://schemas.microsoft.com/office/powerpoint/2010/main" val="45226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DE8C553-5FD5-41AA-8124-3052C4428657}"/>
              </a:ext>
            </a:extLst>
          </p:cNvPr>
          <p:cNvSpPr/>
          <p:nvPr/>
        </p:nvSpPr>
        <p:spPr>
          <a:xfrm>
            <a:off x="76199" y="0"/>
            <a:ext cx="7721601" cy="369332"/>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Cement production is 10-fold that of lime, and typically of higher complexity…</a:t>
            </a:r>
          </a:p>
        </p:txBody>
      </p:sp>
      <p:grpSp>
        <p:nvGrpSpPr>
          <p:cNvPr id="45" name="Group 4">
            <a:extLst>
              <a:ext uri="{FF2B5EF4-FFF2-40B4-BE49-F238E27FC236}">
                <a16:creationId xmlns:a16="http://schemas.microsoft.com/office/drawing/2014/main" id="{BE0941AA-7CA2-4BDF-809C-20E6E61D930A}"/>
              </a:ext>
            </a:extLst>
          </p:cNvPr>
          <p:cNvGrpSpPr>
            <a:grpSpLocks noChangeAspect="1"/>
          </p:cNvGrpSpPr>
          <p:nvPr/>
        </p:nvGrpSpPr>
        <p:grpSpPr bwMode="auto">
          <a:xfrm>
            <a:off x="152400" y="438150"/>
            <a:ext cx="7772400" cy="4117975"/>
            <a:chOff x="96" y="276"/>
            <a:chExt cx="4896" cy="2594"/>
          </a:xfrm>
        </p:grpSpPr>
        <p:sp>
          <p:nvSpPr>
            <p:cNvPr id="46" name="AutoShape 3">
              <a:extLst>
                <a:ext uri="{FF2B5EF4-FFF2-40B4-BE49-F238E27FC236}">
                  <a16:creationId xmlns:a16="http://schemas.microsoft.com/office/drawing/2014/main" id="{98A07888-BDE2-41A5-A012-F4D1915F1D3E}"/>
                </a:ext>
              </a:extLst>
            </p:cNvPr>
            <p:cNvSpPr>
              <a:spLocks noChangeAspect="1" noChangeArrowheads="1" noTextEdit="1"/>
            </p:cNvSpPr>
            <p:nvPr/>
          </p:nvSpPr>
          <p:spPr bwMode="auto">
            <a:xfrm>
              <a:off x="96" y="276"/>
              <a:ext cx="4896" cy="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5">
              <a:extLst>
                <a:ext uri="{FF2B5EF4-FFF2-40B4-BE49-F238E27FC236}">
                  <a16:creationId xmlns:a16="http://schemas.microsoft.com/office/drawing/2014/main" id="{240C7F1F-10FF-4EF3-9798-59EE98F8ECDD}"/>
                </a:ext>
              </a:extLst>
            </p:cNvPr>
            <p:cNvSpPr>
              <a:spLocks/>
            </p:cNvSpPr>
            <p:nvPr/>
          </p:nvSpPr>
          <p:spPr bwMode="auto">
            <a:xfrm>
              <a:off x="1693" y="490"/>
              <a:ext cx="165" cy="339"/>
            </a:xfrm>
            <a:custGeom>
              <a:avLst/>
              <a:gdLst>
                <a:gd name="T0" fmla="*/ 165 w 165"/>
                <a:gd name="T1" fmla="*/ 0 h 339"/>
                <a:gd name="T2" fmla="*/ 165 w 165"/>
                <a:gd name="T3" fmla="*/ 181 h 339"/>
                <a:gd name="T4" fmla="*/ 82 w 165"/>
                <a:gd name="T5" fmla="*/ 339 h 339"/>
                <a:gd name="T6" fmla="*/ 0 w 165"/>
                <a:gd name="T7" fmla="*/ 181 h 339"/>
                <a:gd name="T8" fmla="*/ 0 w 165"/>
                <a:gd name="T9" fmla="*/ 0 h 339"/>
                <a:gd name="T10" fmla="*/ 165 w 165"/>
                <a:gd name="T11" fmla="*/ 0 h 339"/>
              </a:gdLst>
              <a:ahLst/>
              <a:cxnLst>
                <a:cxn ang="0">
                  <a:pos x="T0" y="T1"/>
                </a:cxn>
                <a:cxn ang="0">
                  <a:pos x="T2" y="T3"/>
                </a:cxn>
                <a:cxn ang="0">
                  <a:pos x="T4" y="T5"/>
                </a:cxn>
                <a:cxn ang="0">
                  <a:pos x="T6" y="T7"/>
                </a:cxn>
                <a:cxn ang="0">
                  <a:pos x="T8" y="T9"/>
                </a:cxn>
                <a:cxn ang="0">
                  <a:pos x="T10" y="T11"/>
                </a:cxn>
              </a:cxnLst>
              <a:rect l="0" t="0" r="r" b="b"/>
              <a:pathLst>
                <a:path w="165" h="339">
                  <a:moveTo>
                    <a:pt x="165" y="0"/>
                  </a:moveTo>
                  <a:lnTo>
                    <a:pt x="165" y="181"/>
                  </a:lnTo>
                  <a:lnTo>
                    <a:pt x="82" y="339"/>
                  </a:lnTo>
                  <a:lnTo>
                    <a:pt x="0" y="181"/>
                  </a:lnTo>
                  <a:lnTo>
                    <a:pt x="0" y="0"/>
                  </a:lnTo>
                  <a:lnTo>
                    <a:pt x="16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6">
              <a:extLst>
                <a:ext uri="{FF2B5EF4-FFF2-40B4-BE49-F238E27FC236}">
                  <a16:creationId xmlns:a16="http://schemas.microsoft.com/office/drawing/2014/main" id="{AE965E30-1998-4C1C-BE23-803319359456}"/>
                </a:ext>
              </a:extLst>
            </p:cNvPr>
            <p:cNvSpPr>
              <a:spLocks/>
            </p:cNvSpPr>
            <p:nvPr/>
          </p:nvSpPr>
          <p:spPr bwMode="auto">
            <a:xfrm>
              <a:off x="1693" y="490"/>
              <a:ext cx="165" cy="339"/>
            </a:xfrm>
            <a:custGeom>
              <a:avLst/>
              <a:gdLst>
                <a:gd name="T0" fmla="*/ 165 w 165"/>
                <a:gd name="T1" fmla="*/ 0 h 339"/>
                <a:gd name="T2" fmla="*/ 165 w 165"/>
                <a:gd name="T3" fmla="*/ 181 h 339"/>
                <a:gd name="T4" fmla="*/ 82 w 165"/>
                <a:gd name="T5" fmla="*/ 339 h 339"/>
                <a:gd name="T6" fmla="*/ 0 w 165"/>
                <a:gd name="T7" fmla="*/ 181 h 339"/>
                <a:gd name="T8" fmla="*/ 0 w 165"/>
                <a:gd name="T9" fmla="*/ 0 h 339"/>
                <a:gd name="T10" fmla="*/ 165 w 165"/>
                <a:gd name="T11" fmla="*/ 0 h 339"/>
              </a:gdLst>
              <a:ahLst/>
              <a:cxnLst>
                <a:cxn ang="0">
                  <a:pos x="T0" y="T1"/>
                </a:cxn>
                <a:cxn ang="0">
                  <a:pos x="T2" y="T3"/>
                </a:cxn>
                <a:cxn ang="0">
                  <a:pos x="T4" y="T5"/>
                </a:cxn>
                <a:cxn ang="0">
                  <a:pos x="T6" y="T7"/>
                </a:cxn>
                <a:cxn ang="0">
                  <a:pos x="T8" y="T9"/>
                </a:cxn>
                <a:cxn ang="0">
                  <a:pos x="T10" y="T11"/>
                </a:cxn>
              </a:cxnLst>
              <a:rect l="0" t="0" r="r" b="b"/>
              <a:pathLst>
                <a:path w="165" h="339">
                  <a:moveTo>
                    <a:pt x="165" y="0"/>
                  </a:moveTo>
                  <a:lnTo>
                    <a:pt x="165" y="181"/>
                  </a:lnTo>
                  <a:lnTo>
                    <a:pt x="82" y="339"/>
                  </a:lnTo>
                  <a:lnTo>
                    <a:pt x="0" y="181"/>
                  </a:lnTo>
                  <a:lnTo>
                    <a:pt x="0" y="0"/>
                  </a:lnTo>
                  <a:lnTo>
                    <a:pt x="165"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9" name="Freeform 7">
              <a:extLst>
                <a:ext uri="{FF2B5EF4-FFF2-40B4-BE49-F238E27FC236}">
                  <a16:creationId xmlns:a16="http://schemas.microsoft.com/office/drawing/2014/main" id="{3259ACE2-6BDA-45E8-868C-E14010E097DA}"/>
                </a:ext>
              </a:extLst>
            </p:cNvPr>
            <p:cNvSpPr>
              <a:spLocks/>
            </p:cNvSpPr>
            <p:nvPr/>
          </p:nvSpPr>
          <p:spPr bwMode="auto">
            <a:xfrm>
              <a:off x="1931" y="850"/>
              <a:ext cx="165" cy="339"/>
            </a:xfrm>
            <a:custGeom>
              <a:avLst/>
              <a:gdLst>
                <a:gd name="T0" fmla="*/ 165 w 165"/>
                <a:gd name="T1" fmla="*/ 0 h 339"/>
                <a:gd name="T2" fmla="*/ 165 w 165"/>
                <a:gd name="T3" fmla="*/ 181 h 339"/>
                <a:gd name="T4" fmla="*/ 82 w 165"/>
                <a:gd name="T5" fmla="*/ 339 h 339"/>
                <a:gd name="T6" fmla="*/ 0 w 165"/>
                <a:gd name="T7" fmla="*/ 181 h 339"/>
                <a:gd name="T8" fmla="*/ 0 w 165"/>
                <a:gd name="T9" fmla="*/ 0 h 339"/>
                <a:gd name="T10" fmla="*/ 165 w 165"/>
                <a:gd name="T11" fmla="*/ 0 h 339"/>
              </a:gdLst>
              <a:ahLst/>
              <a:cxnLst>
                <a:cxn ang="0">
                  <a:pos x="T0" y="T1"/>
                </a:cxn>
                <a:cxn ang="0">
                  <a:pos x="T2" y="T3"/>
                </a:cxn>
                <a:cxn ang="0">
                  <a:pos x="T4" y="T5"/>
                </a:cxn>
                <a:cxn ang="0">
                  <a:pos x="T6" y="T7"/>
                </a:cxn>
                <a:cxn ang="0">
                  <a:pos x="T8" y="T9"/>
                </a:cxn>
                <a:cxn ang="0">
                  <a:pos x="T10" y="T11"/>
                </a:cxn>
              </a:cxnLst>
              <a:rect l="0" t="0" r="r" b="b"/>
              <a:pathLst>
                <a:path w="165" h="339">
                  <a:moveTo>
                    <a:pt x="165" y="0"/>
                  </a:moveTo>
                  <a:lnTo>
                    <a:pt x="165" y="181"/>
                  </a:lnTo>
                  <a:lnTo>
                    <a:pt x="82" y="339"/>
                  </a:lnTo>
                  <a:lnTo>
                    <a:pt x="0" y="181"/>
                  </a:lnTo>
                  <a:lnTo>
                    <a:pt x="0" y="0"/>
                  </a:lnTo>
                  <a:lnTo>
                    <a:pt x="16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8">
              <a:extLst>
                <a:ext uri="{FF2B5EF4-FFF2-40B4-BE49-F238E27FC236}">
                  <a16:creationId xmlns:a16="http://schemas.microsoft.com/office/drawing/2014/main" id="{666081FD-3C8B-403F-808F-6C3F294542C4}"/>
                </a:ext>
              </a:extLst>
            </p:cNvPr>
            <p:cNvSpPr>
              <a:spLocks/>
            </p:cNvSpPr>
            <p:nvPr/>
          </p:nvSpPr>
          <p:spPr bwMode="auto">
            <a:xfrm>
              <a:off x="1931" y="850"/>
              <a:ext cx="165" cy="339"/>
            </a:xfrm>
            <a:custGeom>
              <a:avLst/>
              <a:gdLst>
                <a:gd name="T0" fmla="*/ 165 w 165"/>
                <a:gd name="T1" fmla="*/ 0 h 339"/>
                <a:gd name="T2" fmla="*/ 165 w 165"/>
                <a:gd name="T3" fmla="*/ 181 h 339"/>
                <a:gd name="T4" fmla="*/ 82 w 165"/>
                <a:gd name="T5" fmla="*/ 339 h 339"/>
                <a:gd name="T6" fmla="*/ 0 w 165"/>
                <a:gd name="T7" fmla="*/ 181 h 339"/>
                <a:gd name="T8" fmla="*/ 0 w 165"/>
                <a:gd name="T9" fmla="*/ 0 h 339"/>
                <a:gd name="T10" fmla="*/ 165 w 165"/>
                <a:gd name="T11" fmla="*/ 0 h 339"/>
              </a:gdLst>
              <a:ahLst/>
              <a:cxnLst>
                <a:cxn ang="0">
                  <a:pos x="T0" y="T1"/>
                </a:cxn>
                <a:cxn ang="0">
                  <a:pos x="T2" y="T3"/>
                </a:cxn>
                <a:cxn ang="0">
                  <a:pos x="T4" y="T5"/>
                </a:cxn>
                <a:cxn ang="0">
                  <a:pos x="T6" y="T7"/>
                </a:cxn>
                <a:cxn ang="0">
                  <a:pos x="T8" y="T9"/>
                </a:cxn>
                <a:cxn ang="0">
                  <a:pos x="T10" y="T11"/>
                </a:cxn>
              </a:cxnLst>
              <a:rect l="0" t="0" r="r" b="b"/>
              <a:pathLst>
                <a:path w="165" h="339">
                  <a:moveTo>
                    <a:pt x="165" y="0"/>
                  </a:moveTo>
                  <a:lnTo>
                    <a:pt x="165" y="181"/>
                  </a:lnTo>
                  <a:lnTo>
                    <a:pt x="82" y="339"/>
                  </a:lnTo>
                  <a:lnTo>
                    <a:pt x="0" y="181"/>
                  </a:lnTo>
                  <a:lnTo>
                    <a:pt x="0" y="0"/>
                  </a:lnTo>
                  <a:lnTo>
                    <a:pt x="165"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1" name="Freeform 9">
              <a:extLst>
                <a:ext uri="{FF2B5EF4-FFF2-40B4-BE49-F238E27FC236}">
                  <a16:creationId xmlns:a16="http://schemas.microsoft.com/office/drawing/2014/main" id="{4F1F31C3-CD74-4991-A690-A3995595D8DB}"/>
                </a:ext>
              </a:extLst>
            </p:cNvPr>
            <p:cNvSpPr>
              <a:spLocks noEditPoints="1"/>
            </p:cNvSpPr>
            <p:nvPr/>
          </p:nvSpPr>
          <p:spPr bwMode="auto">
            <a:xfrm>
              <a:off x="1858" y="547"/>
              <a:ext cx="167" cy="303"/>
            </a:xfrm>
            <a:custGeom>
              <a:avLst/>
              <a:gdLst>
                <a:gd name="T0" fmla="*/ 1569 w 1569"/>
                <a:gd name="T1" fmla="*/ 2862 h 2862"/>
                <a:gd name="T2" fmla="*/ 1569 w 1569"/>
                <a:gd name="T3" fmla="*/ 312 h 2862"/>
                <a:gd name="T4" fmla="*/ 1465 w 1569"/>
                <a:gd name="T5" fmla="*/ 208 h 2862"/>
                <a:gd name="T6" fmla="*/ 520 w 1569"/>
                <a:gd name="T7" fmla="*/ 208 h 2862"/>
                <a:gd name="T8" fmla="*/ 520 w 1569"/>
                <a:gd name="T9" fmla="*/ 416 h 2862"/>
                <a:gd name="T10" fmla="*/ 1465 w 1569"/>
                <a:gd name="T11" fmla="*/ 416 h 2862"/>
                <a:gd name="T12" fmla="*/ 1361 w 1569"/>
                <a:gd name="T13" fmla="*/ 312 h 2862"/>
                <a:gd name="T14" fmla="*/ 1361 w 1569"/>
                <a:gd name="T15" fmla="*/ 2862 h 2862"/>
                <a:gd name="T16" fmla="*/ 1569 w 1569"/>
                <a:gd name="T17" fmla="*/ 2862 h 2862"/>
                <a:gd name="T18" fmla="*/ 624 w 1569"/>
                <a:gd name="T19" fmla="*/ 0 h 2862"/>
                <a:gd name="T20" fmla="*/ 0 w 1569"/>
                <a:gd name="T21" fmla="*/ 312 h 2862"/>
                <a:gd name="T22" fmla="*/ 624 w 1569"/>
                <a:gd name="T23" fmla="*/ 624 h 2862"/>
                <a:gd name="T24" fmla="*/ 624 w 1569"/>
                <a:gd name="T25" fmla="*/ 0 h 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862">
                  <a:moveTo>
                    <a:pt x="1569" y="2862"/>
                  </a:moveTo>
                  <a:lnTo>
                    <a:pt x="1569" y="312"/>
                  </a:lnTo>
                  <a:cubicBezTo>
                    <a:pt x="1569" y="255"/>
                    <a:pt x="1522" y="208"/>
                    <a:pt x="1465" y="208"/>
                  </a:cubicBezTo>
                  <a:lnTo>
                    <a:pt x="520" y="208"/>
                  </a:lnTo>
                  <a:lnTo>
                    <a:pt x="520" y="416"/>
                  </a:lnTo>
                  <a:lnTo>
                    <a:pt x="1465" y="416"/>
                  </a:lnTo>
                  <a:lnTo>
                    <a:pt x="1361" y="312"/>
                  </a:lnTo>
                  <a:lnTo>
                    <a:pt x="1361" y="2862"/>
                  </a:lnTo>
                  <a:lnTo>
                    <a:pt x="1569" y="2862"/>
                  </a:lnTo>
                  <a:close/>
                  <a:moveTo>
                    <a:pt x="624" y="0"/>
                  </a:moveTo>
                  <a:lnTo>
                    <a:pt x="0" y="312"/>
                  </a:lnTo>
                  <a:lnTo>
                    <a:pt x="624" y="624"/>
                  </a:lnTo>
                  <a:lnTo>
                    <a:pt x="624"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2" name="Freeform 10">
              <a:extLst>
                <a:ext uri="{FF2B5EF4-FFF2-40B4-BE49-F238E27FC236}">
                  <a16:creationId xmlns:a16="http://schemas.microsoft.com/office/drawing/2014/main" id="{F7704378-E3FA-47C8-BF9F-EEB51FAE056E}"/>
                </a:ext>
              </a:extLst>
            </p:cNvPr>
            <p:cNvSpPr>
              <a:spLocks/>
            </p:cNvSpPr>
            <p:nvPr/>
          </p:nvSpPr>
          <p:spPr bwMode="auto">
            <a:xfrm>
              <a:off x="1693" y="1189"/>
              <a:ext cx="165" cy="340"/>
            </a:xfrm>
            <a:custGeom>
              <a:avLst/>
              <a:gdLst>
                <a:gd name="T0" fmla="*/ 165 w 165"/>
                <a:gd name="T1" fmla="*/ 0 h 340"/>
                <a:gd name="T2" fmla="*/ 165 w 165"/>
                <a:gd name="T3" fmla="*/ 181 h 340"/>
                <a:gd name="T4" fmla="*/ 82 w 165"/>
                <a:gd name="T5" fmla="*/ 340 h 340"/>
                <a:gd name="T6" fmla="*/ 0 w 165"/>
                <a:gd name="T7" fmla="*/ 181 h 340"/>
                <a:gd name="T8" fmla="*/ 0 w 165"/>
                <a:gd name="T9" fmla="*/ 0 h 340"/>
                <a:gd name="T10" fmla="*/ 165 w 165"/>
                <a:gd name="T11" fmla="*/ 0 h 340"/>
              </a:gdLst>
              <a:ahLst/>
              <a:cxnLst>
                <a:cxn ang="0">
                  <a:pos x="T0" y="T1"/>
                </a:cxn>
                <a:cxn ang="0">
                  <a:pos x="T2" y="T3"/>
                </a:cxn>
                <a:cxn ang="0">
                  <a:pos x="T4" y="T5"/>
                </a:cxn>
                <a:cxn ang="0">
                  <a:pos x="T6" y="T7"/>
                </a:cxn>
                <a:cxn ang="0">
                  <a:pos x="T8" y="T9"/>
                </a:cxn>
                <a:cxn ang="0">
                  <a:pos x="T10" y="T11"/>
                </a:cxn>
              </a:cxnLst>
              <a:rect l="0" t="0" r="r" b="b"/>
              <a:pathLst>
                <a:path w="165" h="340">
                  <a:moveTo>
                    <a:pt x="165" y="0"/>
                  </a:moveTo>
                  <a:lnTo>
                    <a:pt x="165" y="181"/>
                  </a:lnTo>
                  <a:lnTo>
                    <a:pt x="82" y="340"/>
                  </a:lnTo>
                  <a:lnTo>
                    <a:pt x="0" y="181"/>
                  </a:lnTo>
                  <a:lnTo>
                    <a:pt x="0" y="0"/>
                  </a:lnTo>
                  <a:lnTo>
                    <a:pt x="16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11">
              <a:extLst>
                <a:ext uri="{FF2B5EF4-FFF2-40B4-BE49-F238E27FC236}">
                  <a16:creationId xmlns:a16="http://schemas.microsoft.com/office/drawing/2014/main" id="{A56B9C93-D4A8-4CB7-8E9D-40CBDABA37FB}"/>
                </a:ext>
              </a:extLst>
            </p:cNvPr>
            <p:cNvSpPr>
              <a:spLocks/>
            </p:cNvSpPr>
            <p:nvPr/>
          </p:nvSpPr>
          <p:spPr bwMode="auto">
            <a:xfrm>
              <a:off x="1693" y="1189"/>
              <a:ext cx="165" cy="340"/>
            </a:xfrm>
            <a:custGeom>
              <a:avLst/>
              <a:gdLst>
                <a:gd name="T0" fmla="*/ 165 w 165"/>
                <a:gd name="T1" fmla="*/ 0 h 340"/>
                <a:gd name="T2" fmla="*/ 165 w 165"/>
                <a:gd name="T3" fmla="*/ 181 h 340"/>
                <a:gd name="T4" fmla="*/ 82 w 165"/>
                <a:gd name="T5" fmla="*/ 340 h 340"/>
                <a:gd name="T6" fmla="*/ 0 w 165"/>
                <a:gd name="T7" fmla="*/ 181 h 340"/>
                <a:gd name="T8" fmla="*/ 0 w 165"/>
                <a:gd name="T9" fmla="*/ 0 h 340"/>
                <a:gd name="T10" fmla="*/ 165 w 165"/>
                <a:gd name="T11" fmla="*/ 0 h 340"/>
              </a:gdLst>
              <a:ahLst/>
              <a:cxnLst>
                <a:cxn ang="0">
                  <a:pos x="T0" y="T1"/>
                </a:cxn>
                <a:cxn ang="0">
                  <a:pos x="T2" y="T3"/>
                </a:cxn>
                <a:cxn ang="0">
                  <a:pos x="T4" y="T5"/>
                </a:cxn>
                <a:cxn ang="0">
                  <a:pos x="T6" y="T7"/>
                </a:cxn>
                <a:cxn ang="0">
                  <a:pos x="T8" y="T9"/>
                </a:cxn>
                <a:cxn ang="0">
                  <a:pos x="T10" y="T11"/>
                </a:cxn>
              </a:cxnLst>
              <a:rect l="0" t="0" r="r" b="b"/>
              <a:pathLst>
                <a:path w="165" h="340">
                  <a:moveTo>
                    <a:pt x="165" y="0"/>
                  </a:moveTo>
                  <a:lnTo>
                    <a:pt x="165" y="181"/>
                  </a:lnTo>
                  <a:lnTo>
                    <a:pt x="82" y="340"/>
                  </a:lnTo>
                  <a:lnTo>
                    <a:pt x="0" y="181"/>
                  </a:lnTo>
                  <a:lnTo>
                    <a:pt x="0" y="0"/>
                  </a:lnTo>
                  <a:lnTo>
                    <a:pt x="165"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4" name="Freeform 12">
              <a:extLst>
                <a:ext uri="{FF2B5EF4-FFF2-40B4-BE49-F238E27FC236}">
                  <a16:creationId xmlns:a16="http://schemas.microsoft.com/office/drawing/2014/main" id="{50B4C7F5-F1C1-446A-AB57-F7ECD1E5CF1B}"/>
                </a:ext>
              </a:extLst>
            </p:cNvPr>
            <p:cNvSpPr>
              <a:spLocks noEditPoints="1"/>
            </p:cNvSpPr>
            <p:nvPr/>
          </p:nvSpPr>
          <p:spPr bwMode="auto">
            <a:xfrm>
              <a:off x="1763" y="908"/>
              <a:ext cx="167" cy="283"/>
            </a:xfrm>
            <a:custGeom>
              <a:avLst/>
              <a:gdLst>
                <a:gd name="T0" fmla="*/ 0 w 1569"/>
                <a:gd name="T1" fmla="*/ 2660 h 2660"/>
                <a:gd name="T2" fmla="*/ 0 w 1569"/>
                <a:gd name="T3" fmla="*/ 312 h 2660"/>
                <a:gd name="T4" fmla="*/ 104 w 1569"/>
                <a:gd name="T5" fmla="*/ 208 h 2660"/>
                <a:gd name="T6" fmla="*/ 1049 w 1569"/>
                <a:gd name="T7" fmla="*/ 208 h 2660"/>
                <a:gd name="T8" fmla="*/ 1049 w 1569"/>
                <a:gd name="T9" fmla="*/ 416 h 2660"/>
                <a:gd name="T10" fmla="*/ 104 w 1569"/>
                <a:gd name="T11" fmla="*/ 416 h 2660"/>
                <a:gd name="T12" fmla="*/ 208 w 1569"/>
                <a:gd name="T13" fmla="*/ 312 h 2660"/>
                <a:gd name="T14" fmla="*/ 208 w 1569"/>
                <a:gd name="T15" fmla="*/ 2660 h 2660"/>
                <a:gd name="T16" fmla="*/ 0 w 1569"/>
                <a:gd name="T17" fmla="*/ 2660 h 2660"/>
                <a:gd name="T18" fmla="*/ 945 w 1569"/>
                <a:gd name="T19" fmla="*/ 0 h 2660"/>
                <a:gd name="T20" fmla="*/ 1569 w 1569"/>
                <a:gd name="T21" fmla="*/ 312 h 2660"/>
                <a:gd name="T22" fmla="*/ 945 w 1569"/>
                <a:gd name="T23" fmla="*/ 624 h 2660"/>
                <a:gd name="T24" fmla="*/ 945 w 1569"/>
                <a:gd name="T25" fmla="*/ 0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660">
                  <a:moveTo>
                    <a:pt x="0" y="2660"/>
                  </a:moveTo>
                  <a:lnTo>
                    <a:pt x="0" y="312"/>
                  </a:lnTo>
                  <a:cubicBezTo>
                    <a:pt x="0" y="255"/>
                    <a:pt x="47" y="208"/>
                    <a:pt x="104" y="208"/>
                  </a:cubicBezTo>
                  <a:lnTo>
                    <a:pt x="1049" y="208"/>
                  </a:lnTo>
                  <a:lnTo>
                    <a:pt x="1049" y="416"/>
                  </a:lnTo>
                  <a:lnTo>
                    <a:pt x="104" y="416"/>
                  </a:lnTo>
                  <a:lnTo>
                    <a:pt x="208" y="312"/>
                  </a:lnTo>
                  <a:lnTo>
                    <a:pt x="208" y="2660"/>
                  </a:lnTo>
                  <a:lnTo>
                    <a:pt x="0" y="2660"/>
                  </a:lnTo>
                  <a:close/>
                  <a:moveTo>
                    <a:pt x="945" y="0"/>
                  </a:moveTo>
                  <a:lnTo>
                    <a:pt x="1569" y="312"/>
                  </a:lnTo>
                  <a:lnTo>
                    <a:pt x="945" y="624"/>
                  </a:lnTo>
                  <a:lnTo>
                    <a:pt x="945"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Freeform 13">
              <a:extLst>
                <a:ext uri="{FF2B5EF4-FFF2-40B4-BE49-F238E27FC236}">
                  <a16:creationId xmlns:a16="http://schemas.microsoft.com/office/drawing/2014/main" id="{F39545D1-513B-4508-BA58-73EBDBC1A74F}"/>
                </a:ext>
              </a:extLst>
            </p:cNvPr>
            <p:cNvSpPr>
              <a:spLocks noEditPoints="1"/>
            </p:cNvSpPr>
            <p:nvPr/>
          </p:nvSpPr>
          <p:spPr bwMode="auto">
            <a:xfrm>
              <a:off x="1753" y="829"/>
              <a:ext cx="41" cy="112"/>
            </a:xfrm>
            <a:custGeom>
              <a:avLst/>
              <a:gdLst>
                <a:gd name="T0" fmla="*/ 27 w 41"/>
                <a:gd name="T1" fmla="*/ 0 h 112"/>
                <a:gd name="T2" fmla="*/ 27 w 41"/>
                <a:gd name="T3" fmla="*/ 78 h 112"/>
                <a:gd name="T4" fmla="*/ 14 w 41"/>
                <a:gd name="T5" fmla="*/ 78 h 112"/>
                <a:gd name="T6" fmla="*/ 14 w 41"/>
                <a:gd name="T7" fmla="*/ 0 h 112"/>
                <a:gd name="T8" fmla="*/ 27 w 41"/>
                <a:gd name="T9" fmla="*/ 0 h 112"/>
                <a:gd name="T10" fmla="*/ 41 w 41"/>
                <a:gd name="T11" fmla="*/ 71 h 112"/>
                <a:gd name="T12" fmla="*/ 21 w 41"/>
                <a:gd name="T13" fmla="*/ 112 h 112"/>
                <a:gd name="T14" fmla="*/ 0 w 41"/>
                <a:gd name="T15" fmla="*/ 71 h 112"/>
                <a:gd name="T16" fmla="*/ 41 w 41"/>
                <a:gd name="T17" fmla="*/ 7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12">
                  <a:moveTo>
                    <a:pt x="27" y="0"/>
                  </a:moveTo>
                  <a:lnTo>
                    <a:pt x="27" y="78"/>
                  </a:lnTo>
                  <a:lnTo>
                    <a:pt x="14" y="78"/>
                  </a:lnTo>
                  <a:lnTo>
                    <a:pt x="14" y="0"/>
                  </a:lnTo>
                  <a:lnTo>
                    <a:pt x="27" y="0"/>
                  </a:lnTo>
                  <a:close/>
                  <a:moveTo>
                    <a:pt x="41" y="71"/>
                  </a:moveTo>
                  <a:lnTo>
                    <a:pt x="21" y="112"/>
                  </a:lnTo>
                  <a:lnTo>
                    <a:pt x="0" y="71"/>
                  </a:lnTo>
                  <a:lnTo>
                    <a:pt x="41" y="71"/>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6" name="Freeform 14">
              <a:extLst>
                <a:ext uri="{FF2B5EF4-FFF2-40B4-BE49-F238E27FC236}">
                  <a16:creationId xmlns:a16="http://schemas.microsoft.com/office/drawing/2014/main" id="{43E98887-93DF-494E-A79E-3F6AD1FF3854}"/>
                </a:ext>
              </a:extLst>
            </p:cNvPr>
            <p:cNvSpPr>
              <a:spLocks noEditPoints="1"/>
            </p:cNvSpPr>
            <p:nvPr/>
          </p:nvSpPr>
          <p:spPr bwMode="auto">
            <a:xfrm>
              <a:off x="1991" y="1188"/>
              <a:ext cx="41" cy="91"/>
            </a:xfrm>
            <a:custGeom>
              <a:avLst/>
              <a:gdLst>
                <a:gd name="T0" fmla="*/ 28 w 41"/>
                <a:gd name="T1" fmla="*/ 0 h 91"/>
                <a:gd name="T2" fmla="*/ 28 w 41"/>
                <a:gd name="T3" fmla="*/ 57 h 91"/>
                <a:gd name="T4" fmla="*/ 14 w 41"/>
                <a:gd name="T5" fmla="*/ 57 h 91"/>
                <a:gd name="T6" fmla="*/ 14 w 41"/>
                <a:gd name="T7" fmla="*/ 0 h 91"/>
                <a:gd name="T8" fmla="*/ 28 w 41"/>
                <a:gd name="T9" fmla="*/ 0 h 91"/>
                <a:gd name="T10" fmla="*/ 41 w 41"/>
                <a:gd name="T11" fmla="*/ 50 h 91"/>
                <a:gd name="T12" fmla="*/ 21 w 41"/>
                <a:gd name="T13" fmla="*/ 91 h 91"/>
                <a:gd name="T14" fmla="*/ 0 w 41"/>
                <a:gd name="T15" fmla="*/ 50 h 91"/>
                <a:gd name="T16" fmla="*/ 41 w 41"/>
                <a:gd name="T17"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91">
                  <a:moveTo>
                    <a:pt x="28" y="0"/>
                  </a:moveTo>
                  <a:lnTo>
                    <a:pt x="28" y="57"/>
                  </a:lnTo>
                  <a:lnTo>
                    <a:pt x="14" y="57"/>
                  </a:lnTo>
                  <a:lnTo>
                    <a:pt x="14" y="0"/>
                  </a:lnTo>
                  <a:lnTo>
                    <a:pt x="28" y="0"/>
                  </a:lnTo>
                  <a:close/>
                  <a:moveTo>
                    <a:pt x="41" y="50"/>
                  </a:moveTo>
                  <a:lnTo>
                    <a:pt x="21" y="91"/>
                  </a:lnTo>
                  <a:lnTo>
                    <a:pt x="0" y="50"/>
                  </a:lnTo>
                  <a:lnTo>
                    <a:pt x="41" y="50"/>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7" name="Freeform 15">
              <a:extLst>
                <a:ext uri="{FF2B5EF4-FFF2-40B4-BE49-F238E27FC236}">
                  <a16:creationId xmlns:a16="http://schemas.microsoft.com/office/drawing/2014/main" id="{FDD9D5E8-2B00-4F02-B85F-D0D0BC3D8912}"/>
                </a:ext>
              </a:extLst>
            </p:cNvPr>
            <p:cNvSpPr>
              <a:spLocks/>
            </p:cNvSpPr>
            <p:nvPr/>
          </p:nvSpPr>
          <p:spPr bwMode="auto">
            <a:xfrm>
              <a:off x="1931" y="1531"/>
              <a:ext cx="165" cy="339"/>
            </a:xfrm>
            <a:custGeom>
              <a:avLst/>
              <a:gdLst>
                <a:gd name="T0" fmla="*/ 165 w 165"/>
                <a:gd name="T1" fmla="*/ 0 h 339"/>
                <a:gd name="T2" fmla="*/ 165 w 165"/>
                <a:gd name="T3" fmla="*/ 180 h 339"/>
                <a:gd name="T4" fmla="*/ 82 w 165"/>
                <a:gd name="T5" fmla="*/ 339 h 339"/>
                <a:gd name="T6" fmla="*/ 0 w 165"/>
                <a:gd name="T7" fmla="*/ 180 h 339"/>
                <a:gd name="T8" fmla="*/ 0 w 165"/>
                <a:gd name="T9" fmla="*/ 0 h 339"/>
                <a:gd name="T10" fmla="*/ 165 w 165"/>
                <a:gd name="T11" fmla="*/ 0 h 339"/>
              </a:gdLst>
              <a:ahLst/>
              <a:cxnLst>
                <a:cxn ang="0">
                  <a:pos x="T0" y="T1"/>
                </a:cxn>
                <a:cxn ang="0">
                  <a:pos x="T2" y="T3"/>
                </a:cxn>
                <a:cxn ang="0">
                  <a:pos x="T4" y="T5"/>
                </a:cxn>
                <a:cxn ang="0">
                  <a:pos x="T6" y="T7"/>
                </a:cxn>
                <a:cxn ang="0">
                  <a:pos x="T8" y="T9"/>
                </a:cxn>
                <a:cxn ang="0">
                  <a:pos x="T10" y="T11"/>
                </a:cxn>
              </a:cxnLst>
              <a:rect l="0" t="0" r="r" b="b"/>
              <a:pathLst>
                <a:path w="165" h="339">
                  <a:moveTo>
                    <a:pt x="165" y="0"/>
                  </a:moveTo>
                  <a:lnTo>
                    <a:pt x="165" y="180"/>
                  </a:lnTo>
                  <a:lnTo>
                    <a:pt x="82" y="339"/>
                  </a:lnTo>
                  <a:lnTo>
                    <a:pt x="0" y="180"/>
                  </a:lnTo>
                  <a:lnTo>
                    <a:pt x="0" y="0"/>
                  </a:lnTo>
                  <a:lnTo>
                    <a:pt x="16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6">
              <a:extLst>
                <a:ext uri="{FF2B5EF4-FFF2-40B4-BE49-F238E27FC236}">
                  <a16:creationId xmlns:a16="http://schemas.microsoft.com/office/drawing/2014/main" id="{E21C38DB-FF49-485A-8864-FE464D55F477}"/>
                </a:ext>
              </a:extLst>
            </p:cNvPr>
            <p:cNvSpPr>
              <a:spLocks/>
            </p:cNvSpPr>
            <p:nvPr/>
          </p:nvSpPr>
          <p:spPr bwMode="auto">
            <a:xfrm>
              <a:off x="1931" y="1531"/>
              <a:ext cx="165" cy="339"/>
            </a:xfrm>
            <a:custGeom>
              <a:avLst/>
              <a:gdLst>
                <a:gd name="T0" fmla="*/ 165 w 165"/>
                <a:gd name="T1" fmla="*/ 0 h 339"/>
                <a:gd name="T2" fmla="*/ 165 w 165"/>
                <a:gd name="T3" fmla="*/ 180 h 339"/>
                <a:gd name="T4" fmla="*/ 82 w 165"/>
                <a:gd name="T5" fmla="*/ 339 h 339"/>
                <a:gd name="T6" fmla="*/ 0 w 165"/>
                <a:gd name="T7" fmla="*/ 180 h 339"/>
                <a:gd name="T8" fmla="*/ 0 w 165"/>
                <a:gd name="T9" fmla="*/ 0 h 339"/>
                <a:gd name="T10" fmla="*/ 165 w 165"/>
                <a:gd name="T11" fmla="*/ 0 h 339"/>
              </a:gdLst>
              <a:ahLst/>
              <a:cxnLst>
                <a:cxn ang="0">
                  <a:pos x="T0" y="T1"/>
                </a:cxn>
                <a:cxn ang="0">
                  <a:pos x="T2" y="T3"/>
                </a:cxn>
                <a:cxn ang="0">
                  <a:pos x="T4" y="T5"/>
                </a:cxn>
                <a:cxn ang="0">
                  <a:pos x="T6" y="T7"/>
                </a:cxn>
                <a:cxn ang="0">
                  <a:pos x="T8" y="T9"/>
                </a:cxn>
                <a:cxn ang="0">
                  <a:pos x="T10" y="T11"/>
                </a:cxn>
              </a:cxnLst>
              <a:rect l="0" t="0" r="r" b="b"/>
              <a:pathLst>
                <a:path w="165" h="339">
                  <a:moveTo>
                    <a:pt x="165" y="0"/>
                  </a:moveTo>
                  <a:lnTo>
                    <a:pt x="165" y="180"/>
                  </a:lnTo>
                  <a:lnTo>
                    <a:pt x="82" y="339"/>
                  </a:lnTo>
                  <a:lnTo>
                    <a:pt x="0" y="180"/>
                  </a:lnTo>
                  <a:lnTo>
                    <a:pt x="0" y="0"/>
                  </a:lnTo>
                  <a:lnTo>
                    <a:pt x="165"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9" name="Freeform 17">
              <a:extLst>
                <a:ext uri="{FF2B5EF4-FFF2-40B4-BE49-F238E27FC236}">
                  <a16:creationId xmlns:a16="http://schemas.microsoft.com/office/drawing/2014/main" id="{048DF9A7-3380-463A-9A48-45C9A262B2CD}"/>
                </a:ext>
              </a:extLst>
            </p:cNvPr>
            <p:cNvSpPr>
              <a:spLocks noEditPoints="1"/>
            </p:cNvSpPr>
            <p:nvPr/>
          </p:nvSpPr>
          <p:spPr bwMode="auto">
            <a:xfrm>
              <a:off x="1858" y="1248"/>
              <a:ext cx="167" cy="283"/>
            </a:xfrm>
            <a:custGeom>
              <a:avLst/>
              <a:gdLst>
                <a:gd name="T0" fmla="*/ 1569 w 1569"/>
                <a:gd name="T1" fmla="*/ 2665 h 2665"/>
                <a:gd name="T2" fmla="*/ 1569 w 1569"/>
                <a:gd name="T3" fmla="*/ 312 h 2665"/>
                <a:gd name="T4" fmla="*/ 1465 w 1569"/>
                <a:gd name="T5" fmla="*/ 208 h 2665"/>
                <a:gd name="T6" fmla="*/ 520 w 1569"/>
                <a:gd name="T7" fmla="*/ 208 h 2665"/>
                <a:gd name="T8" fmla="*/ 520 w 1569"/>
                <a:gd name="T9" fmla="*/ 416 h 2665"/>
                <a:gd name="T10" fmla="*/ 1465 w 1569"/>
                <a:gd name="T11" fmla="*/ 416 h 2665"/>
                <a:gd name="T12" fmla="*/ 1361 w 1569"/>
                <a:gd name="T13" fmla="*/ 312 h 2665"/>
                <a:gd name="T14" fmla="*/ 1361 w 1569"/>
                <a:gd name="T15" fmla="*/ 2665 h 2665"/>
                <a:gd name="T16" fmla="*/ 1569 w 1569"/>
                <a:gd name="T17" fmla="*/ 2665 h 2665"/>
                <a:gd name="T18" fmla="*/ 624 w 1569"/>
                <a:gd name="T19" fmla="*/ 0 h 2665"/>
                <a:gd name="T20" fmla="*/ 0 w 1569"/>
                <a:gd name="T21" fmla="*/ 312 h 2665"/>
                <a:gd name="T22" fmla="*/ 624 w 1569"/>
                <a:gd name="T23" fmla="*/ 624 h 2665"/>
                <a:gd name="T24" fmla="*/ 624 w 1569"/>
                <a:gd name="T25"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665">
                  <a:moveTo>
                    <a:pt x="1569" y="2665"/>
                  </a:moveTo>
                  <a:lnTo>
                    <a:pt x="1569" y="312"/>
                  </a:lnTo>
                  <a:cubicBezTo>
                    <a:pt x="1569" y="255"/>
                    <a:pt x="1522" y="208"/>
                    <a:pt x="1465" y="208"/>
                  </a:cubicBezTo>
                  <a:lnTo>
                    <a:pt x="520" y="208"/>
                  </a:lnTo>
                  <a:lnTo>
                    <a:pt x="520" y="416"/>
                  </a:lnTo>
                  <a:lnTo>
                    <a:pt x="1465" y="416"/>
                  </a:lnTo>
                  <a:lnTo>
                    <a:pt x="1361" y="312"/>
                  </a:lnTo>
                  <a:lnTo>
                    <a:pt x="1361" y="2665"/>
                  </a:lnTo>
                  <a:lnTo>
                    <a:pt x="1569" y="2665"/>
                  </a:lnTo>
                  <a:close/>
                  <a:moveTo>
                    <a:pt x="624" y="0"/>
                  </a:moveTo>
                  <a:lnTo>
                    <a:pt x="0" y="312"/>
                  </a:lnTo>
                  <a:lnTo>
                    <a:pt x="624" y="624"/>
                  </a:lnTo>
                  <a:lnTo>
                    <a:pt x="624"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0" name="Freeform 18">
              <a:extLst>
                <a:ext uri="{FF2B5EF4-FFF2-40B4-BE49-F238E27FC236}">
                  <a16:creationId xmlns:a16="http://schemas.microsoft.com/office/drawing/2014/main" id="{B386DFA0-7FD2-4F10-AF6C-E02327B08169}"/>
                </a:ext>
              </a:extLst>
            </p:cNvPr>
            <p:cNvSpPr>
              <a:spLocks/>
            </p:cNvSpPr>
            <p:nvPr/>
          </p:nvSpPr>
          <p:spPr bwMode="auto">
            <a:xfrm>
              <a:off x="1998" y="2201"/>
              <a:ext cx="1399" cy="443"/>
            </a:xfrm>
            <a:custGeom>
              <a:avLst/>
              <a:gdLst>
                <a:gd name="T0" fmla="*/ 33 w 1399"/>
                <a:gd name="T1" fmla="*/ 0 h 443"/>
                <a:gd name="T2" fmla="*/ 1399 w 1399"/>
                <a:gd name="T3" fmla="*/ 282 h 443"/>
                <a:gd name="T4" fmla="*/ 1365 w 1399"/>
                <a:gd name="T5" fmla="*/ 443 h 443"/>
                <a:gd name="T6" fmla="*/ 0 w 1399"/>
                <a:gd name="T7" fmla="*/ 161 h 443"/>
                <a:gd name="T8" fmla="*/ 33 w 1399"/>
                <a:gd name="T9" fmla="*/ 0 h 443"/>
              </a:gdLst>
              <a:ahLst/>
              <a:cxnLst>
                <a:cxn ang="0">
                  <a:pos x="T0" y="T1"/>
                </a:cxn>
                <a:cxn ang="0">
                  <a:pos x="T2" y="T3"/>
                </a:cxn>
                <a:cxn ang="0">
                  <a:pos x="T4" y="T5"/>
                </a:cxn>
                <a:cxn ang="0">
                  <a:pos x="T6" y="T7"/>
                </a:cxn>
                <a:cxn ang="0">
                  <a:pos x="T8" y="T9"/>
                </a:cxn>
              </a:cxnLst>
              <a:rect l="0" t="0" r="r" b="b"/>
              <a:pathLst>
                <a:path w="1399" h="443">
                  <a:moveTo>
                    <a:pt x="33" y="0"/>
                  </a:moveTo>
                  <a:lnTo>
                    <a:pt x="1399" y="282"/>
                  </a:lnTo>
                  <a:lnTo>
                    <a:pt x="1365" y="443"/>
                  </a:lnTo>
                  <a:lnTo>
                    <a:pt x="0" y="161"/>
                  </a:lnTo>
                  <a:lnTo>
                    <a:pt x="3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19">
              <a:extLst>
                <a:ext uri="{FF2B5EF4-FFF2-40B4-BE49-F238E27FC236}">
                  <a16:creationId xmlns:a16="http://schemas.microsoft.com/office/drawing/2014/main" id="{5BE811DF-CF88-4F1B-A1E2-6A487FE30B9D}"/>
                </a:ext>
              </a:extLst>
            </p:cNvPr>
            <p:cNvSpPr>
              <a:spLocks/>
            </p:cNvSpPr>
            <p:nvPr/>
          </p:nvSpPr>
          <p:spPr bwMode="auto">
            <a:xfrm>
              <a:off x="1998" y="2201"/>
              <a:ext cx="1399" cy="443"/>
            </a:xfrm>
            <a:custGeom>
              <a:avLst/>
              <a:gdLst>
                <a:gd name="T0" fmla="*/ 33 w 1399"/>
                <a:gd name="T1" fmla="*/ 0 h 443"/>
                <a:gd name="T2" fmla="*/ 1399 w 1399"/>
                <a:gd name="T3" fmla="*/ 282 h 443"/>
                <a:gd name="T4" fmla="*/ 1365 w 1399"/>
                <a:gd name="T5" fmla="*/ 443 h 443"/>
                <a:gd name="T6" fmla="*/ 0 w 1399"/>
                <a:gd name="T7" fmla="*/ 161 h 443"/>
                <a:gd name="T8" fmla="*/ 33 w 1399"/>
                <a:gd name="T9" fmla="*/ 0 h 443"/>
              </a:gdLst>
              <a:ahLst/>
              <a:cxnLst>
                <a:cxn ang="0">
                  <a:pos x="T0" y="T1"/>
                </a:cxn>
                <a:cxn ang="0">
                  <a:pos x="T2" y="T3"/>
                </a:cxn>
                <a:cxn ang="0">
                  <a:pos x="T4" y="T5"/>
                </a:cxn>
                <a:cxn ang="0">
                  <a:pos x="T6" y="T7"/>
                </a:cxn>
                <a:cxn ang="0">
                  <a:pos x="T8" y="T9"/>
                </a:cxn>
              </a:cxnLst>
              <a:rect l="0" t="0" r="r" b="b"/>
              <a:pathLst>
                <a:path w="1399" h="443">
                  <a:moveTo>
                    <a:pt x="33" y="0"/>
                  </a:moveTo>
                  <a:lnTo>
                    <a:pt x="1399" y="282"/>
                  </a:lnTo>
                  <a:lnTo>
                    <a:pt x="1365" y="443"/>
                  </a:lnTo>
                  <a:lnTo>
                    <a:pt x="0" y="161"/>
                  </a:lnTo>
                  <a:lnTo>
                    <a:pt x="33" y="0"/>
                  </a:lnTo>
                  <a:close/>
                </a:path>
              </a:pathLst>
            </a:custGeom>
            <a:noFill/>
            <a:ln w="1746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2" name="Freeform 20">
              <a:extLst>
                <a:ext uri="{FF2B5EF4-FFF2-40B4-BE49-F238E27FC236}">
                  <a16:creationId xmlns:a16="http://schemas.microsoft.com/office/drawing/2014/main" id="{AE79CA1E-DEAF-4D16-ADBE-9CB08FED48CB}"/>
                </a:ext>
              </a:extLst>
            </p:cNvPr>
            <p:cNvSpPr>
              <a:spLocks noEditPoints="1"/>
            </p:cNvSpPr>
            <p:nvPr/>
          </p:nvSpPr>
          <p:spPr bwMode="auto">
            <a:xfrm>
              <a:off x="1763" y="1587"/>
              <a:ext cx="167" cy="293"/>
            </a:xfrm>
            <a:custGeom>
              <a:avLst/>
              <a:gdLst>
                <a:gd name="T0" fmla="*/ 0 w 1569"/>
                <a:gd name="T1" fmla="*/ 2755 h 2755"/>
                <a:gd name="T2" fmla="*/ 0 w 1569"/>
                <a:gd name="T3" fmla="*/ 312 h 2755"/>
                <a:gd name="T4" fmla="*/ 104 w 1569"/>
                <a:gd name="T5" fmla="*/ 208 h 2755"/>
                <a:gd name="T6" fmla="*/ 1049 w 1569"/>
                <a:gd name="T7" fmla="*/ 208 h 2755"/>
                <a:gd name="T8" fmla="*/ 1049 w 1569"/>
                <a:gd name="T9" fmla="*/ 416 h 2755"/>
                <a:gd name="T10" fmla="*/ 104 w 1569"/>
                <a:gd name="T11" fmla="*/ 416 h 2755"/>
                <a:gd name="T12" fmla="*/ 208 w 1569"/>
                <a:gd name="T13" fmla="*/ 312 h 2755"/>
                <a:gd name="T14" fmla="*/ 208 w 1569"/>
                <a:gd name="T15" fmla="*/ 2755 h 2755"/>
                <a:gd name="T16" fmla="*/ 0 w 1569"/>
                <a:gd name="T17" fmla="*/ 2755 h 2755"/>
                <a:gd name="T18" fmla="*/ 945 w 1569"/>
                <a:gd name="T19" fmla="*/ 0 h 2755"/>
                <a:gd name="T20" fmla="*/ 1569 w 1569"/>
                <a:gd name="T21" fmla="*/ 312 h 2755"/>
                <a:gd name="T22" fmla="*/ 945 w 1569"/>
                <a:gd name="T23" fmla="*/ 624 h 2755"/>
                <a:gd name="T24" fmla="*/ 945 w 1569"/>
                <a:gd name="T25" fmla="*/ 0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755">
                  <a:moveTo>
                    <a:pt x="0" y="2755"/>
                  </a:moveTo>
                  <a:lnTo>
                    <a:pt x="0" y="312"/>
                  </a:lnTo>
                  <a:cubicBezTo>
                    <a:pt x="0" y="255"/>
                    <a:pt x="47" y="208"/>
                    <a:pt x="104" y="208"/>
                  </a:cubicBezTo>
                  <a:lnTo>
                    <a:pt x="1049" y="208"/>
                  </a:lnTo>
                  <a:lnTo>
                    <a:pt x="1049" y="416"/>
                  </a:lnTo>
                  <a:lnTo>
                    <a:pt x="104" y="416"/>
                  </a:lnTo>
                  <a:lnTo>
                    <a:pt x="208" y="312"/>
                  </a:lnTo>
                  <a:lnTo>
                    <a:pt x="208" y="2755"/>
                  </a:lnTo>
                  <a:lnTo>
                    <a:pt x="0" y="2755"/>
                  </a:lnTo>
                  <a:close/>
                  <a:moveTo>
                    <a:pt x="945" y="0"/>
                  </a:moveTo>
                  <a:lnTo>
                    <a:pt x="1569" y="312"/>
                  </a:lnTo>
                  <a:lnTo>
                    <a:pt x="945" y="624"/>
                  </a:lnTo>
                  <a:lnTo>
                    <a:pt x="945"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3" name="Freeform 21">
              <a:extLst>
                <a:ext uri="{FF2B5EF4-FFF2-40B4-BE49-F238E27FC236}">
                  <a16:creationId xmlns:a16="http://schemas.microsoft.com/office/drawing/2014/main" id="{D1D7F856-EF1F-4DFB-ACDA-EFA84E311E2D}"/>
                </a:ext>
              </a:extLst>
            </p:cNvPr>
            <p:cNvSpPr>
              <a:spLocks/>
            </p:cNvSpPr>
            <p:nvPr/>
          </p:nvSpPr>
          <p:spPr bwMode="auto">
            <a:xfrm>
              <a:off x="1693" y="1880"/>
              <a:ext cx="165" cy="340"/>
            </a:xfrm>
            <a:custGeom>
              <a:avLst/>
              <a:gdLst>
                <a:gd name="T0" fmla="*/ 165 w 165"/>
                <a:gd name="T1" fmla="*/ 0 h 340"/>
                <a:gd name="T2" fmla="*/ 165 w 165"/>
                <a:gd name="T3" fmla="*/ 181 h 340"/>
                <a:gd name="T4" fmla="*/ 82 w 165"/>
                <a:gd name="T5" fmla="*/ 340 h 340"/>
                <a:gd name="T6" fmla="*/ 0 w 165"/>
                <a:gd name="T7" fmla="*/ 181 h 340"/>
                <a:gd name="T8" fmla="*/ 0 w 165"/>
                <a:gd name="T9" fmla="*/ 0 h 340"/>
                <a:gd name="T10" fmla="*/ 165 w 165"/>
                <a:gd name="T11" fmla="*/ 0 h 340"/>
              </a:gdLst>
              <a:ahLst/>
              <a:cxnLst>
                <a:cxn ang="0">
                  <a:pos x="T0" y="T1"/>
                </a:cxn>
                <a:cxn ang="0">
                  <a:pos x="T2" y="T3"/>
                </a:cxn>
                <a:cxn ang="0">
                  <a:pos x="T4" y="T5"/>
                </a:cxn>
                <a:cxn ang="0">
                  <a:pos x="T6" y="T7"/>
                </a:cxn>
                <a:cxn ang="0">
                  <a:pos x="T8" y="T9"/>
                </a:cxn>
                <a:cxn ang="0">
                  <a:pos x="T10" y="T11"/>
                </a:cxn>
              </a:cxnLst>
              <a:rect l="0" t="0" r="r" b="b"/>
              <a:pathLst>
                <a:path w="165" h="340">
                  <a:moveTo>
                    <a:pt x="165" y="0"/>
                  </a:moveTo>
                  <a:lnTo>
                    <a:pt x="165" y="181"/>
                  </a:lnTo>
                  <a:lnTo>
                    <a:pt x="82" y="340"/>
                  </a:lnTo>
                  <a:lnTo>
                    <a:pt x="0" y="181"/>
                  </a:lnTo>
                  <a:lnTo>
                    <a:pt x="0" y="0"/>
                  </a:lnTo>
                  <a:lnTo>
                    <a:pt x="165"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22">
              <a:extLst>
                <a:ext uri="{FF2B5EF4-FFF2-40B4-BE49-F238E27FC236}">
                  <a16:creationId xmlns:a16="http://schemas.microsoft.com/office/drawing/2014/main" id="{3469BF6A-83F4-4AB2-9364-DC6EFB32AC7E}"/>
                </a:ext>
              </a:extLst>
            </p:cNvPr>
            <p:cNvSpPr>
              <a:spLocks/>
            </p:cNvSpPr>
            <p:nvPr/>
          </p:nvSpPr>
          <p:spPr bwMode="auto">
            <a:xfrm>
              <a:off x="1693" y="1880"/>
              <a:ext cx="165" cy="340"/>
            </a:xfrm>
            <a:custGeom>
              <a:avLst/>
              <a:gdLst>
                <a:gd name="T0" fmla="*/ 165 w 165"/>
                <a:gd name="T1" fmla="*/ 0 h 340"/>
                <a:gd name="T2" fmla="*/ 165 w 165"/>
                <a:gd name="T3" fmla="*/ 181 h 340"/>
                <a:gd name="T4" fmla="*/ 82 w 165"/>
                <a:gd name="T5" fmla="*/ 340 h 340"/>
                <a:gd name="T6" fmla="*/ 0 w 165"/>
                <a:gd name="T7" fmla="*/ 181 h 340"/>
                <a:gd name="T8" fmla="*/ 0 w 165"/>
                <a:gd name="T9" fmla="*/ 0 h 340"/>
                <a:gd name="T10" fmla="*/ 165 w 165"/>
                <a:gd name="T11" fmla="*/ 0 h 340"/>
              </a:gdLst>
              <a:ahLst/>
              <a:cxnLst>
                <a:cxn ang="0">
                  <a:pos x="T0" y="T1"/>
                </a:cxn>
                <a:cxn ang="0">
                  <a:pos x="T2" y="T3"/>
                </a:cxn>
                <a:cxn ang="0">
                  <a:pos x="T4" y="T5"/>
                </a:cxn>
                <a:cxn ang="0">
                  <a:pos x="T6" y="T7"/>
                </a:cxn>
                <a:cxn ang="0">
                  <a:pos x="T8" y="T9"/>
                </a:cxn>
                <a:cxn ang="0">
                  <a:pos x="T10" y="T11"/>
                </a:cxn>
              </a:cxnLst>
              <a:rect l="0" t="0" r="r" b="b"/>
              <a:pathLst>
                <a:path w="165" h="340">
                  <a:moveTo>
                    <a:pt x="165" y="0"/>
                  </a:moveTo>
                  <a:lnTo>
                    <a:pt x="165" y="181"/>
                  </a:lnTo>
                  <a:lnTo>
                    <a:pt x="82" y="340"/>
                  </a:lnTo>
                  <a:lnTo>
                    <a:pt x="0" y="181"/>
                  </a:lnTo>
                  <a:lnTo>
                    <a:pt x="0" y="0"/>
                  </a:lnTo>
                  <a:lnTo>
                    <a:pt x="165"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5" name="Freeform 23">
              <a:extLst>
                <a:ext uri="{FF2B5EF4-FFF2-40B4-BE49-F238E27FC236}">
                  <a16:creationId xmlns:a16="http://schemas.microsoft.com/office/drawing/2014/main" id="{9F128308-2151-438D-82B2-59CFB6A8C15C}"/>
                </a:ext>
              </a:extLst>
            </p:cNvPr>
            <p:cNvSpPr>
              <a:spLocks noEditPoints="1"/>
            </p:cNvSpPr>
            <p:nvPr/>
          </p:nvSpPr>
          <p:spPr bwMode="auto">
            <a:xfrm>
              <a:off x="1858" y="1937"/>
              <a:ext cx="167" cy="282"/>
            </a:xfrm>
            <a:custGeom>
              <a:avLst/>
              <a:gdLst>
                <a:gd name="T0" fmla="*/ 1569 w 1569"/>
                <a:gd name="T1" fmla="*/ 2660 h 2660"/>
                <a:gd name="T2" fmla="*/ 1569 w 1569"/>
                <a:gd name="T3" fmla="*/ 312 h 2660"/>
                <a:gd name="T4" fmla="*/ 1465 w 1569"/>
                <a:gd name="T5" fmla="*/ 208 h 2660"/>
                <a:gd name="T6" fmla="*/ 520 w 1569"/>
                <a:gd name="T7" fmla="*/ 208 h 2660"/>
                <a:gd name="T8" fmla="*/ 520 w 1569"/>
                <a:gd name="T9" fmla="*/ 416 h 2660"/>
                <a:gd name="T10" fmla="*/ 1465 w 1569"/>
                <a:gd name="T11" fmla="*/ 416 h 2660"/>
                <a:gd name="T12" fmla="*/ 1361 w 1569"/>
                <a:gd name="T13" fmla="*/ 312 h 2660"/>
                <a:gd name="T14" fmla="*/ 1361 w 1569"/>
                <a:gd name="T15" fmla="*/ 2660 h 2660"/>
                <a:gd name="T16" fmla="*/ 1569 w 1569"/>
                <a:gd name="T17" fmla="*/ 2660 h 2660"/>
                <a:gd name="T18" fmla="*/ 624 w 1569"/>
                <a:gd name="T19" fmla="*/ 0 h 2660"/>
                <a:gd name="T20" fmla="*/ 0 w 1569"/>
                <a:gd name="T21" fmla="*/ 312 h 2660"/>
                <a:gd name="T22" fmla="*/ 624 w 1569"/>
                <a:gd name="T23" fmla="*/ 624 h 2660"/>
                <a:gd name="T24" fmla="*/ 624 w 1569"/>
                <a:gd name="T25" fmla="*/ 0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660">
                  <a:moveTo>
                    <a:pt x="1569" y="2660"/>
                  </a:moveTo>
                  <a:lnTo>
                    <a:pt x="1569" y="312"/>
                  </a:lnTo>
                  <a:cubicBezTo>
                    <a:pt x="1569" y="255"/>
                    <a:pt x="1522" y="208"/>
                    <a:pt x="1465" y="208"/>
                  </a:cubicBezTo>
                  <a:lnTo>
                    <a:pt x="520" y="208"/>
                  </a:lnTo>
                  <a:lnTo>
                    <a:pt x="520" y="416"/>
                  </a:lnTo>
                  <a:lnTo>
                    <a:pt x="1465" y="416"/>
                  </a:lnTo>
                  <a:lnTo>
                    <a:pt x="1361" y="312"/>
                  </a:lnTo>
                  <a:lnTo>
                    <a:pt x="1361" y="2660"/>
                  </a:lnTo>
                  <a:lnTo>
                    <a:pt x="1569" y="2660"/>
                  </a:lnTo>
                  <a:close/>
                  <a:moveTo>
                    <a:pt x="624" y="0"/>
                  </a:moveTo>
                  <a:lnTo>
                    <a:pt x="0" y="312"/>
                  </a:lnTo>
                  <a:lnTo>
                    <a:pt x="624" y="624"/>
                  </a:lnTo>
                  <a:lnTo>
                    <a:pt x="624"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6" name="Freeform 24">
              <a:extLst>
                <a:ext uri="{FF2B5EF4-FFF2-40B4-BE49-F238E27FC236}">
                  <a16:creationId xmlns:a16="http://schemas.microsoft.com/office/drawing/2014/main" id="{648499C5-617C-48A1-A1C2-AAE6ECCB8982}"/>
                </a:ext>
              </a:extLst>
            </p:cNvPr>
            <p:cNvSpPr>
              <a:spLocks noEditPoints="1"/>
            </p:cNvSpPr>
            <p:nvPr/>
          </p:nvSpPr>
          <p:spPr bwMode="auto">
            <a:xfrm>
              <a:off x="1753" y="1528"/>
              <a:ext cx="41" cy="90"/>
            </a:xfrm>
            <a:custGeom>
              <a:avLst/>
              <a:gdLst>
                <a:gd name="T0" fmla="*/ 27 w 41"/>
                <a:gd name="T1" fmla="*/ 0 h 90"/>
                <a:gd name="T2" fmla="*/ 27 w 41"/>
                <a:gd name="T3" fmla="*/ 57 h 90"/>
                <a:gd name="T4" fmla="*/ 14 w 41"/>
                <a:gd name="T5" fmla="*/ 57 h 90"/>
                <a:gd name="T6" fmla="*/ 14 w 41"/>
                <a:gd name="T7" fmla="*/ 0 h 90"/>
                <a:gd name="T8" fmla="*/ 27 w 41"/>
                <a:gd name="T9" fmla="*/ 0 h 90"/>
                <a:gd name="T10" fmla="*/ 41 w 41"/>
                <a:gd name="T11" fmla="*/ 50 h 90"/>
                <a:gd name="T12" fmla="*/ 21 w 41"/>
                <a:gd name="T13" fmla="*/ 90 h 90"/>
                <a:gd name="T14" fmla="*/ 0 w 41"/>
                <a:gd name="T15" fmla="*/ 50 h 90"/>
                <a:gd name="T16" fmla="*/ 41 w 41"/>
                <a:gd name="T17" fmla="*/ 5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90">
                  <a:moveTo>
                    <a:pt x="27" y="0"/>
                  </a:moveTo>
                  <a:lnTo>
                    <a:pt x="27" y="57"/>
                  </a:lnTo>
                  <a:lnTo>
                    <a:pt x="14" y="57"/>
                  </a:lnTo>
                  <a:lnTo>
                    <a:pt x="14" y="0"/>
                  </a:lnTo>
                  <a:lnTo>
                    <a:pt x="27" y="0"/>
                  </a:lnTo>
                  <a:close/>
                  <a:moveTo>
                    <a:pt x="41" y="50"/>
                  </a:moveTo>
                  <a:lnTo>
                    <a:pt x="21" y="90"/>
                  </a:lnTo>
                  <a:lnTo>
                    <a:pt x="0" y="50"/>
                  </a:lnTo>
                  <a:lnTo>
                    <a:pt x="41" y="50"/>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7" name="Freeform 25">
              <a:extLst>
                <a:ext uri="{FF2B5EF4-FFF2-40B4-BE49-F238E27FC236}">
                  <a16:creationId xmlns:a16="http://schemas.microsoft.com/office/drawing/2014/main" id="{F5D3D297-AC92-4B8C-84CD-12244BD9DA70}"/>
                </a:ext>
              </a:extLst>
            </p:cNvPr>
            <p:cNvSpPr>
              <a:spLocks noEditPoints="1"/>
            </p:cNvSpPr>
            <p:nvPr/>
          </p:nvSpPr>
          <p:spPr bwMode="auto">
            <a:xfrm>
              <a:off x="1767" y="2219"/>
              <a:ext cx="247" cy="83"/>
            </a:xfrm>
            <a:custGeom>
              <a:avLst/>
              <a:gdLst>
                <a:gd name="T0" fmla="*/ 0 w 2326"/>
                <a:gd name="T1" fmla="*/ 0 h 788"/>
                <a:gd name="T2" fmla="*/ 0 w 2326"/>
                <a:gd name="T3" fmla="*/ 596 h 788"/>
                <a:gd name="T4" fmla="*/ 64 w 2326"/>
                <a:gd name="T5" fmla="*/ 660 h 788"/>
                <a:gd name="T6" fmla="*/ 2006 w 2326"/>
                <a:gd name="T7" fmla="*/ 660 h 788"/>
                <a:gd name="T8" fmla="*/ 2006 w 2326"/>
                <a:gd name="T9" fmla="*/ 532 h 788"/>
                <a:gd name="T10" fmla="*/ 64 w 2326"/>
                <a:gd name="T11" fmla="*/ 532 h 788"/>
                <a:gd name="T12" fmla="*/ 128 w 2326"/>
                <a:gd name="T13" fmla="*/ 596 h 788"/>
                <a:gd name="T14" fmla="*/ 128 w 2326"/>
                <a:gd name="T15" fmla="*/ 0 h 788"/>
                <a:gd name="T16" fmla="*/ 0 w 2326"/>
                <a:gd name="T17" fmla="*/ 0 h 788"/>
                <a:gd name="T18" fmla="*/ 1942 w 2326"/>
                <a:gd name="T19" fmla="*/ 788 h 788"/>
                <a:gd name="T20" fmla="*/ 2326 w 2326"/>
                <a:gd name="T21" fmla="*/ 596 h 788"/>
                <a:gd name="T22" fmla="*/ 1942 w 2326"/>
                <a:gd name="T23" fmla="*/ 404 h 788"/>
                <a:gd name="T24" fmla="*/ 1942 w 2326"/>
                <a:gd name="T25"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6" h="788">
                  <a:moveTo>
                    <a:pt x="0" y="0"/>
                  </a:moveTo>
                  <a:lnTo>
                    <a:pt x="0" y="596"/>
                  </a:lnTo>
                  <a:cubicBezTo>
                    <a:pt x="0" y="631"/>
                    <a:pt x="29" y="660"/>
                    <a:pt x="64" y="660"/>
                  </a:cubicBezTo>
                  <a:lnTo>
                    <a:pt x="2006" y="660"/>
                  </a:lnTo>
                  <a:lnTo>
                    <a:pt x="2006" y="532"/>
                  </a:lnTo>
                  <a:lnTo>
                    <a:pt x="64" y="532"/>
                  </a:lnTo>
                  <a:lnTo>
                    <a:pt x="128" y="596"/>
                  </a:lnTo>
                  <a:lnTo>
                    <a:pt x="128" y="0"/>
                  </a:lnTo>
                  <a:lnTo>
                    <a:pt x="0" y="0"/>
                  </a:lnTo>
                  <a:close/>
                  <a:moveTo>
                    <a:pt x="1942" y="788"/>
                  </a:moveTo>
                  <a:lnTo>
                    <a:pt x="2326" y="596"/>
                  </a:lnTo>
                  <a:lnTo>
                    <a:pt x="1942" y="404"/>
                  </a:lnTo>
                  <a:lnTo>
                    <a:pt x="1942" y="788"/>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8" name="Freeform 26">
              <a:extLst>
                <a:ext uri="{FF2B5EF4-FFF2-40B4-BE49-F238E27FC236}">
                  <a16:creationId xmlns:a16="http://schemas.microsoft.com/office/drawing/2014/main" id="{B66824E5-1311-438D-A4E0-5B8E4838F53E}"/>
                </a:ext>
              </a:extLst>
            </p:cNvPr>
            <p:cNvSpPr>
              <a:spLocks noEditPoints="1"/>
            </p:cNvSpPr>
            <p:nvPr/>
          </p:nvSpPr>
          <p:spPr bwMode="auto">
            <a:xfrm>
              <a:off x="1991" y="1869"/>
              <a:ext cx="41" cy="116"/>
            </a:xfrm>
            <a:custGeom>
              <a:avLst/>
              <a:gdLst>
                <a:gd name="T0" fmla="*/ 14 w 41"/>
                <a:gd name="T1" fmla="*/ 0 h 116"/>
                <a:gd name="T2" fmla="*/ 14 w 41"/>
                <a:gd name="T3" fmla="*/ 82 h 116"/>
                <a:gd name="T4" fmla="*/ 28 w 41"/>
                <a:gd name="T5" fmla="*/ 82 h 116"/>
                <a:gd name="T6" fmla="*/ 28 w 41"/>
                <a:gd name="T7" fmla="*/ 0 h 116"/>
                <a:gd name="T8" fmla="*/ 14 w 41"/>
                <a:gd name="T9" fmla="*/ 0 h 116"/>
                <a:gd name="T10" fmla="*/ 0 w 41"/>
                <a:gd name="T11" fmla="*/ 75 h 116"/>
                <a:gd name="T12" fmla="*/ 21 w 41"/>
                <a:gd name="T13" fmla="*/ 116 h 116"/>
                <a:gd name="T14" fmla="*/ 41 w 41"/>
                <a:gd name="T15" fmla="*/ 75 h 116"/>
                <a:gd name="T16" fmla="*/ 0 w 41"/>
                <a:gd name="T17" fmla="*/ 7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16">
                  <a:moveTo>
                    <a:pt x="14" y="0"/>
                  </a:moveTo>
                  <a:lnTo>
                    <a:pt x="14" y="82"/>
                  </a:lnTo>
                  <a:lnTo>
                    <a:pt x="28" y="82"/>
                  </a:lnTo>
                  <a:lnTo>
                    <a:pt x="28" y="0"/>
                  </a:lnTo>
                  <a:lnTo>
                    <a:pt x="14" y="0"/>
                  </a:lnTo>
                  <a:close/>
                  <a:moveTo>
                    <a:pt x="0" y="75"/>
                  </a:moveTo>
                  <a:lnTo>
                    <a:pt x="21" y="116"/>
                  </a:lnTo>
                  <a:lnTo>
                    <a:pt x="41" y="75"/>
                  </a:lnTo>
                  <a:lnTo>
                    <a:pt x="0" y="75"/>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9" name="Freeform 27">
              <a:extLst>
                <a:ext uri="{FF2B5EF4-FFF2-40B4-BE49-F238E27FC236}">
                  <a16:creationId xmlns:a16="http://schemas.microsoft.com/office/drawing/2014/main" id="{B7977639-2008-4A9B-8FE0-98C042118150}"/>
                </a:ext>
              </a:extLst>
            </p:cNvPr>
            <p:cNvSpPr>
              <a:spLocks noEditPoints="1"/>
            </p:cNvSpPr>
            <p:nvPr/>
          </p:nvSpPr>
          <p:spPr bwMode="auto">
            <a:xfrm>
              <a:off x="1945" y="365"/>
              <a:ext cx="667" cy="202"/>
            </a:xfrm>
            <a:custGeom>
              <a:avLst/>
              <a:gdLst>
                <a:gd name="T0" fmla="*/ 6272 w 6272"/>
                <a:gd name="T1" fmla="*/ 0 h 1901"/>
                <a:gd name="T2" fmla="*/ 192 w 6272"/>
                <a:gd name="T3" fmla="*/ 0 h 1901"/>
                <a:gd name="T4" fmla="*/ 128 w 6272"/>
                <a:gd name="T5" fmla="*/ 64 h 1901"/>
                <a:gd name="T6" fmla="*/ 128 w 6272"/>
                <a:gd name="T7" fmla="*/ 1581 h 1901"/>
                <a:gd name="T8" fmla="*/ 256 w 6272"/>
                <a:gd name="T9" fmla="*/ 1581 h 1901"/>
                <a:gd name="T10" fmla="*/ 256 w 6272"/>
                <a:gd name="T11" fmla="*/ 64 h 1901"/>
                <a:gd name="T12" fmla="*/ 192 w 6272"/>
                <a:gd name="T13" fmla="*/ 128 h 1901"/>
                <a:gd name="T14" fmla="*/ 6272 w 6272"/>
                <a:gd name="T15" fmla="*/ 128 h 1901"/>
                <a:gd name="T16" fmla="*/ 6272 w 6272"/>
                <a:gd name="T17" fmla="*/ 0 h 1901"/>
                <a:gd name="T18" fmla="*/ 0 w 6272"/>
                <a:gd name="T19" fmla="*/ 1517 h 1901"/>
                <a:gd name="T20" fmla="*/ 192 w 6272"/>
                <a:gd name="T21" fmla="*/ 1901 h 1901"/>
                <a:gd name="T22" fmla="*/ 384 w 6272"/>
                <a:gd name="T23" fmla="*/ 1517 h 1901"/>
                <a:gd name="T24" fmla="*/ 0 w 6272"/>
                <a:gd name="T25" fmla="*/ 1517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72" h="1901">
                  <a:moveTo>
                    <a:pt x="6272" y="0"/>
                  </a:moveTo>
                  <a:lnTo>
                    <a:pt x="192" y="0"/>
                  </a:lnTo>
                  <a:cubicBezTo>
                    <a:pt x="157" y="0"/>
                    <a:pt x="128" y="29"/>
                    <a:pt x="128" y="64"/>
                  </a:cubicBezTo>
                  <a:lnTo>
                    <a:pt x="128" y="1581"/>
                  </a:lnTo>
                  <a:lnTo>
                    <a:pt x="256" y="1581"/>
                  </a:lnTo>
                  <a:lnTo>
                    <a:pt x="256" y="64"/>
                  </a:lnTo>
                  <a:lnTo>
                    <a:pt x="192" y="128"/>
                  </a:lnTo>
                  <a:lnTo>
                    <a:pt x="6272" y="128"/>
                  </a:lnTo>
                  <a:lnTo>
                    <a:pt x="6272" y="0"/>
                  </a:lnTo>
                  <a:close/>
                  <a:moveTo>
                    <a:pt x="0" y="1517"/>
                  </a:moveTo>
                  <a:lnTo>
                    <a:pt x="192" y="1901"/>
                  </a:lnTo>
                  <a:lnTo>
                    <a:pt x="384" y="1517"/>
                  </a:lnTo>
                  <a:lnTo>
                    <a:pt x="0" y="1517"/>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0" name="Rectangle 28">
              <a:extLst>
                <a:ext uri="{FF2B5EF4-FFF2-40B4-BE49-F238E27FC236}">
                  <a16:creationId xmlns:a16="http://schemas.microsoft.com/office/drawing/2014/main" id="{889A0CDF-5029-4492-AB59-120B8942E5C1}"/>
                </a:ext>
              </a:extLst>
            </p:cNvPr>
            <p:cNvSpPr>
              <a:spLocks noChangeArrowheads="1"/>
            </p:cNvSpPr>
            <p:nvPr/>
          </p:nvSpPr>
          <p:spPr bwMode="auto">
            <a:xfrm>
              <a:off x="3429" y="2585"/>
              <a:ext cx="403" cy="164"/>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Rectangle 29">
              <a:extLst>
                <a:ext uri="{FF2B5EF4-FFF2-40B4-BE49-F238E27FC236}">
                  <a16:creationId xmlns:a16="http://schemas.microsoft.com/office/drawing/2014/main" id="{5132F137-633B-457E-AAC6-6CF5C7A5B662}"/>
                </a:ext>
              </a:extLst>
            </p:cNvPr>
            <p:cNvSpPr>
              <a:spLocks noChangeArrowheads="1"/>
            </p:cNvSpPr>
            <p:nvPr/>
          </p:nvSpPr>
          <p:spPr bwMode="auto">
            <a:xfrm>
              <a:off x="3429" y="2585"/>
              <a:ext cx="403" cy="164"/>
            </a:xfrm>
            <a:prstGeom prst="rect">
              <a:avLst/>
            </a:pr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2" name="Freeform 30">
              <a:extLst>
                <a:ext uri="{FF2B5EF4-FFF2-40B4-BE49-F238E27FC236}">
                  <a16:creationId xmlns:a16="http://schemas.microsoft.com/office/drawing/2014/main" id="{57EC7BC4-B667-4D90-B271-B4D44AA35FB9}"/>
                </a:ext>
              </a:extLst>
            </p:cNvPr>
            <p:cNvSpPr>
              <a:spLocks/>
            </p:cNvSpPr>
            <p:nvPr/>
          </p:nvSpPr>
          <p:spPr bwMode="auto">
            <a:xfrm>
              <a:off x="3155" y="2479"/>
              <a:ext cx="170" cy="106"/>
            </a:xfrm>
            <a:custGeom>
              <a:avLst/>
              <a:gdLst>
                <a:gd name="T0" fmla="*/ 85 w 170"/>
                <a:gd name="T1" fmla="*/ 29 h 106"/>
                <a:gd name="T2" fmla="*/ 115 w 170"/>
                <a:gd name="T3" fmla="*/ 0 h 106"/>
                <a:gd name="T4" fmla="*/ 112 w 170"/>
                <a:gd name="T5" fmla="*/ 26 h 106"/>
                <a:gd name="T6" fmla="*/ 145 w 170"/>
                <a:gd name="T7" fmla="*/ 22 h 106"/>
                <a:gd name="T8" fmla="*/ 132 w 170"/>
                <a:gd name="T9" fmla="*/ 36 h 106"/>
                <a:gd name="T10" fmla="*/ 166 w 170"/>
                <a:gd name="T11" fmla="*/ 40 h 106"/>
                <a:gd name="T12" fmla="*/ 139 w 170"/>
                <a:gd name="T13" fmla="*/ 52 h 106"/>
                <a:gd name="T14" fmla="*/ 170 w 170"/>
                <a:gd name="T15" fmla="*/ 65 h 106"/>
                <a:gd name="T16" fmla="*/ 133 w 170"/>
                <a:gd name="T17" fmla="*/ 64 h 106"/>
                <a:gd name="T18" fmla="*/ 143 w 170"/>
                <a:gd name="T19" fmla="*/ 89 h 106"/>
                <a:gd name="T20" fmla="*/ 111 w 170"/>
                <a:gd name="T21" fmla="*/ 71 h 106"/>
                <a:gd name="T22" fmla="*/ 105 w 170"/>
                <a:gd name="T23" fmla="*/ 97 h 106"/>
                <a:gd name="T24" fmla="*/ 83 w 170"/>
                <a:gd name="T25" fmla="*/ 73 h 106"/>
                <a:gd name="T26" fmla="*/ 67 w 170"/>
                <a:gd name="T27" fmla="*/ 106 h 106"/>
                <a:gd name="T28" fmla="*/ 61 w 170"/>
                <a:gd name="T29" fmla="*/ 77 h 106"/>
                <a:gd name="T30" fmla="*/ 38 w 170"/>
                <a:gd name="T31" fmla="*/ 86 h 106"/>
                <a:gd name="T32" fmla="*/ 45 w 170"/>
                <a:gd name="T33" fmla="*/ 68 h 106"/>
                <a:gd name="T34" fmla="*/ 1 w 170"/>
                <a:gd name="T35" fmla="*/ 72 h 106"/>
                <a:gd name="T36" fmla="*/ 30 w 170"/>
                <a:gd name="T37" fmla="*/ 58 h 106"/>
                <a:gd name="T38" fmla="*/ 0 w 170"/>
                <a:gd name="T39" fmla="*/ 42 h 106"/>
                <a:gd name="T40" fmla="*/ 37 w 170"/>
                <a:gd name="T41" fmla="*/ 38 h 106"/>
                <a:gd name="T42" fmla="*/ 3 w 170"/>
                <a:gd name="T43" fmla="*/ 12 h 106"/>
                <a:gd name="T44" fmla="*/ 58 w 170"/>
                <a:gd name="T45" fmla="*/ 31 h 106"/>
                <a:gd name="T46" fmla="*/ 66 w 170"/>
                <a:gd name="T47" fmla="*/ 12 h 106"/>
                <a:gd name="T48" fmla="*/ 85 w 170"/>
                <a:gd name="T49" fmla="*/ 2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06">
                  <a:moveTo>
                    <a:pt x="85" y="29"/>
                  </a:moveTo>
                  <a:lnTo>
                    <a:pt x="115" y="0"/>
                  </a:lnTo>
                  <a:lnTo>
                    <a:pt x="112" y="26"/>
                  </a:lnTo>
                  <a:lnTo>
                    <a:pt x="145" y="22"/>
                  </a:lnTo>
                  <a:lnTo>
                    <a:pt x="132" y="36"/>
                  </a:lnTo>
                  <a:lnTo>
                    <a:pt x="166" y="40"/>
                  </a:lnTo>
                  <a:lnTo>
                    <a:pt x="139" y="52"/>
                  </a:lnTo>
                  <a:lnTo>
                    <a:pt x="170" y="65"/>
                  </a:lnTo>
                  <a:lnTo>
                    <a:pt x="133" y="64"/>
                  </a:lnTo>
                  <a:lnTo>
                    <a:pt x="143" y="89"/>
                  </a:lnTo>
                  <a:lnTo>
                    <a:pt x="111" y="71"/>
                  </a:lnTo>
                  <a:lnTo>
                    <a:pt x="105" y="97"/>
                  </a:lnTo>
                  <a:lnTo>
                    <a:pt x="83" y="73"/>
                  </a:lnTo>
                  <a:lnTo>
                    <a:pt x="67" y="106"/>
                  </a:lnTo>
                  <a:lnTo>
                    <a:pt x="61" y="77"/>
                  </a:lnTo>
                  <a:lnTo>
                    <a:pt x="38" y="86"/>
                  </a:lnTo>
                  <a:lnTo>
                    <a:pt x="45" y="68"/>
                  </a:lnTo>
                  <a:lnTo>
                    <a:pt x="1" y="72"/>
                  </a:lnTo>
                  <a:lnTo>
                    <a:pt x="30" y="58"/>
                  </a:lnTo>
                  <a:lnTo>
                    <a:pt x="0" y="42"/>
                  </a:lnTo>
                  <a:lnTo>
                    <a:pt x="37" y="38"/>
                  </a:lnTo>
                  <a:lnTo>
                    <a:pt x="3" y="12"/>
                  </a:lnTo>
                  <a:lnTo>
                    <a:pt x="58" y="31"/>
                  </a:lnTo>
                  <a:lnTo>
                    <a:pt x="66" y="12"/>
                  </a:lnTo>
                  <a:lnTo>
                    <a:pt x="85" y="2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31">
              <a:extLst>
                <a:ext uri="{FF2B5EF4-FFF2-40B4-BE49-F238E27FC236}">
                  <a16:creationId xmlns:a16="http://schemas.microsoft.com/office/drawing/2014/main" id="{6F7E4FE9-7963-44CA-B197-144370A7A9A0}"/>
                </a:ext>
              </a:extLst>
            </p:cNvPr>
            <p:cNvSpPr>
              <a:spLocks/>
            </p:cNvSpPr>
            <p:nvPr/>
          </p:nvSpPr>
          <p:spPr bwMode="auto">
            <a:xfrm>
              <a:off x="3155" y="2479"/>
              <a:ext cx="170" cy="106"/>
            </a:xfrm>
            <a:custGeom>
              <a:avLst/>
              <a:gdLst>
                <a:gd name="T0" fmla="*/ 85 w 170"/>
                <a:gd name="T1" fmla="*/ 29 h 106"/>
                <a:gd name="T2" fmla="*/ 115 w 170"/>
                <a:gd name="T3" fmla="*/ 0 h 106"/>
                <a:gd name="T4" fmla="*/ 112 w 170"/>
                <a:gd name="T5" fmla="*/ 26 h 106"/>
                <a:gd name="T6" fmla="*/ 145 w 170"/>
                <a:gd name="T7" fmla="*/ 22 h 106"/>
                <a:gd name="T8" fmla="*/ 132 w 170"/>
                <a:gd name="T9" fmla="*/ 36 h 106"/>
                <a:gd name="T10" fmla="*/ 166 w 170"/>
                <a:gd name="T11" fmla="*/ 40 h 106"/>
                <a:gd name="T12" fmla="*/ 139 w 170"/>
                <a:gd name="T13" fmla="*/ 52 h 106"/>
                <a:gd name="T14" fmla="*/ 170 w 170"/>
                <a:gd name="T15" fmla="*/ 65 h 106"/>
                <a:gd name="T16" fmla="*/ 133 w 170"/>
                <a:gd name="T17" fmla="*/ 64 h 106"/>
                <a:gd name="T18" fmla="*/ 143 w 170"/>
                <a:gd name="T19" fmla="*/ 89 h 106"/>
                <a:gd name="T20" fmla="*/ 111 w 170"/>
                <a:gd name="T21" fmla="*/ 71 h 106"/>
                <a:gd name="T22" fmla="*/ 105 w 170"/>
                <a:gd name="T23" fmla="*/ 97 h 106"/>
                <a:gd name="T24" fmla="*/ 83 w 170"/>
                <a:gd name="T25" fmla="*/ 73 h 106"/>
                <a:gd name="T26" fmla="*/ 67 w 170"/>
                <a:gd name="T27" fmla="*/ 106 h 106"/>
                <a:gd name="T28" fmla="*/ 61 w 170"/>
                <a:gd name="T29" fmla="*/ 77 h 106"/>
                <a:gd name="T30" fmla="*/ 38 w 170"/>
                <a:gd name="T31" fmla="*/ 86 h 106"/>
                <a:gd name="T32" fmla="*/ 45 w 170"/>
                <a:gd name="T33" fmla="*/ 68 h 106"/>
                <a:gd name="T34" fmla="*/ 1 w 170"/>
                <a:gd name="T35" fmla="*/ 72 h 106"/>
                <a:gd name="T36" fmla="*/ 30 w 170"/>
                <a:gd name="T37" fmla="*/ 58 h 106"/>
                <a:gd name="T38" fmla="*/ 0 w 170"/>
                <a:gd name="T39" fmla="*/ 42 h 106"/>
                <a:gd name="T40" fmla="*/ 37 w 170"/>
                <a:gd name="T41" fmla="*/ 38 h 106"/>
                <a:gd name="T42" fmla="*/ 3 w 170"/>
                <a:gd name="T43" fmla="*/ 12 h 106"/>
                <a:gd name="T44" fmla="*/ 58 w 170"/>
                <a:gd name="T45" fmla="*/ 31 h 106"/>
                <a:gd name="T46" fmla="*/ 66 w 170"/>
                <a:gd name="T47" fmla="*/ 12 h 106"/>
                <a:gd name="T48" fmla="*/ 85 w 170"/>
                <a:gd name="T49" fmla="*/ 2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06">
                  <a:moveTo>
                    <a:pt x="85" y="29"/>
                  </a:moveTo>
                  <a:lnTo>
                    <a:pt x="115" y="0"/>
                  </a:lnTo>
                  <a:lnTo>
                    <a:pt x="112" y="26"/>
                  </a:lnTo>
                  <a:lnTo>
                    <a:pt x="145" y="22"/>
                  </a:lnTo>
                  <a:lnTo>
                    <a:pt x="132" y="36"/>
                  </a:lnTo>
                  <a:lnTo>
                    <a:pt x="166" y="40"/>
                  </a:lnTo>
                  <a:lnTo>
                    <a:pt x="139" y="52"/>
                  </a:lnTo>
                  <a:lnTo>
                    <a:pt x="170" y="65"/>
                  </a:lnTo>
                  <a:lnTo>
                    <a:pt x="133" y="64"/>
                  </a:lnTo>
                  <a:lnTo>
                    <a:pt x="143" y="89"/>
                  </a:lnTo>
                  <a:lnTo>
                    <a:pt x="111" y="71"/>
                  </a:lnTo>
                  <a:lnTo>
                    <a:pt x="105" y="97"/>
                  </a:lnTo>
                  <a:lnTo>
                    <a:pt x="83" y="73"/>
                  </a:lnTo>
                  <a:lnTo>
                    <a:pt x="67" y="106"/>
                  </a:lnTo>
                  <a:lnTo>
                    <a:pt x="61" y="77"/>
                  </a:lnTo>
                  <a:lnTo>
                    <a:pt x="38" y="86"/>
                  </a:lnTo>
                  <a:lnTo>
                    <a:pt x="45" y="68"/>
                  </a:lnTo>
                  <a:lnTo>
                    <a:pt x="1" y="72"/>
                  </a:lnTo>
                  <a:lnTo>
                    <a:pt x="30" y="58"/>
                  </a:lnTo>
                  <a:lnTo>
                    <a:pt x="0" y="42"/>
                  </a:lnTo>
                  <a:lnTo>
                    <a:pt x="37" y="38"/>
                  </a:lnTo>
                  <a:lnTo>
                    <a:pt x="3" y="12"/>
                  </a:lnTo>
                  <a:lnTo>
                    <a:pt x="58" y="31"/>
                  </a:lnTo>
                  <a:lnTo>
                    <a:pt x="66" y="12"/>
                  </a:lnTo>
                  <a:lnTo>
                    <a:pt x="85" y="29"/>
                  </a:lnTo>
                  <a:close/>
                </a:path>
              </a:pathLst>
            </a:custGeom>
            <a:noFill/>
            <a:ln w="190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4" name="Freeform 32">
              <a:extLst>
                <a:ext uri="{FF2B5EF4-FFF2-40B4-BE49-F238E27FC236}">
                  <a16:creationId xmlns:a16="http://schemas.microsoft.com/office/drawing/2014/main" id="{1A434DC6-D619-4B1D-9F70-44E9B7C6EB04}"/>
                </a:ext>
              </a:extLst>
            </p:cNvPr>
            <p:cNvSpPr>
              <a:spLocks noEditPoints="1"/>
            </p:cNvSpPr>
            <p:nvPr/>
          </p:nvSpPr>
          <p:spPr bwMode="auto">
            <a:xfrm>
              <a:off x="3182" y="2625"/>
              <a:ext cx="247" cy="83"/>
            </a:xfrm>
            <a:custGeom>
              <a:avLst/>
              <a:gdLst>
                <a:gd name="T0" fmla="*/ 0 w 2326"/>
                <a:gd name="T1" fmla="*/ 0 h 788"/>
                <a:gd name="T2" fmla="*/ 0 w 2326"/>
                <a:gd name="T3" fmla="*/ 596 h 788"/>
                <a:gd name="T4" fmla="*/ 64 w 2326"/>
                <a:gd name="T5" fmla="*/ 660 h 788"/>
                <a:gd name="T6" fmla="*/ 2006 w 2326"/>
                <a:gd name="T7" fmla="*/ 660 h 788"/>
                <a:gd name="T8" fmla="*/ 2006 w 2326"/>
                <a:gd name="T9" fmla="*/ 532 h 788"/>
                <a:gd name="T10" fmla="*/ 64 w 2326"/>
                <a:gd name="T11" fmla="*/ 532 h 788"/>
                <a:gd name="T12" fmla="*/ 128 w 2326"/>
                <a:gd name="T13" fmla="*/ 596 h 788"/>
                <a:gd name="T14" fmla="*/ 128 w 2326"/>
                <a:gd name="T15" fmla="*/ 0 h 788"/>
                <a:gd name="T16" fmla="*/ 0 w 2326"/>
                <a:gd name="T17" fmla="*/ 0 h 788"/>
                <a:gd name="T18" fmla="*/ 1942 w 2326"/>
                <a:gd name="T19" fmla="*/ 788 h 788"/>
                <a:gd name="T20" fmla="*/ 2326 w 2326"/>
                <a:gd name="T21" fmla="*/ 596 h 788"/>
                <a:gd name="T22" fmla="*/ 1942 w 2326"/>
                <a:gd name="T23" fmla="*/ 404 h 788"/>
                <a:gd name="T24" fmla="*/ 1942 w 2326"/>
                <a:gd name="T25"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6" h="788">
                  <a:moveTo>
                    <a:pt x="0" y="0"/>
                  </a:moveTo>
                  <a:lnTo>
                    <a:pt x="0" y="596"/>
                  </a:lnTo>
                  <a:cubicBezTo>
                    <a:pt x="0" y="631"/>
                    <a:pt x="29" y="660"/>
                    <a:pt x="64" y="660"/>
                  </a:cubicBezTo>
                  <a:lnTo>
                    <a:pt x="2006" y="660"/>
                  </a:lnTo>
                  <a:lnTo>
                    <a:pt x="2006" y="532"/>
                  </a:lnTo>
                  <a:lnTo>
                    <a:pt x="64" y="532"/>
                  </a:lnTo>
                  <a:lnTo>
                    <a:pt x="128" y="596"/>
                  </a:lnTo>
                  <a:lnTo>
                    <a:pt x="128" y="0"/>
                  </a:lnTo>
                  <a:lnTo>
                    <a:pt x="0" y="0"/>
                  </a:lnTo>
                  <a:close/>
                  <a:moveTo>
                    <a:pt x="1942" y="788"/>
                  </a:moveTo>
                  <a:lnTo>
                    <a:pt x="2326" y="596"/>
                  </a:lnTo>
                  <a:lnTo>
                    <a:pt x="1942" y="404"/>
                  </a:lnTo>
                  <a:lnTo>
                    <a:pt x="1942" y="788"/>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5" name="Freeform 33">
              <a:extLst>
                <a:ext uri="{FF2B5EF4-FFF2-40B4-BE49-F238E27FC236}">
                  <a16:creationId xmlns:a16="http://schemas.microsoft.com/office/drawing/2014/main" id="{36431A3D-298B-4202-A0D3-4770BBB82CD6}"/>
                </a:ext>
              </a:extLst>
            </p:cNvPr>
            <p:cNvSpPr>
              <a:spLocks noEditPoints="1"/>
            </p:cNvSpPr>
            <p:nvPr/>
          </p:nvSpPr>
          <p:spPr bwMode="auto">
            <a:xfrm>
              <a:off x="1286" y="396"/>
              <a:ext cx="499" cy="99"/>
            </a:xfrm>
            <a:custGeom>
              <a:avLst/>
              <a:gdLst>
                <a:gd name="T0" fmla="*/ 4665 w 4694"/>
                <a:gd name="T1" fmla="*/ 940 h 940"/>
                <a:gd name="T2" fmla="*/ 4590 w 4694"/>
                <a:gd name="T3" fmla="*/ 940 h 940"/>
                <a:gd name="T4" fmla="*/ 4486 w 4694"/>
                <a:gd name="T5" fmla="*/ 836 h 940"/>
                <a:gd name="T6" fmla="*/ 4486 w 4694"/>
                <a:gd name="T7" fmla="*/ 312 h 940"/>
                <a:gd name="T8" fmla="*/ 4590 w 4694"/>
                <a:gd name="T9" fmla="*/ 416 h 940"/>
                <a:gd name="T10" fmla="*/ 520 w 4694"/>
                <a:gd name="T11" fmla="*/ 416 h 940"/>
                <a:gd name="T12" fmla="*/ 520 w 4694"/>
                <a:gd name="T13" fmla="*/ 208 h 940"/>
                <a:gd name="T14" fmla="*/ 4590 w 4694"/>
                <a:gd name="T15" fmla="*/ 208 h 940"/>
                <a:gd name="T16" fmla="*/ 4694 w 4694"/>
                <a:gd name="T17" fmla="*/ 312 h 940"/>
                <a:gd name="T18" fmla="*/ 4694 w 4694"/>
                <a:gd name="T19" fmla="*/ 836 h 940"/>
                <a:gd name="T20" fmla="*/ 4590 w 4694"/>
                <a:gd name="T21" fmla="*/ 732 h 940"/>
                <a:gd name="T22" fmla="*/ 4665 w 4694"/>
                <a:gd name="T23" fmla="*/ 732 h 940"/>
                <a:gd name="T24" fmla="*/ 4665 w 4694"/>
                <a:gd name="T25" fmla="*/ 940 h 940"/>
                <a:gd name="T26" fmla="*/ 624 w 4694"/>
                <a:gd name="T27" fmla="*/ 624 h 940"/>
                <a:gd name="T28" fmla="*/ 0 w 4694"/>
                <a:gd name="T29" fmla="*/ 312 h 940"/>
                <a:gd name="T30" fmla="*/ 624 w 4694"/>
                <a:gd name="T31" fmla="*/ 0 h 940"/>
                <a:gd name="T32" fmla="*/ 624 w 4694"/>
                <a:gd name="T33" fmla="*/ 62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94" h="940">
                  <a:moveTo>
                    <a:pt x="4665" y="940"/>
                  </a:moveTo>
                  <a:lnTo>
                    <a:pt x="4590" y="940"/>
                  </a:lnTo>
                  <a:cubicBezTo>
                    <a:pt x="4533" y="940"/>
                    <a:pt x="4486" y="893"/>
                    <a:pt x="4486" y="836"/>
                  </a:cubicBezTo>
                  <a:lnTo>
                    <a:pt x="4486" y="312"/>
                  </a:lnTo>
                  <a:lnTo>
                    <a:pt x="4590" y="416"/>
                  </a:lnTo>
                  <a:lnTo>
                    <a:pt x="520" y="416"/>
                  </a:lnTo>
                  <a:lnTo>
                    <a:pt x="520" y="208"/>
                  </a:lnTo>
                  <a:lnTo>
                    <a:pt x="4590" y="208"/>
                  </a:lnTo>
                  <a:cubicBezTo>
                    <a:pt x="4647" y="208"/>
                    <a:pt x="4694" y="255"/>
                    <a:pt x="4694" y="312"/>
                  </a:cubicBezTo>
                  <a:lnTo>
                    <a:pt x="4694" y="836"/>
                  </a:lnTo>
                  <a:lnTo>
                    <a:pt x="4590" y="732"/>
                  </a:lnTo>
                  <a:lnTo>
                    <a:pt x="4665" y="732"/>
                  </a:lnTo>
                  <a:lnTo>
                    <a:pt x="4665" y="940"/>
                  </a:lnTo>
                  <a:close/>
                  <a:moveTo>
                    <a:pt x="624" y="624"/>
                  </a:moveTo>
                  <a:lnTo>
                    <a:pt x="0" y="312"/>
                  </a:lnTo>
                  <a:lnTo>
                    <a:pt x="624" y="0"/>
                  </a:lnTo>
                  <a:lnTo>
                    <a:pt x="624" y="624"/>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6" name="Freeform 34">
              <a:extLst>
                <a:ext uri="{FF2B5EF4-FFF2-40B4-BE49-F238E27FC236}">
                  <a16:creationId xmlns:a16="http://schemas.microsoft.com/office/drawing/2014/main" id="{D870CA7B-6556-446C-B605-019B308DA593}"/>
                </a:ext>
              </a:extLst>
            </p:cNvPr>
            <p:cNvSpPr>
              <a:spLocks/>
            </p:cNvSpPr>
            <p:nvPr/>
          </p:nvSpPr>
          <p:spPr bwMode="auto">
            <a:xfrm>
              <a:off x="2035" y="2077"/>
              <a:ext cx="170" cy="104"/>
            </a:xfrm>
            <a:custGeom>
              <a:avLst/>
              <a:gdLst>
                <a:gd name="T0" fmla="*/ 85 w 170"/>
                <a:gd name="T1" fmla="*/ 28 h 104"/>
                <a:gd name="T2" fmla="*/ 114 w 170"/>
                <a:gd name="T3" fmla="*/ 0 h 104"/>
                <a:gd name="T4" fmla="*/ 111 w 170"/>
                <a:gd name="T5" fmla="*/ 26 h 104"/>
                <a:gd name="T6" fmla="*/ 144 w 170"/>
                <a:gd name="T7" fmla="*/ 22 h 104"/>
                <a:gd name="T8" fmla="*/ 131 w 170"/>
                <a:gd name="T9" fmla="*/ 35 h 104"/>
                <a:gd name="T10" fmla="*/ 166 w 170"/>
                <a:gd name="T11" fmla="*/ 39 h 104"/>
                <a:gd name="T12" fmla="*/ 138 w 170"/>
                <a:gd name="T13" fmla="*/ 50 h 104"/>
                <a:gd name="T14" fmla="*/ 170 w 170"/>
                <a:gd name="T15" fmla="*/ 64 h 104"/>
                <a:gd name="T16" fmla="*/ 132 w 170"/>
                <a:gd name="T17" fmla="*/ 62 h 104"/>
                <a:gd name="T18" fmla="*/ 143 w 170"/>
                <a:gd name="T19" fmla="*/ 87 h 104"/>
                <a:gd name="T20" fmla="*/ 110 w 170"/>
                <a:gd name="T21" fmla="*/ 70 h 104"/>
                <a:gd name="T22" fmla="*/ 104 w 170"/>
                <a:gd name="T23" fmla="*/ 95 h 104"/>
                <a:gd name="T24" fmla="*/ 83 w 170"/>
                <a:gd name="T25" fmla="*/ 72 h 104"/>
                <a:gd name="T26" fmla="*/ 67 w 170"/>
                <a:gd name="T27" fmla="*/ 104 h 104"/>
                <a:gd name="T28" fmla="*/ 60 w 170"/>
                <a:gd name="T29" fmla="*/ 75 h 104"/>
                <a:gd name="T30" fmla="*/ 37 w 170"/>
                <a:gd name="T31" fmla="*/ 85 h 104"/>
                <a:gd name="T32" fmla="*/ 44 w 170"/>
                <a:gd name="T33" fmla="*/ 67 h 104"/>
                <a:gd name="T34" fmla="*/ 1 w 170"/>
                <a:gd name="T35" fmla="*/ 70 h 104"/>
                <a:gd name="T36" fmla="*/ 29 w 170"/>
                <a:gd name="T37" fmla="*/ 57 h 104"/>
                <a:gd name="T38" fmla="*/ 0 w 170"/>
                <a:gd name="T39" fmla="*/ 42 h 104"/>
                <a:gd name="T40" fmla="*/ 36 w 170"/>
                <a:gd name="T41" fmla="*/ 37 h 104"/>
                <a:gd name="T42" fmla="*/ 3 w 170"/>
                <a:gd name="T43" fmla="*/ 11 h 104"/>
                <a:gd name="T44" fmla="*/ 57 w 170"/>
                <a:gd name="T45" fmla="*/ 30 h 104"/>
                <a:gd name="T46" fmla="*/ 65 w 170"/>
                <a:gd name="T47" fmla="*/ 11 h 104"/>
                <a:gd name="T48" fmla="*/ 85 w 170"/>
                <a:gd name="T49" fmla="*/ 2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04">
                  <a:moveTo>
                    <a:pt x="85" y="28"/>
                  </a:moveTo>
                  <a:lnTo>
                    <a:pt x="114" y="0"/>
                  </a:lnTo>
                  <a:lnTo>
                    <a:pt x="111" y="26"/>
                  </a:lnTo>
                  <a:lnTo>
                    <a:pt x="144" y="22"/>
                  </a:lnTo>
                  <a:lnTo>
                    <a:pt x="131" y="35"/>
                  </a:lnTo>
                  <a:lnTo>
                    <a:pt x="166" y="39"/>
                  </a:lnTo>
                  <a:lnTo>
                    <a:pt x="138" y="50"/>
                  </a:lnTo>
                  <a:lnTo>
                    <a:pt x="170" y="64"/>
                  </a:lnTo>
                  <a:lnTo>
                    <a:pt x="132" y="62"/>
                  </a:lnTo>
                  <a:lnTo>
                    <a:pt x="143" y="87"/>
                  </a:lnTo>
                  <a:lnTo>
                    <a:pt x="110" y="70"/>
                  </a:lnTo>
                  <a:lnTo>
                    <a:pt x="104" y="95"/>
                  </a:lnTo>
                  <a:lnTo>
                    <a:pt x="83" y="72"/>
                  </a:lnTo>
                  <a:lnTo>
                    <a:pt x="67" y="104"/>
                  </a:lnTo>
                  <a:lnTo>
                    <a:pt x="60" y="75"/>
                  </a:lnTo>
                  <a:lnTo>
                    <a:pt x="37" y="85"/>
                  </a:lnTo>
                  <a:lnTo>
                    <a:pt x="44" y="67"/>
                  </a:lnTo>
                  <a:lnTo>
                    <a:pt x="1" y="70"/>
                  </a:lnTo>
                  <a:lnTo>
                    <a:pt x="29" y="57"/>
                  </a:lnTo>
                  <a:lnTo>
                    <a:pt x="0" y="42"/>
                  </a:lnTo>
                  <a:lnTo>
                    <a:pt x="36" y="37"/>
                  </a:lnTo>
                  <a:lnTo>
                    <a:pt x="3" y="11"/>
                  </a:lnTo>
                  <a:lnTo>
                    <a:pt x="57" y="30"/>
                  </a:lnTo>
                  <a:lnTo>
                    <a:pt x="65" y="11"/>
                  </a:lnTo>
                  <a:lnTo>
                    <a:pt x="85" y="2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35">
              <a:extLst>
                <a:ext uri="{FF2B5EF4-FFF2-40B4-BE49-F238E27FC236}">
                  <a16:creationId xmlns:a16="http://schemas.microsoft.com/office/drawing/2014/main" id="{491379C2-CB2A-4E5E-A90A-C6AED63ECE9C}"/>
                </a:ext>
              </a:extLst>
            </p:cNvPr>
            <p:cNvSpPr>
              <a:spLocks/>
            </p:cNvSpPr>
            <p:nvPr/>
          </p:nvSpPr>
          <p:spPr bwMode="auto">
            <a:xfrm>
              <a:off x="2035" y="2077"/>
              <a:ext cx="170" cy="104"/>
            </a:xfrm>
            <a:custGeom>
              <a:avLst/>
              <a:gdLst>
                <a:gd name="T0" fmla="*/ 85 w 170"/>
                <a:gd name="T1" fmla="*/ 28 h 104"/>
                <a:gd name="T2" fmla="*/ 114 w 170"/>
                <a:gd name="T3" fmla="*/ 0 h 104"/>
                <a:gd name="T4" fmla="*/ 111 w 170"/>
                <a:gd name="T5" fmla="*/ 26 h 104"/>
                <a:gd name="T6" fmla="*/ 144 w 170"/>
                <a:gd name="T7" fmla="*/ 22 h 104"/>
                <a:gd name="T8" fmla="*/ 131 w 170"/>
                <a:gd name="T9" fmla="*/ 35 h 104"/>
                <a:gd name="T10" fmla="*/ 166 w 170"/>
                <a:gd name="T11" fmla="*/ 39 h 104"/>
                <a:gd name="T12" fmla="*/ 138 w 170"/>
                <a:gd name="T13" fmla="*/ 50 h 104"/>
                <a:gd name="T14" fmla="*/ 170 w 170"/>
                <a:gd name="T15" fmla="*/ 64 h 104"/>
                <a:gd name="T16" fmla="*/ 132 w 170"/>
                <a:gd name="T17" fmla="*/ 62 h 104"/>
                <a:gd name="T18" fmla="*/ 143 w 170"/>
                <a:gd name="T19" fmla="*/ 87 h 104"/>
                <a:gd name="T20" fmla="*/ 110 w 170"/>
                <a:gd name="T21" fmla="*/ 70 h 104"/>
                <a:gd name="T22" fmla="*/ 104 w 170"/>
                <a:gd name="T23" fmla="*/ 95 h 104"/>
                <a:gd name="T24" fmla="*/ 83 w 170"/>
                <a:gd name="T25" fmla="*/ 72 h 104"/>
                <a:gd name="T26" fmla="*/ 67 w 170"/>
                <a:gd name="T27" fmla="*/ 104 h 104"/>
                <a:gd name="T28" fmla="*/ 60 w 170"/>
                <a:gd name="T29" fmla="*/ 75 h 104"/>
                <a:gd name="T30" fmla="*/ 37 w 170"/>
                <a:gd name="T31" fmla="*/ 85 h 104"/>
                <a:gd name="T32" fmla="*/ 44 w 170"/>
                <a:gd name="T33" fmla="*/ 67 h 104"/>
                <a:gd name="T34" fmla="*/ 1 w 170"/>
                <a:gd name="T35" fmla="*/ 70 h 104"/>
                <a:gd name="T36" fmla="*/ 29 w 170"/>
                <a:gd name="T37" fmla="*/ 57 h 104"/>
                <a:gd name="T38" fmla="*/ 0 w 170"/>
                <a:gd name="T39" fmla="*/ 42 h 104"/>
                <a:gd name="T40" fmla="*/ 36 w 170"/>
                <a:gd name="T41" fmla="*/ 37 h 104"/>
                <a:gd name="T42" fmla="*/ 3 w 170"/>
                <a:gd name="T43" fmla="*/ 11 h 104"/>
                <a:gd name="T44" fmla="*/ 57 w 170"/>
                <a:gd name="T45" fmla="*/ 30 h 104"/>
                <a:gd name="T46" fmla="*/ 65 w 170"/>
                <a:gd name="T47" fmla="*/ 11 h 104"/>
                <a:gd name="T48" fmla="*/ 85 w 170"/>
                <a:gd name="T49" fmla="*/ 2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0" h="104">
                  <a:moveTo>
                    <a:pt x="85" y="28"/>
                  </a:moveTo>
                  <a:lnTo>
                    <a:pt x="114" y="0"/>
                  </a:lnTo>
                  <a:lnTo>
                    <a:pt x="111" y="26"/>
                  </a:lnTo>
                  <a:lnTo>
                    <a:pt x="144" y="22"/>
                  </a:lnTo>
                  <a:lnTo>
                    <a:pt x="131" y="35"/>
                  </a:lnTo>
                  <a:lnTo>
                    <a:pt x="166" y="39"/>
                  </a:lnTo>
                  <a:lnTo>
                    <a:pt x="138" y="50"/>
                  </a:lnTo>
                  <a:lnTo>
                    <a:pt x="170" y="64"/>
                  </a:lnTo>
                  <a:lnTo>
                    <a:pt x="132" y="62"/>
                  </a:lnTo>
                  <a:lnTo>
                    <a:pt x="143" y="87"/>
                  </a:lnTo>
                  <a:lnTo>
                    <a:pt x="110" y="70"/>
                  </a:lnTo>
                  <a:lnTo>
                    <a:pt x="104" y="95"/>
                  </a:lnTo>
                  <a:lnTo>
                    <a:pt x="83" y="72"/>
                  </a:lnTo>
                  <a:lnTo>
                    <a:pt x="67" y="104"/>
                  </a:lnTo>
                  <a:lnTo>
                    <a:pt x="60" y="75"/>
                  </a:lnTo>
                  <a:lnTo>
                    <a:pt x="37" y="85"/>
                  </a:lnTo>
                  <a:lnTo>
                    <a:pt x="44" y="67"/>
                  </a:lnTo>
                  <a:lnTo>
                    <a:pt x="1" y="70"/>
                  </a:lnTo>
                  <a:lnTo>
                    <a:pt x="29" y="57"/>
                  </a:lnTo>
                  <a:lnTo>
                    <a:pt x="0" y="42"/>
                  </a:lnTo>
                  <a:lnTo>
                    <a:pt x="36" y="37"/>
                  </a:lnTo>
                  <a:lnTo>
                    <a:pt x="3" y="11"/>
                  </a:lnTo>
                  <a:lnTo>
                    <a:pt x="57" y="30"/>
                  </a:lnTo>
                  <a:lnTo>
                    <a:pt x="65" y="11"/>
                  </a:lnTo>
                  <a:lnTo>
                    <a:pt x="85" y="28"/>
                  </a:lnTo>
                  <a:close/>
                </a:path>
              </a:pathLst>
            </a:custGeom>
            <a:noFill/>
            <a:ln w="190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8" name="Rectangle 36">
              <a:extLst>
                <a:ext uri="{FF2B5EF4-FFF2-40B4-BE49-F238E27FC236}">
                  <a16:creationId xmlns:a16="http://schemas.microsoft.com/office/drawing/2014/main" id="{15674FAA-B98B-487F-81F5-4B06F7B115D7}"/>
                </a:ext>
              </a:extLst>
            </p:cNvPr>
            <p:cNvSpPr>
              <a:spLocks noChangeArrowheads="1"/>
            </p:cNvSpPr>
            <p:nvPr/>
          </p:nvSpPr>
          <p:spPr bwMode="auto">
            <a:xfrm>
              <a:off x="2654" y="305"/>
              <a:ext cx="82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Raw Cement Meal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37">
              <a:extLst>
                <a:ext uri="{FF2B5EF4-FFF2-40B4-BE49-F238E27FC236}">
                  <a16:creationId xmlns:a16="http://schemas.microsoft.com/office/drawing/2014/main" id="{1E7ABB93-9BD7-4D42-B0DE-94C3890DFE65}"/>
                </a:ext>
              </a:extLst>
            </p:cNvPr>
            <p:cNvSpPr>
              <a:spLocks noChangeArrowheads="1"/>
            </p:cNvSpPr>
            <p:nvPr/>
          </p:nvSpPr>
          <p:spPr bwMode="auto">
            <a:xfrm>
              <a:off x="2654" y="427"/>
              <a:ext cx="84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(mostly limestone)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Rectangle 38">
              <a:extLst>
                <a:ext uri="{FF2B5EF4-FFF2-40B4-BE49-F238E27FC236}">
                  <a16:creationId xmlns:a16="http://schemas.microsoft.com/office/drawing/2014/main" id="{FD8298D7-E111-4484-83F9-88EF36CBA01C}"/>
                </a:ext>
              </a:extLst>
            </p:cNvPr>
            <p:cNvSpPr>
              <a:spLocks noChangeArrowheads="1"/>
            </p:cNvSpPr>
            <p:nvPr/>
          </p:nvSpPr>
          <p:spPr bwMode="auto">
            <a:xfrm>
              <a:off x="2201" y="1245"/>
              <a:ext cx="19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Pre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Rectangle 39">
              <a:extLst>
                <a:ext uri="{FF2B5EF4-FFF2-40B4-BE49-F238E27FC236}">
                  <a16:creationId xmlns:a16="http://schemas.microsoft.com/office/drawing/2014/main" id="{E7CE6C7F-8549-4843-A68B-0FCF355420BA}"/>
                </a:ext>
              </a:extLst>
            </p:cNvPr>
            <p:cNvSpPr>
              <a:spLocks noChangeArrowheads="1"/>
            </p:cNvSpPr>
            <p:nvPr/>
          </p:nvSpPr>
          <p:spPr bwMode="auto">
            <a:xfrm>
              <a:off x="2339" y="1245"/>
              <a:ext cx="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 name="Rectangle 40">
              <a:extLst>
                <a:ext uri="{FF2B5EF4-FFF2-40B4-BE49-F238E27FC236}">
                  <a16:creationId xmlns:a16="http://schemas.microsoft.com/office/drawing/2014/main" id="{BFF942B0-C482-4B79-B8AA-D05404A7073F}"/>
                </a:ext>
              </a:extLst>
            </p:cNvPr>
            <p:cNvSpPr>
              <a:spLocks noChangeArrowheads="1"/>
            </p:cNvSpPr>
            <p:nvPr/>
          </p:nvSpPr>
          <p:spPr bwMode="auto">
            <a:xfrm>
              <a:off x="2369" y="1245"/>
              <a:ext cx="36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Heater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41">
              <a:extLst>
                <a:ext uri="{FF2B5EF4-FFF2-40B4-BE49-F238E27FC236}">
                  <a16:creationId xmlns:a16="http://schemas.microsoft.com/office/drawing/2014/main" id="{3D15E4B8-BE7B-471F-85F2-3437D6A0D142}"/>
                </a:ext>
              </a:extLst>
            </p:cNvPr>
            <p:cNvSpPr>
              <a:spLocks noChangeArrowheads="1"/>
            </p:cNvSpPr>
            <p:nvPr/>
          </p:nvSpPr>
          <p:spPr bwMode="auto">
            <a:xfrm>
              <a:off x="2201" y="1369"/>
              <a:ext cx="32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Tower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 name="Rectangle 42">
              <a:extLst>
                <a:ext uri="{FF2B5EF4-FFF2-40B4-BE49-F238E27FC236}">
                  <a16:creationId xmlns:a16="http://schemas.microsoft.com/office/drawing/2014/main" id="{64A4B5D3-7A68-4D76-B1B4-A6AA68AB4597}"/>
                </a:ext>
              </a:extLst>
            </p:cNvPr>
            <p:cNvSpPr>
              <a:spLocks noChangeArrowheads="1"/>
            </p:cNvSpPr>
            <p:nvPr/>
          </p:nvSpPr>
          <p:spPr bwMode="auto">
            <a:xfrm>
              <a:off x="2046" y="2470"/>
              <a:ext cx="51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Rotary Kiln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Rectangle 43">
              <a:extLst>
                <a:ext uri="{FF2B5EF4-FFF2-40B4-BE49-F238E27FC236}">
                  <a16:creationId xmlns:a16="http://schemas.microsoft.com/office/drawing/2014/main" id="{CC80B429-29F8-434C-87DC-CC7D097AFC92}"/>
                </a:ext>
              </a:extLst>
            </p:cNvPr>
            <p:cNvSpPr>
              <a:spLocks noChangeArrowheads="1"/>
            </p:cNvSpPr>
            <p:nvPr/>
          </p:nvSpPr>
          <p:spPr bwMode="auto">
            <a:xfrm>
              <a:off x="2046" y="2591"/>
              <a:ext cx="52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(clinkering)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Rectangle 44">
              <a:extLst>
                <a:ext uri="{FF2B5EF4-FFF2-40B4-BE49-F238E27FC236}">
                  <a16:creationId xmlns:a16="http://schemas.microsoft.com/office/drawing/2014/main" id="{5C48FC2A-AE91-4B67-A79A-EC0EF78C535D}"/>
                </a:ext>
              </a:extLst>
            </p:cNvPr>
            <p:cNvSpPr>
              <a:spLocks noChangeArrowheads="1"/>
            </p:cNvSpPr>
            <p:nvPr/>
          </p:nvSpPr>
          <p:spPr bwMode="auto">
            <a:xfrm>
              <a:off x="3810" y="2320"/>
              <a:ext cx="37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Clinker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7" name="Rectangle 45">
              <a:extLst>
                <a:ext uri="{FF2B5EF4-FFF2-40B4-BE49-F238E27FC236}">
                  <a16:creationId xmlns:a16="http://schemas.microsoft.com/office/drawing/2014/main" id="{E06712BB-20CD-4850-9274-829DAA0BB32E}"/>
                </a:ext>
              </a:extLst>
            </p:cNvPr>
            <p:cNvSpPr>
              <a:spLocks noChangeArrowheads="1"/>
            </p:cNvSpPr>
            <p:nvPr/>
          </p:nvSpPr>
          <p:spPr bwMode="auto">
            <a:xfrm>
              <a:off x="3810" y="2442"/>
              <a:ext cx="33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Cooler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Freeform 46">
              <a:extLst>
                <a:ext uri="{FF2B5EF4-FFF2-40B4-BE49-F238E27FC236}">
                  <a16:creationId xmlns:a16="http://schemas.microsoft.com/office/drawing/2014/main" id="{767A518F-9EEE-419E-BAD5-69D62F84D08E}"/>
                </a:ext>
              </a:extLst>
            </p:cNvPr>
            <p:cNvSpPr>
              <a:spLocks noEditPoints="1"/>
            </p:cNvSpPr>
            <p:nvPr/>
          </p:nvSpPr>
          <p:spPr bwMode="auto">
            <a:xfrm>
              <a:off x="2035" y="1971"/>
              <a:ext cx="1654" cy="604"/>
            </a:xfrm>
            <a:custGeom>
              <a:avLst/>
              <a:gdLst>
                <a:gd name="T0" fmla="*/ 7723 w 7783"/>
                <a:gd name="T1" fmla="*/ 2740 h 2844"/>
                <a:gd name="T2" fmla="*/ 7731 w 7783"/>
                <a:gd name="T3" fmla="*/ 2740 h 2844"/>
                <a:gd name="T4" fmla="*/ 7679 w 7783"/>
                <a:gd name="T5" fmla="*/ 2792 h 2844"/>
                <a:gd name="T6" fmla="*/ 7679 w 7783"/>
                <a:gd name="T7" fmla="*/ 156 h 2844"/>
                <a:gd name="T8" fmla="*/ 7731 w 7783"/>
                <a:gd name="T9" fmla="*/ 208 h 2844"/>
                <a:gd name="T10" fmla="*/ 260 w 7783"/>
                <a:gd name="T11" fmla="*/ 208 h 2844"/>
                <a:gd name="T12" fmla="*/ 260 w 7783"/>
                <a:gd name="T13" fmla="*/ 104 h 2844"/>
                <a:gd name="T14" fmla="*/ 7731 w 7783"/>
                <a:gd name="T15" fmla="*/ 104 h 2844"/>
                <a:gd name="T16" fmla="*/ 7783 w 7783"/>
                <a:gd name="T17" fmla="*/ 156 h 2844"/>
                <a:gd name="T18" fmla="*/ 7783 w 7783"/>
                <a:gd name="T19" fmla="*/ 2792 h 2844"/>
                <a:gd name="T20" fmla="*/ 7731 w 7783"/>
                <a:gd name="T21" fmla="*/ 2844 h 2844"/>
                <a:gd name="T22" fmla="*/ 7723 w 7783"/>
                <a:gd name="T23" fmla="*/ 2844 h 2844"/>
                <a:gd name="T24" fmla="*/ 7723 w 7783"/>
                <a:gd name="T25" fmla="*/ 2740 h 2844"/>
                <a:gd name="T26" fmla="*/ 312 w 7783"/>
                <a:gd name="T27" fmla="*/ 312 h 2844"/>
                <a:gd name="T28" fmla="*/ 0 w 7783"/>
                <a:gd name="T29" fmla="*/ 156 h 2844"/>
                <a:gd name="T30" fmla="*/ 312 w 7783"/>
                <a:gd name="T31" fmla="*/ 0 h 2844"/>
                <a:gd name="T32" fmla="*/ 312 w 7783"/>
                <a:gd name="T33" fmla="*/ 312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83" h="2844">
                  <a:moveTo>
                    <a:pt x="7723" y="2740"/>
                  </a:moveTo>
                  <a:lnTo>
                    <a:pt x="7731" y="2740"/>
                  </a:lnTo>
                  <a:lnTo>
                    <a:pt x="7679" y="2792"/>
                  </a:lnTo>
                  <a:lnTo>
                    <a:pt x="7679" y="156"/>
                  </a:lnTo>
                  <a:lnTo>
                    <a:pt x="7731" y="208"/>
                  </a:lnTo>
                  <a:lnTo>
                    <a:pt x="260" y="208"/>
                  </a:lnTo>
                  <a:lnTo>
                    <a:pt x="260" y="104"/>
                  </a:lnTo>
                  <a:lnTo>
                    <a:pt x="7731" y="104"/>
                  </a:lnTo>
                  <a:cubicBezTo>
                    <a:pt x="7760" y="104"/>
                    <a:pt x="7783" y="128"/>
                    <a:pt x="7783" y="156"/>
                  </a:cubicBezTo>
                  <a:lnTo>
                    <a:pt x="7783" y="2792"/>
                  </a:lnTo>
                  <a:cubicBezTo>
                    <a:pt x="7783" y="2821"/>
                    <a:pt x="7760" y="2844"/>
                    <a:pt x="7731" y="2844"/>
                  </a:cubicBezTo>
                  <a:lnTo>
                    <a:pt x="7723" y="2844"/>
                  </a:lnTo>
                  <a:lnTo>
                    <a:pt x="7723" y="2740"/>
                  </a:lnTo>
                  <a:close/>
                  <a:moveTo>
                    <a:pt x="312" y="312"/>
                  </a:moveTo>
                  <a:lnTo>
                    <a:pt x="0" y="156"/>
                  </a:lnTo>
                  <a:lnTo>
                    <a:pt x="312" y="0"/>
                  </a:lnTo>
                  <a:lnTo>
                    <a:pt x="312" y="312"/>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9" name="Rectangle 47">
              <a:extLst>
                <a:ext uri="{FF2B5EF4-FFF2-40B4-BE49-F238E27FC236}">
                  <a16:creationId xmlns:a16="http://schemas.microsoft.com/office/drawing/2014/main" id="{9A61A5CA-8752-40DC-8CD3-2CEE427117C0}"/>
                </a:ext>
              </a:extLst>
            </p:cNvPr>
            <p:cNvSpPr>
              <a:spLocks noChangeArrowheads="1"/>
            </p:cNvSpPr>
            <p:nvPr/>
          </p:nvSpPr>
          <p:spPr bwMode="auto">
            <a:xfrm>
              <a:off x="758" y="388"/>
              <a:ext cx="532" cy="217"/>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Rectangle 48">
              <a:extLst>
                <a:ext uri="{FF2B5EF4-FFF2-40B4-BE49-F238E27FC236}">
                  <a16:creationId xmlns:a16="http://schemas.microsoft.com/office/drawing/2014/main" id="{EF3FA812-4F0D-430E-90EC-FEFAF6B7AC2E}"/>
                </a:ext>
              </a:extLst>
            </p:cNvPr>
            <p:cNvSpPr>
              <a:spLocks noChangeArrowheads="1"/>
            </p:cNvSpPr>
            <p:nvPr/>
          </p:nvSpPr>
          <p:spPr bwMode="auto">
            <a:xfrm>
              <a:off x="758" y="388"/>
              <a:ext cx="532" cy="217"/>
            </a:xfrm>
            <a:prstGeom prst="rect">
              <a:avLst/>
            </a:pr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 name="Rectangle 49">
              <a:extLst>
                <a:ext uri="{FF2B5EF4-FFF2-40B4-BE49-F238E27FC236}">
                  <a16:creationId xmlns:a16="http://schemas.microsoft.com/office/drawing/2014/main" id="{A156F3B7-949D-4DD0-8F08-7527B4FB03AB}"/>
                </a:ext>
              </a:extLst>
            </p:cNvPr>
            <p:cNvSpPr>
              <a:spLocks noChangeArrowheads="1"/>
            </p:cNvSpPr>
            <p:nvPr/>
          </p:nvSpPr>
          <p:spPr bwMode="auto">
            <a:xfrm>
              <a:off x="884" y="641"/>
              <a:ext cx="35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Filter /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Rectangle 50">
              <a:extLst>
                <a:ext uri="{FF2B5EF4-FFF2-40B4-BE49-F238E27FC236}">
                  <a16:creationId xmlns:a16="http://schemas.microsoft.com/office/drawing/2014/main" id="{3F316EDF-6AC2-4F74-AFB2-15A864607E32}"/>
                </a:ext>
              </a:extLst>
            </p:cNvPr>
            <p:cNvSpPr>
              <a:spLocks noChangeArrowheads="1"/>
            </p:cNvSpPr>
            <p:nvPr/>
          </p:nvSpPr>
          <p:spPr bwMode="auto">
            <a:xfrm>
              <a:off x="884" y="763"/>
              <a:ext cx="29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ESP /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Rectangle 51">
              <a:extLst>
                <a:ext uri="{FF2B5EF4-FFF2-40B4-BE49-F238E27FC236}">
                  <a16:creationId xmlns:a16="http://schemas.microsoft.com/office/drawing/2014/main" id="{A7B6E17B-39D9-409C-9FD1-768281621E7F}"/>
                </a:ext>
              </a:extLst>
            </p:cNvPr>
            <p:cNvSpPr>
              <a:spLocks noChangeArrowheads="1"/>
            </p:cNvSpPr>
            <p:nvPr/>
          </p:nvSpPr>
          <p:spPr bwMode="auto">
            <a:xfrm>
              <a:off x="884" y="885"/>
              <a:ext cx="1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4" name="Rectangle 52">
              <a:extLst>
                <a:ext uri="{FF2B5EF4-FFF2-40B4-BE49-F238E27FC236}">
                  <a16:creationId xmlns:a16="http://schemas.microsoft.com/office/drawing/2014/main" id="{44B183CC-FF9D-4253-B944-C8461358BE71}"/>
                </a:ext>
              </a:extLst>
            </p:cNvPr>
            <p:cNvSpPr>
              <a:spLocks noChangeArrowheads="1"/>
            </p:cNvSpPr>
            <p:nvPr/>
          </p:nvSpPr>
          <p:spPr bwMode="auto">
            <a:xfrm>
              <a:off x="998" y="885"/>
              <a:ext cx="8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Rectangle 53">
              <a:extLst>
                <a:ext uri="{FF2B5EF4-FFF2-40B4-BE49-F238E27FC236}">
                  <a16:creationId xmlns:a16="http://schemas.microsoft.com/office/drawing/2014/main" id="{5BEB7651-E928-4CC6-8CDA-4310F2948FD6}"/>
                </a:ext>
              </a:extLst>
            </p:cNvPr>
            <p:cNvSpPr>
              <a:spLocks noChangeArrowheads="1"/>
            </p:cNvSpPr>
            <p:nvPr/>
          </p:nvSpPr>
          <p:spPr bwMode="auto">
            <a:xfrm>
              <a:off x="1029" y="885"/>
              <a:ext cx="2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SOx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Freeform 54">
              <a:extLst>
                <a:ext uri="{FF2B5EF4-FFF2-40B4-BE49-F238E27FC236}">
                  <a16:creationId xmlns:a16="http://schemas.microsoft.com/office/drawing/2014/main" id="{7E21348F-D132-4F3E-886A-14E8E559E483}"/>
                </a:ext>
              </a:extLst>
            </p:cNvPr>
            <p:cNvSpPr>
              <a:spLocks noEditPoints="1"/>
            </p:cNvSpPr>
            <p:nvPr/>
          </p:nvSpPr>
          <p:spPr bwMode="auto">
            <a:xfrm>
              <a:off x="474" y="452"/>
              <a:ext cx="270" cy="66"/>
            </a:xfrm>
            <a:custGeom>
              <a:avLst/>
              <a:gdLst>
                <a:gd name="T0" fmla="*/ 2541 w 2541"/>
                <a:gd name="T1" fmla="*/ 416 h 624"/>
                <a:gd name="T2" fmla="*/ 1271 w 2541"/>
                <a:gd name="T3" fmla="*/ 416 h 624"/>
                <a:gd name="T4" fmla="*/ 1167 w 2541"/>
                <a:gd name="T5" fmla="*/ 312 h 624"/>
                <a:gd name="T6" fmla="*/ 1167 w 2541"/>
                <a:gd name="T7" fmla="*/ 312 h 624"/>
                <a:gd name="T8" fmla="*/ 1271 w 2541"/>
                <a:gd name="T9" fmla="*/ 416 h 624"/>
                <a:gd name="T10" fmla="*/ 520 w 2541"/>
                <a:gd name="T11" fmla="*/ 416 h 624"/>
                <a:gd name="T12" fmla="*/ 520 w 2541"/>
                <a:gd name="T13" fmla="*/ 208 h 624"/>
                <a:gd name="T14" fmla="*/ 1271 w 2541"/>
                <a:gd name="T15" fmla="*/ 208 h 624"/>
                <a:gd name="T16" fmla="*/ 1375 w 2541"/>
                <a:gd name="T17" fmla="*/ 312 h 624"/>
                <a:gd name="T18" fmla="*/ 1375 w 2541"/>
                <a:gd name="T19" fmla="*/ 312 h 624"/>
                <a:gd name="T20" fmla="*/ 1271 w 2541"/>
                <a:gd name="T21" fmla="*/ 208 h 624"/>
                <a:gd name="T22" fmla="*/ 2541 w 2541"/>
                <a:gd name="T23" fmla="*/ 208 h 624"/>
                <a:gd name="T24" fmla="*/ 2541 w 2541"/>
                <a:gd name="T25" fmla="*/ 416 h 624"/>
                <a:gd name="T26" fmla="*/ 624 w 2541"/>
                <a:gd name="T27" fmla="*/ 624 h 624"/>
                <a:gd name="T28" fmla="*/ 0 w 2541"/>
                <a:gd name="T29" fmla="*/ 312 h 624"/>
                <a:gd name="T30" fmla="*/ 624 w 2541"/>
                <a:gd name="T31" fmla="*/ 0 h 624"/>
                <a:gd name="T32" fmla="*/ 624 w 2541"/>
                <a:gd name="T33"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1" h="624">
                  <a:moveTo>
                    <a:pt x="2541" y="416"/>
                  </a:moveTo>
                  <a:lnTo>
                    <a:pt x="1271" y="416"/>
                  </a:lnTo>
                  <a:cubicBezTo>
                    <a:pt x="1213" y="416"/>
                    <a:pt x="1167" y="370"/>
                    <a:pt x="1167" y="312"/>
                  </a:cubicBezTo>
                  <a:lnTo>
                    <a:pt x="1167" y="312"/>
                  </a:lnTo>
                  <a:lnTo>
                    <a:pt x="1271" y="416"/>
                  </a:lnTo>
                  <a:lnTo>
                    <a:pt x="520" y="416"/>
                  </a:lnTo>
                  <a:lnTo>
                    <a:pt x="520" y="208"/>
                  </a:lnTo>
                  <a:lnTo>
                    <a:pt x="1271" y="208"/>
                  </a:lnTo>
                  <a:cubicBezTo>
                    <a:pt x="1328" y="208"/>
                    <a:pt x="1375" y="255"/>
                    <a:pt x="1375" y="312"/>
                  </a:cubicBezTo>
                  <a:lnTo>
                    <a:pt x="1375" y="312"/>
                  </a:lnTo>
                  <a:lnTo>
                    <a:pt x="1271" y="208"/>
                  </a:lnTo>
                  <a:lnTo>
                    <a:pt x="2541" y="208"/>
                  </a:lnTo>
                  <a:lnTo>
                    <a:pt x="2541" y="416"/>
                  </a:lnTo>
                  <a:close/>
                  <a:moveTo>
                    <a:pt x="624" y="624"/>
                  </a:moveTo>
                  <a:lnTo>
                    <a:pt x="0" y="312"/>
                  </a:lnTo>
                  <a:lnTo>
                    <a:pt x="624" y="0"/>
                  </a:lnTo>
                  <a:lnTo>
                    <a:pt x="624" y="624"/>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97" name="Rectangle 55">
              <a:extLst>
                <a:ext uri="{FF2B5EF4-FFF2-40B4-BE49-F238E27FC236}">
                  <a16:creationId xmlns:a16="http://schemas.microsoft.com/office/drawing/2014/main" id="{AF236333-335B-4834-9269-A0D08849ACC8}"/>
                </a:ext>
              </a:extLst>
            </p:cNvPr>
            <p:cNvSpPr>
              <a:spLocks noChangeArrowheads="1"/>
            </p:cNvSpPr>
            <p:nvPr/>
          </p:nvSpPr>
          <p:spPr bwMode="auto">
            <a:xfrm>
              <a:off x="252" y="390"/>
              <a:ext cx="25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Flue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Rectangle 56">
              <a:extLst>
                <a:ext uri="{FF2B5EF4-FFF2-40B4-BE49-F238E27FC236}">
                  <a16:creationId xmlns:a16="http://schemas.microsoft.com/office/drawing/2014/main" id="{EC0C6302-E4B5-4360-971F-F6DBDDF71EF7}"/>
                </a:ext>
              </a:extLst>
            </p:cNvPr>
            <p:cNvSpPr>
              <a:spLocks noChangeArrowheads="1"/>
            </p:cNvSpPr>
            <p:nvPr/>
          </p:nvSpPr>
          <p:spPr bwMode="auto">
            <a:xfrm>
              <a:off x="252" y="512"/>
              <a:ext cx="279"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9" name="Freeform 57">
              <a:extLst>
                <a:ext uri="{FF2B5EF4-FFF2-40B4-BE49-F238E27FC236}">
                  <a16:creationId xmlns:a16="http://schemas.microsoft.com/office/drawing/2014/main" id="{DB4F9563-7697-4BA3-8154-B0C5EAF2200A}"/>
                </a:ext>
              </a:extLst>
            </p:cNvPr>
            <p:cNvSpPr>
              <a:spLocks noEditPoints="1"/>
            </p:cNvSpPr>
            <p:nvPr/>
          </p:nvSpPr>
          <p:spPr bwMode="auto">
            <a:xfrm>
              <a:off x="3831" y="2650"/>
              <a:ext cx="345" cy="141"/>
            </a:xfrm>
            <a:custGeom>
              <a:avLst/>
              <a:gdLst>
                <a:gd name="T0" fmla="*/ 0 w 1621"/>
                <a:gd name="T1" fmla="*/ 0 h 665"/>
                <a:gd name="T2" fmla="*/ 811 w 1621"/>
                <a:gd name="T3" fmla="*/ 0 h 665"/>
                <a:gd name="T4" fmla="*/ 843 w 1621"/>
                <a:gd name="T5" fmla="*/ 32 h 665"/>
                <a:gd name="T6" fmla="*/ 843 w 1621"/>
                <a:gd name="T7" fmla="*/ 569 h 665"/>
                <a:gd name="T8" fmla="*/ 811 w 1621"/>
                <a:gd name="T9" fmla="*/ 537 h 665"/>
                <a:gd name="T10" fmla="*/ 1461 w 1621"/>
                <a:gd name="T11" fmla="*/ 537 h 665"/>
                <a:gd name="T12" fmla="*/ 1461 w 1621"/>
                <a:gd name="T13" fmla="*/ 601 h 665"/>
                <a:gd name="T14" fmla="*/ 811 w 1621"/>
                <a:gd name="T15" fmla="*/ 601 h 665"/>
                <a:gd name="T16" fmla="*/ 779 w 1621"/>
                <a:gd name="T17" fmla="*/ 569 h 665"/>
                <a:gd name="T18" fmla="*/ 779 w 1621"/>
                <a:gd name="T19" fmla="*/ 32 h 665"/>
                <a:gd name="T20" fmla="*/ 811 w 1621"/>
                <a:gd name="T21" fmla="*/ 64 h 665"/>
                <a:gd name="T22" fmla="*/ 0 w 1621"/>
                <a:gd name="T23" fmla="*/ 64 h 665"/>
                <a:gd name="T24" fmla="*/ 0 w 1621"/>
                <a:gd name="T25" fmla="*/ 0 h 665"/>
                <a:gd name="T26" fmla="*/ 1429 w 1621"/>
                <a:gd name="T27" fmla="*/ 473 h 665"/>
                <a:gd name="T28" fmla="*/ 1621 w 1621"/>
                <a:gd name="T29" fmla="*/ 569 h 665"/>
                <a:gd name="T30" fmla="*/ 1429 w 1621"/>
                <a:gd name="T31" fmla="*/ 665 h 665"/>
                <a:gd name="T32" fmla="*/ 1429 w 1621"/>
                <a:gd name="T33" fmla="*/ 473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1" h="665">
                  <a:moveTo>
                    <a:pt x="0" y="0"/>
                  </a:moveTo>
                  <a:lnTo>
                    <a:pt x="811" y="0"/>
                  </a:lnTo>
                  <a:cubicBezTo>
                    <a:pt x="829" y="0"/>
                    <a:pt x="843" y="15"/>
                    <a:pt x="843" y="32"/>
                  </a:cubicBezTo>
                  <a:lnTo>
                    <a:pt x="843" y="569"/>
                  </a:lnTo>
                  <a:lnTo>
                    <a:pt x="811" y="537"/>
                  </a:lnTo>
                  <a:lnTo>
                    <a:pt x="1461" y="537"/>
                  </a:lnTo>
                  <a:lnTo>
                    <a:pt x="1461" y="601"/>
                  </a:lnTo>
                  <a:lnTo>
                    <a:pt x="811" y="601"/>
                  </a:lnTo>
                  <a:cubicBezTo>
                    <a:pt x="793" y="601"/>
                    <a:pt x="779" y="587"/>
                    <a:pt x="779" y="569"/>
                  </a:cubicBezTo>
                  <a:lnTo>
                    <a:pt x="779" y="32"/>
                  </a:lnTo>
                  <a:lnTo>
                    <a:pt x="811" y="64"/>
                  </a:lnTo>
                  <a:lnTo>
                    <a:pt x="0" y="64"/>
                  </a:lnTo>
                  <a:lnTo>
                    <a:pt x="0" y="0"/>
                  </a:lnTo>
                  <a:close/>
                  <a:moveTo>
                    <a:pt x="1429" y="473"/>
                  </a:moveTo>
                  <a:lnTo>
                    <a:pt x="1621" y="569"/>
                  </a:lnTo>
                  <a:lnTo>
                    <a:pt x="1429" y="665"/>
                  </a:lnTo>
                  <a:lnTo>
                    <a:pt x="1429" y="473"/>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0" name="Rectangle 58">
              <a:extLst>
                <a:ext uri="{FF2B5EF4-FFF2-40B4-BE49-F238E27FC236}">
                  <a16:creationId xmlns:a16="http://schemas.microsoft.com/office/drawing/2014/main" id="{D59C5F4F-4DFD-45B5-82CD-7EF02DFD6D12}"/>
                </a:ext>
              </a:extLst>
            </p:cNvPr>
            <p:cNvSpPr>
              <a:spLocks noChangeArrowheads="1"/>
            </p:cNvSpPr>
            <p:nvPr/>
          </p:nvSpPr>
          <p:spPr bwMode="auto">
            <a:xfrm>
              <a:off x="4209" y="2685"/>
              <a:ext cx="70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Cement Clinker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Rectangle 59">
              <a:extLst>
                <a:ext uri="{FF2B5EF4-FFF2-40B4-BE49-F238E27FC236}">
                  <a16:creationId xmlns:a16="http://schemas.microsoft.com/office/drawing/2014/main" id="{4898ADDE-53B3-4B35-8096-E3EEBB299EF4}"/>
                </a:ext>
              </a:extLst>
            </p:cNvPr>
            <p:cNvSpPr>
              <a:spLocks noChangeArrowheads="1"/>
            </p:cNvSpPr>
            <p:nvPr/>
          </p:nvSpPr>
          <p:spPr bwMode="auto">
            <a:xfrm>
              <a:off x="161" y="661"/>
              <a:ext cx="523"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14 to 33 %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Rectangle 60">
              <a:extLst>
                <a:ext uri="{FF2B5EF4-FFF2-40B4-BE49-F238E27FC236}">
                  <a16:creationId xmlns:a16="http://schemas.microsoft.com/office/drawing/2014/main" id="{41961B81-5180-4577-AED4-29720F69950B}"/>
                </a:ext>
              </a:extLst>
            </p:cNvPr>
            <p:cNvSpPr>
              <a:spLocks noChangeArrowheads="1"/>
            </p:cNvSpPr>
            <p:nvPr/>
          </p:nvSpPr>
          <p:spPr bwMode="auto">
            <a:xfrm>
              <a:off x="303" y="785"/>
              <a:ext cx="1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Rectangle 61">
              <a:extLst>
                <a:ext uri="{FF2B5EF4-FFF2-40B4-BE49-F238E27FC236}">
                  <a16:creationId xmlns:a16="http://schemas.microsoft.com/office/drawing/2014/main" id="{C4C06EBE-1BAF-4B77-8FB8-D5EF7D2D42BE}"/>
                </a:ext>
              </a:extLst>
            </p:cNvPr>
            <p:cNvSpPr>
              <a:spLocks noChangeArrowheads="1"/>
            </p:cNvSpPr>
            <p:nvPr/>
          </p:nvSpPr>
          <p:spPr bwMode="auto">
            <a:xfrm>
              <a:off x="423" y="839"/>
              <a:ext cx="73"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206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Freeform 62">
              <a:extLst>
                <a:ext uri="{FF2B5EF4-FFF2-40B4-BE49-F238E27FC236}">
                  <a16:creationId xmlns:a16="http://schemas.microsoft.com/office/drawing/2014/main" id="{12619C5B-7E05-446F-A53C-5461AB62D4F6}"/>
                </a:ext>
              </a:extLst>
            </p:cNvPr>
            <p:cNvSpPr>
              <a:spLocks noEditPoints="1"/>
            </p:cNvSpPr>
            <p:nvPr/>
          </p:nvSpPr>
          <p:spPr bwMode="auto">
            <a:xfrm>
              <a:off x="101" y="2326"/>
              <a:ext cx="578" cy="67"/>
            </a:xfrm>
            <a:custGeom>
              <a:avLst/>
              <a:gdLst>
                <a:gd name="T0" fmla="*/ 0 w 5440"/>
                <a:gd name="T1" fmla="*/ 154 h 624"/>
                <a:gd name="T2" fmla="*/ 2720 w 5440"/>
                <a:gd name="T3" fmla="*/ 154 h 624"/>
                <a:gd name="T4" fmla="*/ 2824 w 5440"/>
                <a:gd name="T5" fmla="*/ 258 h 624"/>
                <a:gd name="T6" fmla="*/ 2824 w 5440"/>
                <a:gd name="T7" fmla="*/ 312 h 624"/>
                <a:gd name="T8" fmla="*/ 2720 w 5440"/>
                <a:gd name="T9" fmla="*/ 208 h 624"/>
                <a:gd name="T10" fmla="*/ 4920 w 5440"/>
                <a:gd name="T11" fmla="*/ 208 h 624"/>
                <a:gd name="T12" fmla="*/ 4920 w 5440"/>
                <a:gd name="T13" fmla="*/ 416 h 624"/>
                <a:gd name="T14" fmla="*/ 2720 w 5440"/>
                <a:gd name="T15" fmla="*/ 416 h 624"/>
                <a:gd name="T16" fmla="*/ 2616 w 5440"/>
                <a:gd name="T17" fmla="*/ 312 h 624"/>
                <a:gd name="T18" fmla="*/ 2616 w 5440"/>
                <a:gd name="T19" fmla="*/ 258 h 624"/>
                <a:gd name="T20" fmla="*/ 2720 w 5440"/>
                <a:gd name="T21" fmla="*/ 362 h 624"/>
                <a:gd name="T22" fmla="*/ 0 w 5440"/>
                <a:gd name="T23" fmla="*/ 362 h 624"/>
                <a:gd name="T24" fmla="*/ 0 w 5440"/>
                <a:gd name="T25" fmla="*/ 154 h 624"/>
                <a:gd name="T26" fmla="*/ 4816 w 5440"/>
                <a:gd name="T27" fmla="*/ 0 h 624"/>
                <a:gd name="T28" fmla="*/ 5440 w 5440"/>
                <a:gd name="T29" fmla="*/ 312 h 624"/>
                <a:gd name="T30" fmla="*/ 4816 w 5440"/>
                <a:gd name="T31" fmla="*/ 624 h 624"/>
                <a:gd name="T32" fmla="*/ 4816 w 5440"/>
                <a:gd name="T33"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0" h="624">
                  <a:moveTo>
                    <a:pt x="0" y="154"/>
                  </a:moveTo>
                  <a:lnTo>
                    <a:pt x="2720" y="154"/>
                  </a:lnTo>
                  <a:cubicBezTo>
                    <a:pt x="2778" y="154"/>
                    <a:pt x="2824" y="201"/>
                    <a:pt x="2824" y="258"/>
                  </a:cubicBezTo>
                  <a:lnTo>
                    <a:pt x="2824" y="312"/>
                  </a:lnTo>
                  <a:lnTo>
                    <a:pt x="2720" y="208"/>
                  </a:lnTo>
                  <a:lnTo>
                    <a:pt x="4920" y="208"/>
                  </a:lnTo>
                  <a:lnTo>
                    <a:pt x="4920" y="416"/>
                  </a:lnTo>
                  <a:lnTo>
                    <a:pt x="2720" y="416"/>
                  </a:lnTo>
                  <a:cubicBezTo>
                    <a:pt x="2663" y="416"/>
                    <a:pt x="2616" y="369"/>
                    <a:pt x="2616" y="312"/>
                  </a:cubicBezTo>
                  <a:lnTo>
                    <a:pt x="2616" y="258"/>
                  </a:lnTo>
                  <a:lnTo>
                    <a:pt x="2720" y="362"/>
                  </a:lnTo>
                  <a:lnTo>
                    <a:pt x="0" y="362"/>
                  </a:lnTo>
                  <a:lnTo>
                    <a:pt x="0" y="154"/>
                  </a:lnTo>
                  <a:close/>
                  <a:moveTo>
                    <a:pt x="4816" y="0"/>
                  </a:moveTo>
                  <a:lnTo>
                    <a:pt x="5440" y="312"/>
                  </a:lnTo>
                  <a:lnTo>
                    <a:pt x="4816" y="624"/>
                  </a:lnTo>
                  <a:lnTo>
                    <a:pt x="4816"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5" name="Freeform 63">
              <a:extLst>
                <a:ext uri="{FF2B5EF4-FFF2-40B4-BE49-F238E27FC236}">
                  <a16:creationId xmlns:a16="http://schemas.microsoft.com/office/drawing/2014/main" id="{78ED2EEA-2231-43DC-86B3-838AA08B983C}"/>
                </a:ext>
              </a:extLst>
            </p:cNvPr>
            <p:cNvSpPr>
              <a:spLocks noEditPoints="1"/>
            </p:cNvSpPr>
            <p:nvPr/>
          </p:nvSpPr>
          <p:spPr bwMode="auto">
            <a:xfrm>
              <a:off x="100" y="2574"/>
              <a:ext cx="578" cy="40"/>
            </a:xfrm>
            <a:custGeom>
              <a:avLst/>
              <a:gdLst>
                <a:gd name="T0" fmla="*/ 0 w 578"/>
                <a:gd name="T1" fmla="*/ 13 h 40"/>
                <a:gd name="T2" fmla="*/ 544 w 578"/>
                <a:gd name="T3" fmla="*/ 13 h 40"/>
                <a:gd name="T4" fmla="*/ 544 w 578"/>
                <a:gd name="T5" fmla="*/ 27 h 40"/>
                <a:gd name="T6" fmla="*/ 0 w 578"/>
                <a:gd name="T7" fmla="*/ 27 h 40"/>
                <a:gd name="T8" fmla="*/ 0 w 578"/>
                <a:gd name="T9" fmla="*/ 13 h 40"/>
                <a:gd name="T10" fmla="*/ 538 w 578"/>
                <a:gd name="T11" fmla="*/ 0 h 40"/>
                <a:gd name="T12" fmla="*/ 578 w 578"/>
                <a:gd name="T13" fmla="*/ 20 h 40"/>
                <a:gd name="T14" fmla="*/ 538 w 578"/>
                <a:gd name="T15" fmla="*/ 40 h 40"/>
                <a:gd name="T16" fmla="*/ 538 w 57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8" h="40">
                  <a:moveTo>
                    <a:pt x="0" y="13"/>
                  </a:moveTo>
                  <a:lnTo>
                    <a:pt x="544" y="13"/>
                  </a:lnTo>
                  <a:lnTo>
                    <a:pt x="544" y="27"/>
                  </a:lnTo>
                  <a:lnTo>
                    <a:pt x="0" y="27"/>
                  </a:lnTo>
                  <a:lnTo>
                    <a:pt x="0" y="13"/>
                  </a:lnTo>
                  <a:close/>
                  <a:moveTo>
                    <a:pt x="538" y="0"/>
                  </a:moveTo>
                  <a:lnTo>
                    <a:pt x="578" y="20"/>
                  </a:lnTo>
                  <a:lnTo>
                    <a:pt x="538" y="40"/>
                  </a:lnTo>
                  <a:lnTo>
                    <a:pt x="538" y="0"/>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06" name="Rectangle 64">
              <a:extLst>
                <a:ext uri="{FF2B5EF4-FFF2-40B4-BE49-F238E27FC236}">
                  <a16:creationId xmlns:a16="http://schemas.microsoft.com/office/drawing/2014/main" id="{EF8DD329-0570-4446-83CC-599179D61877}"/>
                </a:ext>
              </a:extLst>
            </p:cNvPr>
            <p:cNvSpPr>
              <a:spLocks noChangeArrowheads="1"/>
            </p:cNvSpPr>
            <p:nvPr/>
          </p:nvSpPr>
          <p:spPr bwMode="auto">
            <a:xfrm>
              <a:off x="158" y="2382"/>
              <a:ext cx="41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Gas flow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Rectangle 65">
              <a:extLst>
                <a:ext uri="{FF2B5EF4-FFF2-40B4-BE49-F238E27FC236}">
                  <a16:creationId xmlns:a16="http://schemas.microsoft.com/office/drawing/2014/main" id="{D16E5725-0D0B-45AC-B34D-7BBC8FC2F55C}"/>
                </a:ext>
              </a:extLst>
            </p:cNvPr>
            <p:cNvSpPr>
              <a:spLocks noChangeArrowheads="1"/>
            </p:cNvSpPr>
            <p:nvPr/>
          </p:nvSpPr>
          <p:spPr bwMode="auto">
            <a:xfrm>
              <a:off x="158" y="2623"/>
              <a:ext cx="51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Solids flow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 name="Rectangle 1">
            <a:extLst>
              <a:ext uri="{FF2B5EF4-FFF2-40B4-BE49-F238E27FC236}">
                <a16:creationId xmlns:a16="http://schemas.microsoft.com/office/drawing/2014/main" id="{A256D79C-2C64-43E1-9305-DD9C5B6F07A1}"/>
              </a:ext>
            </a:extLst>
          </p:cNvPr>
          <p:cNvSpPr/>
          <p:nvPr/>
        </p:nvSpPr>
        <p:spPr>
          <a:xfrm>
            <a:off x="-15875" y="2610980"/>
            <a:ext cx="2438400" cy="307777"/>
          </a:xfrm>
          <a:prstGeom prst="rect">
            <a:avLst/>
          </a:prstGeom>
        </p:spPr>
        <p:txBody>
          <a:bodyPr wrap="square">
            <a:spAutoFit/>
          </a:bodyPr>
          <a:lstStyle/>
          <a:p>
            <a:pPr marL="285750" lvl="1">
              <a:spcBef>
                <a:spcPts val="0"/>
              </a:spcBef>
              <a:defRPr/>
            </a:pPr>
            <a:r>
              <a:rPr lang="en-GB" sz="1400" dirty="0">
                <a:solidFill>
                  <a:schemeClr val="tx2"/>
                </a:solidFill>
                <a:latin typeface="Arial" panose="020B0604020202020204" pitchFamily="34" charset="0"/>
                <a:cs typeface="Arial" panose="020B0604020202020204" pitchFamily="34" charset="0"/>
              </a:rPr>
              <a:t>CaCO</a:t>
            </a:r>
            <a:r>
              <a:rPr lang="en-GB" sz="1400" baseline="-25000" dirty="0">
                <a:solidFill>
                  <a:schemeClr val="tx2"/>
                </a:solidFill>
                <a:latin typeface="Arial" panose="020B0604020202020204" pitchFamily="34" charset="0"/>
                <a:cs typeface="Arial" panose="020B0604020202020204" pitchFamily="34" charset="0"/>
              </a:rPr>
              <a:t>3</a:t>
            </a:r>
            <a:r>
              <a:rPr lang="en-GB" sz="1400" dirty="0">
                <a:solidFill>
                  <a:schemeClr val="tx2"/>
                </a:solidFill>
                <a:latin typeface="Arial" panose="020B0604020202020204" pitchFamily="34" charset="0"/>
                <a:cs typeface="Arial" panose="020B0604020202020204" pitchFamily="34" charset="0"/>
              </a:rPr>
              <a:t>       CaO + CO</a:t>
            </a:r>
            <a:r>
              <a:rPr lang="en-GB" sz="1400" baseline="-25000" dirty="0">
                <a:solidFill>
                  <a:schemeClr val="tx2"/>
                </a:solidFill>
                <a:latin typeface="Arial" panose="020B0604020202020204" pitchFamily="34" charset="0"/>
                <a:cs typeface="Arial" panose="020B0604020202020204" pitchFamily="34" charset="0"/>
              </a:rPr>
              <a:t>2</a:t>
            </a:r>
          </a:p>
        </p:txBody>
      </p:sp>
      <p:sp>
        <p:nvSpPr>
          <p:cNvPr id="3" name="Left Brace 2">
            <a:extLst>
              <a:ext uri="{FF2B5EF4-FFF2-40B4-BE49-F238E27FC236}">
                <a16:creationId xmlns:a16="http://schemas.microsoft.com/office/drawing/2014/main" id="{39FB3AE5-0339-43A7-BC1E-C22A510D11E0}"/>
              </a:ext>
            </a:extLst>
          </p:cNvPr>
          <p:cNvSpPr/>
          <p:nvPr/>
        </p:nvSpPr>
        <p:spPr>
          <a:xfrm>
            <a:off x="2286000" y="2224087"/>
            <a:ext cx="355600" cy="1109663"/>
          </a:xfrm>
          <a:prstGeom prst="leftBrace">
            <a:avLst/>
          </a:prstGeom>
          <a:ln w="3492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5" name="Straight Arrow Connector 4">
            <a:extLst>
              <a:ext uri="{FF2B5EF4-FFF2-40B4-BE49-F238E27FC236}">
                <a16:creationId xmlns:a16="http://schemas.microsoft.com/office/drawing/2014/main" id="{37F0EFEA-195B-4DF1-A28F-242C9702CF5E}"/>
              </a:ext>
            </a:extLst>
          </p:cNvPr>
          <p:cNvCxnSpPr>
            <a:cxnSpLocks/>
          </p:cNvCxnSpPr>
          <p:nvPr/>
        </p:nvCxnSpPr>
        <p:spPr>
          <a:xfrm>
            <a:off x="990600" y="2772667"/>
            <a:ext cx="236537" cy="1"/>
          </a:xfrm>
          <a:prstGeom prst="straightConnector1">
            <a:avLst/>
          </a:prstGeom>
          <a:ln w="3492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22F0ADA6-B980-442F-8384-807417082CDD}"/>
              </a:ext>
            </a:extLst>
          </p:cNvPr>
          <p:cNvSpPr/>
          <p:nvPr/>
        </p:nvSpPr>
        <p:spPr>
          <a:xfrm>
            <a:off x="4754564" y="891493"/>
            <a:ext cx="4243386" cy="2246769"/>
          </a:xfrm>
          <a:prstGeom prst="rect">
            <a:avLst/>
          </a:prstGeom>
        </p:spPr>
        <p:txBody>
          <a:bodyPr wrap="square">
            <a:spAutoFit/>
          </a:bodyPr>
          <a:lstStyle/>
          <a:p>
            <a:pPr marL="285750" lvl="1" algn="just">
              <a:spcBef>
                <a:spcPts val="0"/>
              </a:spcBef>
              <a:defRPr/>
            </a:pPr>
            <a:r>
              <a:rPr lang="en-GB" sz="1400" dirty="0">
                <a:solidFill>
                  <a:schemeClr val="tx2"/>
                </a:solidFill>
                <a:latin typeface="Arial" panose="020B0604020202020204" pitchFamily="34" charset="0"/>
                <a:cs typeface="Arial" panose="020B0604020202020204" pitchFamily="34" charset="0"/>
              </a:rPr>
              <a:t>Typical energy use 5 MJ / kg Cement</a:t>
            </a:r>
          </a:p>
          <a:p>
            <a:pPr marL="285750" lvl="1" algn="just">
              <a:spcBef>
                <a:spcPts val="0"/>
              </a:spcBef>
              <a:defRPr/>
            </a:pPr>
            <a:endParaRPr lang="en-GB" sz="1400" dirty="0">
              <a:solidFill>
                <a:schemeClr val="tx2"/>
              </a:solidFill>
              <a:latin typeface="Arial" panose="020B0604020202020204" pitchFamily="34" charset="0"/>
              <a:cs typeface="Arial" panose="020B0604020202020204" pitchFamily="34" charset="0"/>
            </a:endParaRPr>
          </a:p>
          <a:p>
            <a:pPr marL="285750" lvl="1" algn="just">
              <a:spcBef>
                <a:spcPts val="0"/>
              </a:spcBef>
              <a:defRPr/>
            </a:pPr>
            <a:r>
              <a:rPr lang="en-GB" sz="1400" dirty="0">
                <a:solidFill>
                  <a:schemeClr val="tx2"/>
                </a:solidFill>
                <a:latin typeface="Arial" panose="020B0604020202020204" pitchFamily="34" charset="0"/>
                <a:cs typeface="Arial" panose="020B0604020202020204" pitchFamily="34" charset="0"/>
              </a:rPr>
              <a:t>Typical wholesale price €60 (USD 67) to €80 (USD 90) per metric tonne</a:t>
            </a:r>
          </a:p>
          <a:p>
            <a:pPr marL="285750" lvl="1" algn="just">
              <a:spcBef>
                <a:spcPts val="0"/>
              </a:spcBef>
              <a:defRPr/>
            </a:pPr>
            <a:endParaRPr lang="en-GB" sz="1400" dirty="0">
              <a:solidFill>
                <a:schemeClr val="tx2"/>
              </a:solidFill>
              <a:latin typeface="Arial" panose="020B0604020202020204" pitchFamily="34" charset="0"/>
              <a:cs typeface="Arial" panose="020B0604020202020204" pitchFamily="34" charset="0"/>
            </a:endParaRPr>
          </a:p>
          <a:p>
            <a:pPr marL="285750" lvl="1" algn="just">
              <a:spcBef>
                <a:spcPts val="0"/>
              </a:spcBef>
              <a:defRPr/>
            </a:pPr>
            <a:r>
              <a:rPr lang="en-GB" sz="1400" dirty="0">
                <a:solidFill>
                  <a:schemeClr val="tx2"/>
                </a:solidFill>
                <a:latin typeface="Arial" panose="020B0604020202020204" pitchFamily="34" charset="0"/>
                <a:cs typeface="Arial" panose="020B0604020202020204" pitchFamily="34" charset="0"/>
              </a:rPr>
              <a:t>The most advanced CO</a:t>
            </a:r>
            <a:r>
              <a:rPr lang="en-GB" sz="1400" baseline="-25000" dirty="0">
                <a:solidFill>
                  <a:schemeClr val="tx2"/>
                </a:solidFill>
                <a:latin typeface="Arial" panose="020B0604020202020204" pitchFamily="34" charset="0"/>
                <a:cs typeface="Arial" panose="020B0604020202020204" pitchFamily="34" charset="0"/>
              </a:rPr>
              <a:t>2</a:t>
            </a:r>
            <a:r>
              <a:rPr lang="en-GB" sz="1400" dirty="0">
                <a:solidFill>
                  <a:schemeClr val="tx2"/>
                </a:solidFill>
                <a:latin typeface="Arial" panose="020B0604020202020204" pitchFamily="34" charset="0"/>
                <a:cs typeface="Arial" panose="020B0604020202020204" pitchFamily="34" charset="0"/>
              </a:rPr>
              <a:t> abatement technologies include Amine and Oxyfuel, with integrated and end-of-pipe Calcium Looping, Chilled Ammonia and Membrane Assisted CO</a:t>
            </a:r>
            <a:r>
              <a:rPr lang="en-GB" sz="1400" baseline="-25000" dirty="0">
                <a:solidFill>
                  <a:schemeClr val="tx2"/>
                </a:solidFill>
                <a:latin typeface="Arial" panose="020B0604020202020204" pitchFamily="34" charset="0"/>
                <a:cs typeface="Arial" panose="020B0604020202020204" pitchFamily="34" charset="0"/>
              </a:rPr>
              <a:t>2</a:t>
            </a:r>
            <a:r>
              <a:rPr lang="en-GB" sz="1400" dirty="0">
                <a:solidFill>
                  <a:schemeClr val="tx2"/>
                </a:solidFill>
                <a:latin typeface="Arial" panose="020B0604020202020204" pitchFamily="34" charset="0"/>
                <a:cs typeface="Arial" panose="020B0604020202020204" pitchFamily="34" charset="0"/>
              </a:rPr>
              <a:t> Liquefaction also being investigated</a:t>
            </a:r>
          </a:p>
        </p:txBody>
      </p:sp>
    </p:spTree>
    <p:extLst>
      <p:ext uri="{BB962C8B-B14F-4D97-AF65-F5344CB8AC3E}">
        <p14:creationId xmlns:p14="http://schemas.microsoft.com/office/powerpoint/2010/main" val="702236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C94DCA-23A2-48EC-AC99-61E0047E5546}"/>
              </a:ext>
            </a:extLst>
          </p:cNvPr>
          <p:cNvSpPr/>
          <p:nvPr/>
        </p:nvSpPr>
        <p:spPr>
          <a:xfrm>
            <a:off x="76200" y="0"/>
            <a:ext cx="7543800" cy="369332"/>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Amine (“end of pipe”) is one solution for cement CO</a:t>
            </a:r>
            <a:r>
              <a:rPr lang="en-AU" b="1" baseline="-25000" dirty="0">
                <a:solidFill>
                  <a:srgbClr val="002060"/>
                </a:solidFill>
                <a:latin typeface="ARS Maquette Pro Black" panose="02000903040000020004" pitchFamily="50" charset="0"/>
                <a:cs typeface="Arial" panose="020B0604020202020204" pitchFamily="34" charset="0"/>
              </a:rPr>
              <a:t>2</a:t>
            </a:r>
            <a:r>
              <a:rPr lang="en-AU" b="1" dirty="0">
                <a:solidFill>
                  <a:srgbClr val="002060"/>
                </a:solidFill>
                <a:latin typeface="ARS Maquette Pro Black" panose="02000903040000020004" pitchFamily="50" charset="0"/>
                <a:cs typeface="Arial" panose="020B0604020202020204" pitchFamily="34" charset="0"/>
              </a:rPr>
              <a:t> emissions…</a:t>
            </a:r>
          </a:p>
        </p:txBody>
      </p:sp>
      <p:grpSp>
        <p:nvGrpSpPr>
          <p:cNvPr id="4" name="Group 4">
            <a:extLst>
              <a:ext uri="{FF2B5EF4-FFF2-40B4-BE49-F238E27FC236}">
                <a16:creationId xmlns:a16="http://schemas.microsoft.com/office/drawing/2014/main" id="{842E08DF-FEB3-4639-AC5B-749E84183922}"/>
              </a:ext>
            </a:extLst>
          </p:cNvPr>
          <p:cNvGrpSpPr>
            <a:grpSpLocks noChangeAspect="1"/>
          </p:cNvGrpSpPr>
          <p:nvPr/>
        </p:nvGrpSpPr>
        <p:grpSpPr bwMode="auto">
          <a:xfrm>
            <a:off x="152400" y="492125"/>
            <a:ext cx="7696200" cy="4078288"/>
            <a:chOff x="96" y="310"/>
            <a:chExt cx="4848" cy="2569"/>
          </a:xfrm>
        </p:grpSpPr>
        <p:sp>
          <p:nvSpPr>
            <p:cNvPr id="5" name="AutoShape 3">
              <a:extLst>
                <a:ext uri="{FF2B5EF4-FFF2-40B4-BE49-F238E27FC236}">
                  <a16:creationId xmlns:a16="http://schemas.microsoft.com/office/drawing/2014/main" id="{CED3A0E3-AB49-48BF-990F-DB8606AA2672}"/>
                </a:ext>
              </a:extLst>
            </p:cNvPr>
            <p:cNvSpPr>
              <a:spLocks noChangeAspect="1" noChangeArrowheads="1" noTextEdit="1"/>
            </p:cNvSpPr>
            <p:nvPr/>
          </p:nvSpPr>
          <p:spPr bwMode="auto">
            <a:xfrm>
              <a:off x="96" y="310"/>
              <a:ext cx="4848" cy="2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Freeform 5">
              <a:extLst>
                <a:ext uri="{FF2B5EF4-FFF2-40B4-BE49-F238E27FC236}">
                  <a16:creationId xmlns:a16="http://schemas.microsoft.com/office/drawing/2014/main" id="{AC6092F2-D906-4944-892F-5B0757154713}"/>
                </a:ext>
              </a:extLst>
            </p:cNvPr>
            <p:cNvSpPr>
              <a:spLocks/>
            </p:cNvSpPr>
            <p:nvPr/>
          </p:nvSpPr>
          <p:spPr bwMode="auto">
            <a:xfrm>
              <a:off x="1677" y="522"/>
              <a:ext cx="164" cy="336"/>
            </a:xfrm>
            <a:custGeom>
              <a:avLst/>
              <a:gdLst>
                <a:gd name="T0" fmla="*/ 164 w 164"/>
                <a:gd name="T1" fmla="*/ 0 h 336"/>
                <a:gd name="T2" fmla="*/ 164 w 164"/>
                <a:gd name="T3" fmla="*/ 179 h 336"/>
                <a:gd name="T4" fmla="*/ 82 w 164"/>
                <a:gd name="T5" fmla="*/ 336 h 336"/>
                <a:gd name="T6" fmla="*/ 0 w 164"/>
                <a:gd name="T7" fmla="*/ 179 h 336"/>
                <a:gd name="T8" fmla="*/ 0 w 164"/>
                <a:gd name="T9" fmla="*/ 0 h 336"/>
                <a:gd name="T10" fmla="*/ 164 w 164"/>
                <a:gd name="T11" fmla="*/ 0 h 336"/>
              </a:gdLst>
              <a:ahLst/>
              <a:cxnLst>
                <a:cxn ang="0">
                  <a:pos x="T0" y="T1"/>
                </a:cxn>
                <a:cxn ang="0">
                  <a:pos x="T2" y="T3"/>
                </a:cxn>
                <a:cxn ang="0">
                  <a:pos x="T4" y="T5"/>
                </a:cxn>
                <a:cxn ang="0">
                  <a:pos x="T6" y="T7"/>
                </a:cxn>
                <a:cxn ang="0">
                  <a:pos x="T8" y="T9"/>
                </a:cxn>
                <a:cxn ang="0">
                  <a:pos x="T10" y="T11"/>
                </a:cxn>
              </a:cxnLst>
              <a:rect l="0" t="0" r="r" b="b"/>
              <a:pathLst>
                <a:path w="164" h="336">
                  <a:moveTo>
                    <a:pt x="164" y="0"/>
                  </a:moveTo>
                  <a:lnTo>
                    <a:pt x="164" y="179"/>
                  </a:lnTo>
                  <a:lnTo>
                    <a:pt x="82" y="336"/>
                  </a:lnTo>
                  <a:lnTo>
                    <a:pt x="0" y="179"/>
                  </a:lnTo>
                  <a:lnTo>
                    <a:pt x="0" y="0"/>
                  </a:lnTo>
                  <a:lnTo>
                    <a:pt x="164"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 name="Freeform 6">
              <a:extLst>
                <a:ext uri="{FF2B5EF4-FFF2-40B4-BE49-F238E27FC236}">
                  <a16:creationId xmlns:a16="http://schemas.microsoft.com/office/drawing/2014/main" id="{71E70CEC-5229-417B-89D2-E799B4EEBD90}"/>
                </a:ext>
              </a:extLst>
            </p:cNvPr>
            <p:cNvSpPr>
              <a:spLocks/>
            </p:cNvSpPr>
            <p:nvPr/>
          </p:nvSpPr>
          <p:spPr bwMode="auto">
            <a:xfrm>
              <a:off x="1677" y="522"/>
              <a:ext cx="164" cy="336"/>
            </a:xfrm>
            <a:custGeom>
              <a:avLst/>
              <a:gdLst>
                <a:gd name="T0" fmla="*/ 164 w 164"/>
                <a:gd name="T1" fmla="*/ 0 h 336"/>
                <a:gd name="T2" fmla="*/ 164 w 164"/>
                <a:gd name="T3" fmla="*/ 179 h 336"/>
                <a:gd name="T4" fmla="*/ 82 w 164"/>
                <a:gd name="T5" fmla="*/ 336 h 336"/>
                <a:gd name="T6" fmla="*/ 0 w 164"/>
                <a:gd name="T7" fmla="*/ 179 h 336"/>
                <a:gd name="T8" fmla="*/ 0 w 164"/>
                <a:gd name="T9" fmla="*/ 0 h 336"/>
                <a:gd name="T10" fmla="*/ 164 w 164"/>
                <a:gd name="T11" fmla="*/ 0 h 336"/>
              </a:gdLst>
              <a:ahLst/>
              <a:cxnLst>
                <a:cxn ang="0">
                  <a:pos x="T0" y="T1"/>
                </a:cxn>
                <a:cxn ang="0">
                  <a:pos x="T2" y="T3"/>
                </a:cxn>
                <a:cxn ang="0">
                  <a:pos x="T4" y="T5"/>
                </a:cxn>
                <a:cxn ang="0">
                  <a:pos x="T6" y="T7"/>
                </a:cxn>
                <a:cxn ang="0">
                  <a:pos x="T8" y="T9"/>
                </a:cxn>
                <a:cxn ang="0">
                  <a:pos x="T10" y="T11"/>
                </a:cxn>
              </a:cxnLst>
              <a:rect l="0" t="0" r="r" b="b"/>
              <a:pathLst>
                <a:path w="164" h="336">
                  <a:moveTo>
                    <a:pt x="164" y="0"/>
                  </a:moveTo>
                  <a:lnTo>
                    <a:pt x="164" y="179"/>
                  </a:lnTo>
                  <a:lnTo>
                    <a:pt x="82" y="336"/>
                  </a:lnTo>
                  <a:lnTo>
                    <a:pt x="0" y="179"/>
                  </a:lnTo>
                  <a:lnTo>
                    <a:pt x="0" y="0"/>
                  </a:lnTo>
                  <a:lnTo>
                    <a:pt x="164"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Freeform 7">
              <a:extLst>
                <a:ext uri="{FF2B5EF4-FFF2-40B4-BE49-F238E27FC236}">
                  <a16:creationId xmlns:a16="http://schemas.microsoft.com/office/drawing/2014/main" id="{257F11F8-4A54-4ED9-B068-515CEA3AA4D7}"/>
                </a:ext>
              </a:extLst>
            </p:cNvPr>
            <p:cNvSpPr>
              <a:spLocks/>
            </p:cNvSpPr>
            <p:nvPr/>
          </p:nvSpPr>
          <p:spPr bwMode="auto">
            <a:xfrm>
              <a:off x="1913" y="878"/>
              <a:ext cx="163" cy="337"/>
            </a:xfrm>
            <a:custGeom>
              <a:avLst/>
              <a:gdLst>
                <a:gd name="T0" fmla="*/ 163 w 163"/>
                <a:gd name="T1" fmla="*/ 0 h 337"/>
                <a:gd name="T2" fmla="*/ 163 w 163"/>
                <a:gd name="T3" fmla="*/ 179 h 337"/>
                <a:gd name="T4" fmla="*/ 82 w 163"/>
                <a:gd name="T5" fmla="*/ 337 h 337"/>
                <a:gd name="T6" fmla="*/ 0 w 163"/>
                <a:gd name="T7" fmla="*/ 179 h 337"/>
                <a:gd name="T8" fmla="*/ 0 w 163"/>
                <a:gd name="T9" fmla="*/ 0 h 337"/>
                <a:gd name="T10" fmla="*/ 163 w 163"/>
                <a:gd name="T11" fmla="*/ 0 h 337"/>
              </a:gdLst>
              <a:ahLst/>
              <a:cxnLst>
                <a:cxn ang="0">
                  <a:pos x="T0" y="T1"/>
                </a:cxn>
                <a:cxn ang="0">
                  <a:pos x="T2" y="T3"/>
                </a:cxn>
                <a:cxn ang="0">
                  <a:pos x="T4" y="T5"/>
                </a:cxn>
                <a:cxn ang="0">
                  <a:pos x="T6" y="T7"/>
                </a:cxn>
                <a:cxn ang="0">
                  <a:pos x="T8" y="T9"/>
                </a:cxn>
                <a:cxn ang="0">
                  <a:pos x="T10" y="T11"/>
                </a:cxn>
              </a:cxnLst>
              <a:rect l="0" t="0" r="r" b="b"/>
              <a:pathLst>
                <a:path w="163" h="337">
                  <a:moveTo>
                    <a:pt x="163" y="0"/>
                  </a:moveTo>
                  <a:lnTo>
                    <a:pt x="163" y="179"/>
                  </a:lnTo>
                  <a:lnTo>
                    <a:pt x="82" y="337"/>
                  </a:lnTo>
                  <a:lnTo>
                    <a:pt x="0" y="179"/>
                  </a:lnTo>
                  <a:lnTo>
                    <a:pt x="0" y="0"/>
                  </a:lnTo>
                  <a:lnTo>
                    <a:pt x="16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8">
              <a:extLst>
                <a:ext uri="{FF2B5EF4-FFF2-40B4-BE49-F238E27FC236}">
                  <a16:creationId xmlns:a16="http://schemas.microsoft.com/office/drawing/2014/main" id="{367C0773-3D09-4FC6-8A5D-08EE756E63C3}"/>
                </a:ext>
              </a:extLst>
            </p:cNvPr>
            <p:cNvSpPr>
              <a:spLocks/>
            </p:cNvSpPr>
            <p:nvPr/>
          </p:nvSpPr>
          <p:spPr bwMode="auto">
            <a:xfrm>
              <a:off x="1913" y="878"/>
              <a:ext cx="163" cy="337"/>
            </a:xfrm>
            <a:custGeom>
              <a:avLst/>
              <a:gdLst>
                <a:gd name="T0" fmla="*/ 163 w 163"/>
                <a:gd name="T1" fmla="*/ 0 h 337"/>
                <a:gd name="T2" fmla="*/ 163 w 163"/>
                <a:gd name="T3" fmla="*/ 179 h 337"/>
                <a:gd name="T4" fmla="*/ 82 w 163"/>
                <a:gd name="T5" fmla="*/ 337 h 337"/>
                <a:gd name="T6" fmla="*/ 0 w 163"/>
                <a:gd name="T7" fmla="*/ 179 h 337"/>
                <a:gd name="T8" fmla="*/ 0 w 163"/>
                <a:gd name="T9" fmla="*/ 0 h 337"/>
                <a:gd name="T10" fmla="*/ 163 w 163"/>
                <a:gd name="T11" fmla="*/ 0 h 337"/>
              </a:gdLst>
              <a:ahLst/>
              <a:cxnLst>
                <a:cxn ang="0">
                  <a:pos x="T0" y="T1"/>
                </a:cxn>
                <a:cxn ang="0">
                  <a:pos x="T2" y="T3"/>
                </a:cxn>
                <a:cxn ang="0">
                  <a:pos x="T4" y="T5"/>
                </a:cxn>
                <a:cxn ang="0">
                  <a:pos x="T6" y="T7"/>
                </a:cxn>
                <a:cxn ang="0">
                  <a:pos x="T8" y="T9"/>
                </a:cxn>
                <a:cxn ang="0">
                  <a:pos x="T10" y="T11"/>
                </a:cxn>
              </a:cxnLst>
              <a:rect l="0" t="0" r="r" b="b"/>
              <a:pathLst>
                <a:path w="163" h="337">
                  <a:moveTo>
                    <a:pt x="163" y="0"/>
                  </a:moveTo>
                  <a:lnTo>
                    <a:pt x="163" y="179"/>
                  </a:lnTo>
                  <a:lnTo>
                    <a:pt x="82" y="337"/>
                  </a:lnTo>
                  <a:lnTo>
                    <a:pt x="0" y="179"/>
                  </a:lnTo>
                  <a:lnTo>
                    <a:pt x="0" y="0"/>
                  </a:lnTo>
                  <a:lnTo>
                    <a:pt x="163"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Freeform 9">
              <a:extLst>
                <a:ext uri="{FF2B5EF4-FFF2-40B4-BE49-F238E27FC236}">
                  <a16:creationId xmlns:a16="http://schemas.microsoft.com/office/drawing/2014/main" id="{BACFA089-7444-4750-A8BE-17C7E8851373}"/>
                </a:ext>
              </a:extLst>
            </p:cNvPr>
            <p:cNvSpPr>
              <a:spLocks noEditPoints="1"/>
            </p:cNvSpPr>
            <p:nvPr/>
          </p:nvSpPr>
          <p:spPr bwMode="auto">
            <a:xfrm>
              <a:off x="1841" y="578"/>
              <a:ext cx="165" cy="301"/>
            </a:xfrm>
            <a:custGeom>
              <a:avLst/>
              <a:gdLst>
                <a:gd name="T0" fmla="*/ 1569 w 1569"/>
                <a:gd name="T1" fmla="*/ 2862 h 2862"/>
                <a:gd name="T2" fmla="*/ 1569 w 1569"/>
                <a:gd name="T3" fmla="*/ 312 h 2862"/>
                <a:gd name="T4" fmla="*/ 1465 w 1569"/>
                <a:gd name="T5" fmla="*/ 208 h 2862"/>
                <a:gd name="T6" fmla="*/ 520 w 1569"/>
                <a:gd name="T7" fmla="*/ 208 h 2862"/>
                <a:gd name="T8" fmla="*/ 520 w 1569"/>
                <a:gd name="T9" fmla="*/ 416 h 2862"/>
                <a:gd name="T10" fmla="*/ 1465 w 1569"/>
                <a:gd name="T11" fmla="*/ 416 h 2862"/>
                <a:gd name="T12" fmla="*/ 1361 w 1569"/>
                <a:gd name="T13" fmla="*/ 312 h 2862"/>
                <a:gd name="T14" fmla="*/ 1361 w 1569"/>
                <a:gd name="T15" fmla="*/ 2862 h 2862"/>
                <a:gd name="T16" fmla="*/ 1569 w 1569"/>
                <a:gd name="T17" fmla="*/ 2862 h 2862"/>
                <a:gd name="T18" fmla="*/ 624 w 1569"/>
                <a:gd name="T19" fmla="*/ 0 h 2862"/>
                <a:gd name="T20" fmla="*/ 0 w 1569"/>
                <a:gd name="T21" fmla="*/ 312 h 2862"/>
                <a:gd name="T22" fmla="*/ 624 w 1569"/>
                <a:gd name="T23" fmla="*/ 624 h 2862"/>
                <a:gd name="T24" fmla="*/ 624 w 1569"/>
                <a:gd name="T25" fmla="*/ 0 h 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862">
                  <a:moveTo>
                    <a:pt x="1569" y="2862"/>
                  </a:moveTo>
                  <a:lnTo>
                    <a:pt x="1569" y="312"/>
                  </a:lnTo>
                  <a:cubicBezTo>
                    <a:pt x="1569" y="255"/>
                    <a:pt x="1522" y="208"/>
                    <a:pt x="1465" y="208"/>
                  </a:cubicBezTo>
                  <a:lnTo>
                    <a:pt x="520" y="208"/>
                  </a:lnTo>
                  <a:lnTo>
                    <a:pt x="520" y="416"/>
                  </a:lnTo>
                  <a:lnTo>
                    <a:pt x="1465" y="416"/>
                  </a:lnTo>
                  <a:lnTo>
                    <a:pt x="1361" y="312"/>
                  </a:lnTo>
                  <a:lnTo>
                    <a:pt x="1361" y="2862"/>
                  </a:lnTo>
                  <a:lnTo>
                    <a:pt x="1569" y="2862"/>
                  </a:lnTo>
                  <a:close/>
                  <a:moveTo>
                    <a:pt x="624" y="0"/>
                  </a:moveTo>
                  <a:lnTo>
                    <a:pt x="0" y="312"/>
                  </a:lnTo>
                  <a:lnTo>
                    <a:pt x="624" y="624"/>
                  </a:lnTo>
                  <a:lnTo>
                    <a:pt x="624"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10">
              <a:extLst>
                <a:ext uri="{FF2B5EF4-FFF2-40B4-BE49-F238E27FC236}">
                  <a16:creationId xmlns:a16="http://schemas.microsoft.com/office/drawing/2014/main" id="{E1581771-6812-4BFC-AA42-F7199D909D21}"/>
                </a:ext>
              </a:extLst>
            </p:cNvPr>
            <p:cNvSpPr>
              <a:spLocks/>
            </p:cNvSpPr>
            <p:nvPr/>
          </p:nvSpPr>
          <p:spPr bwMode="auto">
            <a:xfrm>
              <a:off x="1677" y="1215"/>
              <a:ext cx="164" cy="336"/>
            </a:xfrm>
            <a:custGeom>
              <a:avLst/>
              <a:gdLst>
                <a:gd name="T0" fmla="*/ 164 w 164"/>
                <a:gd name="T1" fmla="*/ 0 h 336"/>
                <a:gd name="T2" fmla="*/ 164 w 164"/>
                <a:gd name="T3" fmla="*/ 179 h 336"/>
                <a:gd name="T4" fmla="*/ 82 w 164"/>
                <a:gd name="T5" fmla="*/ 336 h 336"/>
                <a:gd name="T6" fmla="*/ 0 w 164"/>
                <a:gd name="T7" fmla="*/ 179 h 336"/>
                <a:gd name="T8" fmla="*/ 0 w 164"/>
                <a:gd name="T9" fmla="*/ 0 h 336"/>
                <a:gd name="T10" fmla="*/ 164 w 164"/>
                <a:gd name="T11" fmla="*/ 0 h 336"/>
              </a:gdLst>
              <a:ahLst/>
              <a:cxnLst>
                <a:cxn ang="0">
                  <a:pos x="T0" y="T1"/>
                </a:cxn>
                <a:cxn ang="0">
                  <a:pos x="T2" y="T3"/>
                </a:cxn>
                <a:cxn ang="0">
                  <a:pos x="T4" y="T5"/>
                </a:cxn>
                <a:cxn ang="0">
                  <a:pos x="T6" y="T7"/>
                </a:cxn>
                <a:cxn ang="0">
                  <a:pos x="T8" y="T9"/>
                </a:cxn>
                <a:cxn ang="0">
                  <a:pos x="T10" y="T11"/>
                </a:cxn>
              </a:cxnLst>
              <a:rect l="0" t="0" r="r" b="b"/>
              <a:pathLst>
                <a:path w="164" h="336">
                  <a:moveTo>
                    <a:pt x="164" y="0"/>
                  </a:moveTo>
                  <a:lnTo>
                    <a:pt x="164" y="179"/>
                  </a:lnTo>
                  <a:lnTo>
                    <a:pt x="82" y="336"/>
                  </a:lnTo>
                  <a:lnTo>
                    <a:pt x="0" y="179"/>
                  </a:lnTo>
                  <a:lnTo>
                    <a:pt x="0" y="0"/>
                  </a:lnTo>
                  <a:lnTo>
                    <a:pt x="164"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11">
              <a:extLst>
                <a:ext uri="{FF2B5EF4-FFF2-40B4-BE49-F238E27FC236}">
                  <a16:creationId xmlns:a16="http://schemas.microsoft.com/office/drawing/2014/main" id="{10EBE548-705B-4DD4-B3EF-C639EC009902}"/>
                </a:ext>
              </a:extLst>
            </p:cNvPr>
            <p:cNvSpPr>
              <a:spLocks/>
            </p:cNvSpPr>
            <p:nvPr/>
          </p:nvSpPr>
          <p:spPr bwMode="auto">
            <a:xfrm>
              <a:off x="1677" y="1215"/>
              <a:ext cx="164" cy="336"/>
            </a:xfrm>
            <a:custGeom>
              <a:avLst/>
              <a:gdLst>
                <a:gd name="T0" fmla="*/ 164 w 164"/>
                <a:gd name="T1" fmla="*/ 0 h 336"/>
                <a:gd name="T2" fmla="*/ 164 w 164"/>
                <a:gd name="T3" fmla="*/ 179 h 336"/>
                <a:gd name="T4" fmla="*/ 82 w 164"/>
                <a:gd name="T5" fmla="*/ 336 h 336"/>
                <a:gd name="T6" fmla="*/ 0 w 164"/>
                <a:gd name="T7" fmla="*/ 179 h 336"/>
                <a:gd name="T8" fmla="*/ 0 w 164"/>
                <a:gd name="T9" fmla="*/ 0 h 336"/>
                <a:gd name="T10" fmla="*/ 164 w 164"/>
                <a:gd name="T11" fmla="*/ 0 h 336"/>
              </a:gdLst>
              <a:ahLst/>
              <a:cxnLst>
                <a:cxn ang="0">
                  <a:pos x="T0" y="T1"/>
                </a:cxn>
                <a:cxn ang="0">
                  <a:pos x="T2" y="T3"/>
                </a:cxn>
                <a:cxn ang="0">
                  <a:pos x="T4" y="T5"/>
                </a:cxn>
                <a:cxn ang="0">
                  <a:pos x="T6" y="T7"/>
                </a:cxn>
                <a:cxn ang="0">
                  <a:pos x="T8" y="T9"/>
                </a:cxn>
                <a:cxn ang="0">
                  <a:pos x="T10" y="T11"/>
                </a:cxn>
              </a:cxnLst>
              <a:rect l="0" t="0" r="r" b="b"/>
              <a:pathLst>
                <a:path w="164" h="336">
                  <a:moveTo>
                    <a:pt x="164" y="0"/>
                  </a:moveTo>
                  <a:lnTo>
                    <a:pt x="164" y="179"/>
                  </a:lnTo>
                  <a:lnTo>
                    <a:pt x="82" y="336"/>
                  </a:lnTo>
                  <a:lnTo>
                    <a:pt x="0" y="179"/>
                  </a:lnTo>
                  <a:lnTo>
                    <a:pt x="0" y="0"/>
                  </a:lnTo>
                  <a:lnTo>
                    <a:pt x="164"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Freeform 12">
              <a:extLst>
                <a:ext uri="{FF2B5EF4-FFF2-40B4-BE49-F238E27FC236}">
                  <a16:creationId xmlns:a16="http://schemas.microsoft.com/office/drawing/2014/main" id="{D8B7C953-04A8-405A-8E03-8196C35172F0}"/>
                </a:ext>
              </a:extLst>
            </p:cNvPr>
            <p:cNvSpPr>
              <a:spLocks noEditPoints="1"/>
            </p:cNvSpPr>
            <p:nvPr/>
          </p:nvSpPr>
          <p:spPr bwMode="auto">
            <a:xfrm>
              <a:off x="1747" y="936"/>
              <a:ext cx="165" cy="280"/>
            </a:xfrm>
            <a:custGeom>
              <a:avLst/>
              <a:gdLst>
                <a:gd name="T0" fmla="*/ 0 w 1569"/>
                <a:gd name="T1" fmla="*/ 2660 h 2660"/>
                <a:gd name="T2" fmla="*/ 0 w 1569"/>
                <a:gd name="T3" fmla="*/ 312 h 2660"/>
                <a:gd name="T4" fmla="*/ 104 w 1569"/>
                <a:gd name="T5" fmla="*/ 208 h 2660"/>
                <a:gd name="T6" fmla="*/ 1049 w 1569"/>
                <a:gd name="T7" fmla="*/ 208 h 2660"/>
                <a:gd name="T8" fmla="*/ 1049 w 1569"/>
                <a:gd name="T9" fmla="*/ 416 h 2660"/>
                <a:gd name="T10" fmla="*/ 104 w 1569"/>
                <a:gd name="T11" fmla="*/ 416 h 2660"/>
                <a:gd name="T12" fmla="*/ 208 w 1569"/>
                <a:gd name="T13" fmla="*/ 312 h 2660"/>
                <a:gd name="T14" fmla="*/ 208 w 1569"/>
                <a:gd name="T15" fmla="*/ 2660 h 2660"/>
                <a:gd name="T16" fmla="*/ 0 w 1569"/>
                <a:gd name="T17" fmla="*/ 2660 h 2660"/>
                <a:gd name="T18" fmla="*/ 945 w 1569"/>
                <a:gd name="T19" fmla="*/ 0 h 2660"/>
                <a:gd name="T20" fmla="*/ 1569 w 1569"/>
                <a:gd name="T21" fmla="*/ 312 h 2660"/>
                <a:gd name="T22" fmla="*/ 945 w 1569"/>
                <a:gd name="T23" fmla="*/ 624 h 2660"/>
                <a:gd name="T24" fmla="*/ 945 w 1569"/>
                <a:gd name="T25" fmla="*/ 0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660">
                  <a:moveTo>
                    <a:pt x="0" y="2660"/>
                  </a:moveTo>
                  <a:lnTo>
                    <a:pt x="0" y="312"/>
                  </a:lnTo>
                  <a:cubicBezTo>
                    <a:pt x="0" y="255"/>
                    <a:pt x="47" y="208"/>
                    <a:pt x="104" y="208"/>
                  </a:cubicBezTo>
                  <a:lnTo>
                    <a:pt x="1049" y="208"/>
                  </a:lnTo>
                  <a:lnTo>
                    <a:pt x="1049" y="416"/>
                  </a:lnTo>
                  <a:lnTo>
                    <a:pt x="104" y="416"/>
                  </a:lnTo>
                  <a:lnTo>
                    <a:pt x="208" y="312"/>
                  </a:lnTo>
                  <a:lnTo>
                    <a:pt x="208" y="2660"/>
                  </a:lnTo>
                  <a:lnTo>
                    <a:pt x="0" y="2660"/>
                  </a:lnTo>
                  <a:close/>
                  <a:moveTo>
                    <a:pt x="945" y="0"/>
                  </a:moveTo>
                  <a:lnTo>
                    <a:pt x="1569" y="312"/>
                  </a:lnTo>
                  <a:lnTo>
                    <a:pt x="945" y="624"/>
                  </a:lnTo>
                  <a:lnTo>
                    <a:pt x="945"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13">
              <a:extLst>
                <a:ext uri="{FF2B5EF4-FFF2-40B4-BE49-F238E27FC236}">
                  <a16:creationId xmlns:a16="http://schemas.microsoft.com/office/drawing/2014/main" id="{6C2943F3-D291-4B10-A568-B00BE99E6FC5}"/>
                </a:ext>
              </a:extLst>
            </p:cNvPr>
            <p:cNvSpPr>
              <a:spLocks noEditPoints="1"/>
            </p:cNvSpPr>
            <p:nvPr/>
          </p:nvSpPr>
          <p:spPr bwMode="auto">
            <a:xfrm>
              <a:off x="1737" y="857"/>
              <a:ext cx="40" cy="111"/>
            </a:xfrm>
            <a:custGeom>
              <a:avLst/>
              <a:gdLst>
                <a:gd name="T0" fmla="*/ 27 w 40"/>
                <a:gd name="T1" fmla="*/ 0 h 111"/>
                <a:gd name="T2" fmla="*/ 27 w 40"/>
                <a:gd name="T3" fmla="*/ 77 h 111"/>
                <a:gd name="T4" fmla="*/ 13 w 40"/>
                <a:gd name="T5" fmla="*/ 77 h 111"/>
                <a:gd name="T6" fmla="*/ 13 w 40"/>
                <a:gd name="T7" fmla="*/ 0 h 111"/>
                <a:gd name="T8" fmla="*/ 27 w 40"/>
                <a:gd name="T9" fmla="*/ 0 h 111"/>
                <a:gd name="T10" fmla="*/ 40 w 40"/>
                <a:gd name="T11" fmla="*/ 71 h 111"/>
                <a:gd name="T12" fmla="*/ 20 w 40"/>
                <a:gd name="T13" fmla="*/ 111 h 111"/>
                <a:gd name="T14" fmla="*/ 0 w 40"/>
                <a:gd name="T15" fmla="*/ 71 h 111"/>
                <a:gd name="T16" fmla="*/ 40 w 40"/>
                <a:gd name="T17" fmla="*/ 7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11">
                  <a:moveTo>
                    <a:pt x="27" y="0"/>
                  </a:moveTo>
                  <a:lnTo>
                    <a:pt x="27" y="77"/>
                  </a:lnTo>
                  <a:lnTo>
                    <a:pt x="13" y="77"/>
                  </a:lnTo>
                  <a:lnTo>
                    <a:pt x="13" y="0"/>
                  </a:lnTo>
                  <a:lnTo>
                    <a:pt x="27" y="0"/>
                  </a:lnTo>
                  <a:close/>
                  <a:moveTo>
                    <a:pt x="40" y="71"/>
                  </a:moveTo>
                  <a:lnTo>
                    <a:pt x="20" y="111"/>
                  </a:lnTo>
                  <a:lnTo>
                    <a:pt x="0" y="71"/>
                  </a:lnTo>
                  <a:lnTo>
                    <a:pt x="40" y="71"/>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14">
              <a:extLst>
                <a:ext uri="{FF2B5EF4-FFF2-40B4-BE49-F238E27FC236}">
                  <a16:creationId xmlns:a16="http://schemas.microsoft.com/office/drawing/2014/main" id="{B3D93D4A-404D-4606-8399-6C7A9456B20D}"/>
                </a:ext>
              </a:extLst>
            </p:cNvPr>
            <p:cNvSpPr>
              <a:spLocks noEditPoints="1"/>
            </p:cNvSpPr>
            <p:nvPr/>
          </p:nvSpPr>
          <p:spPr bwMode="auto">
            <a:xfrm>
              <a:off x="1973" y="1214"/>
              <a:ext cx="40" cy="89"/>
            </a:xfrm>
            <a:custGeom>
              <a:avLst/>
              <a:gdLst>
                <a:gd name="T0" fmla="*/ 27 w 40"/>
                <a:gd name="T1" fmla="*/ 0 h 89"/>
                <a:gd name="T2" fmla="*/ 27 w 40"/>
                <a:gd name="T3" fmla="*/ 56 h 89"/>
                <a:gd name="T4" fmla="*/ 13 w 40"/>
                <a:gd name="T5" fmla="*/ 56 h 89"/>
                <a:gd name="T6" fmla="*/ 13 w 40"/>
                <a:gd name="T7" fmla="*/ 0 h 89"/>
                <a:gd name="T8" fmla="*/ 27 w 40"/>
                <a:gd name="T9" fmla="*/ 0 h 89"/>
                <a:gd name="T10" fmla="*/ 40 w 40"/>
                <a:gd name="T11" fmla="*/ 49 h 89"/>
                <a:gd name="T12" fmla="*/ 20 w 40"/>
                <a:gd name="T13" fmla="*/ 89 h 89"/>
                <a:gd name="T14" fmla="*/ 0 w 40"/>
                <a:gd name="T15" fmla="*/ 49 h 89"/>
                <a:gd name="T16" fmla="*/ 40 w 40"/>
                <a:gd name="T17" fmla="*/ 4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9">
                  <a:moveTo>
                    <a:pt x="27" y="0"/>
                  </a:moveTo>
                  <a:lnTo>
                    <a:pt x="27" y="56"/>
                  </a:lnTo>
                  <a:lnTo>
                    <a:pt x="13" y="56"/>
                  </a:lnTo>
                  <a:lnTo>
                    <a:pt x="13" y="0"/>
                  </a:lnTo>
                  <a:lnTo>
                    <a:pt x="27" y="0"/>
                  </a:lnTo>
                  <a:close/>
                  <a:moveTo>
                    <a:pt x="40" y="49"/>
                  </a:moveTo>
                  <a:lnTo>
                    <a:pt x="20" y="89"/>
                  </a:lnTo>
                  <a:lnTo>
                    <a:pt x="0" y="49"/>
                  </a:lnTo>
                  <a:lnTo>
                    <a:pt x="40" y="49"/>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15">
              <a:extLst>
                <a:ext uri="{FF2B5EF4-FFF2-40B4-BE49-F238E27FC236}">
                  <a16:creationId xmlns:a16="http://schemas.microsoft.com/office/drawing/2014/main" id="{E4ADA927-8B80-4D01-B68A-D17A063FBA2A}"/>
                </a:ext>
              </a:extLst>
            </p:cNvPr>
            <p:cNvSpPr>
              <a:spLocks/>
            </p:cNvSpPr>
            <p:nvPr/>
          </p:nvSpPr>
          <p:spPr bwMode="auto">
            <a:xfrm>
              <a:off x="1913" y="1552"/>
              <a:ext cx="163" cy="337"/>
            </a:xfrm>
            <a:custGeom>
              <a:avLst/>
              <a:gdLst>
                <a:gd name="T0" fmla="*/ 163 w 163"/>
                <a:gd name="T1" fmla="*/ 0 h 337"/>
                <a:gd name="T2" fmla="*/ 163 w 163"/>
                <a:gd name="T3" fmla="*/ 179 h 337"/>
                <a:gd name="T4" fmla="*/ 82 w 163"/>
                <a:gd name="T5" fmla="*/ 337 h 337"/>
                <a:gd name="T6" fmla="*/ 0 w 163"/>
                <a:gd name="T7" fmla="*/ 179 h 337"/>
                <a:gd name="T8" fmla="*/ 0 w 163"/>
                <a:gd name="T9" fmla="*/ 0 h 337"/>
                <a:gd name="T10" fmla="*/ 163 w 163"/>
                <a:gd name="T11" fmla="*/ 0 h 337"/>
              </a:gdLst>
              <a:ahLst/>
              <a:cxnLst>
                <a:cxn ang="0">
                  <a:pos x="T0" y="T1"/>
                </a:cxn>
                <a:cxn ang="0">
                  <a:pos x="T2" y="T3"/>
                </a:cxn>
                <a:cxn ang="0">
                  <a:pos x="T4" y="T5"/>
                </a:cxn>
                <a:cxn ang="0">
                  <a:pos x="T6" y="T7"/>
                </a:cxn>
                <a:cxn ang="0">
                  <a:pos x="T8" y="T9"/>
                </a:cxn>
                <a:cxn ang="0">
                  <a:pos x="T10" y="T11"/>
                </a:cxn>
              </a:cxnLst>
              <a:rect l="0" t="0" r="r" b="b"/>
              <a:pathLst>
                <a:path w="163" h="337">
                  <a:moveTo>
                    <a:pt x="163" y="0"/>
                  </a:moveTo>
                  <a:lnTo>
                    <a:pt x="163" y="179"/>
                  </a:lnTo>
                  <a:lnTo>
                    <a:pt x="82" y="337"/>
                  </a:lnTo>
                  <a:lnTo>
                    <a:pt x="0" y="179"/>
                  </a:lnTo>
                  <a:lnTo>
                    <a:pt x="0" y="0"/>
                  </a:lnTo>
                  <a:lnTo>
                    <a:pt x="16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6">
              <a:extLst>
                <a:ext uri="{FF2B5EF4-FFF2-40B4-BE49-F238E27FC236}">
                  <a16:creationId xmlns:a16="http://schemas.microsoft.com/office/drawing/2014/main" id="{06348150-E5F2-4E20-9260-4AA5FA404B9C}"/>
                </a:ext>
              </a:extLst>
            </p:cNvPr>
            <p:cNvSpPr>
              <a:spLocks/>
            </p:cNvSpPr>
            <p:nvPr/>
          </p:nvSpPr>
          <p:spPr bwMode="auto">
            <a:xfrm>
              <a:off x="1913" y="1552"/>
              <a:ext cx="163" cy="337"/>
            </a:xfrm>
            <a:custGeom>
              <a:avLst/>
              <a:gdLst>
                <a:gd name="T0" fmla="*/ 163 w 163"/>
                <a:gd name="T1" fmla="*/ 0 h 337"/>
                <a:gd name="T2" fmla="*/ 163 w 163"/>
                <a:gd name="T3" fmla="*/ 179 h 337"/>
                <a:gd name="T4" fmla="*/ 82 w 163"/>
                <a:gd name="T5" fmla="*/ 337 h 337"/>
                <a:gd name="T6" fmla="*/ 0 w 163"/>
                <a:gd name="T7" fmla="*/ 179 h 337"/>
                <a:gd name="T8" fmla="*/ 0 w 163"/>
                <a:gd name="T9" fmla="*/ 0 h 337"/>
                <a:gd name="T10" fmla="*/ 163 w 163"/>
                <a:gd name="T11" fmla="*/ 0 h 337"/>
              </a:gdLst>
              <a:ahLst/>
              <a:cxnLst>
                <a:cxn ang="0">
                  <a:pos x="T0" y="T1"/>
                </a:cxn>
                <a:cxn ang="0">
                  <a:pos x="T2" y="T3"/>
                </a:cxn>
                <a:cxn ang="0">
                  <a:pos x="T4" y="T5"/>
                </a:cxn>
                <a:cxn ang="0">
                  <a:pos x="T6" y="T7"/>
                </a:cxn>
                <a:cxn ang="0">
                  <a:pos x="T8" y="T9"/>
                </a:cxn>
                <a:cxn ang="0">
                  <a:pos x="T10" y="T11"/>
                </a:cxn>
              </a:cxnLst>
              <a:rect l="0" t="0" r="r" b="b"/>
              <a:pathLst>
                <a:path w="163" h="337">
                  <a:moveTo>
                    <a:pt x="163" y="0"/>
                  </a:moveTo>
                  <a:lnTo>
                    <a:pt x="163" y="179"/>
                  </a:lnTo>
                  <a:lnTo>
                    <a:pt x="82" y="337"/>
                  </a:lnTo>
                  <a:lnTo>
                    <a:pt x="0" y="179"/>
                  </a:lnTo>
                  <a:lnTo>
                    <a:pt x="0" y="0"/>
                  </a:lnTo>
                  <a:lnTo>
                    <a:pt x="163"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Freeform 17">
              <a:extLst>
                <a:ext uri="{FF2B5EF4-FFF2-40B4-BE49-F238E27FC236}">
                  <a16:creationId xmlns:a16="http://schemas.microsoft.com/office/drawing/2014/main" id="{51038D29-7FB0-43E5-9D43-BB3AAC924484}"/>
                </a:ext>
              </a:extLst>
            </p:cNvPr>
            <p:cNvSpPr>
              <a:spLocks noEditPoints="1"/>
            </p:cNvSpPr>
            <p:nvPr/>
          </p:nvSpPr>
          <p:spPr bwMode="auto">
            <a:xfrm>
              <a:off x="1841" y="1273"/>
              <a:ext cx="165" cy="280"/>
            </a:xfrm>
            <a:custGeom>
              <a:avLst/>
              <a:gdLst>
                <a:gd name="T0" fmla="*/ 1569 w 1569"/>
                <a:gd name="T1" fmla="*/ 2665 h 2665"/>
                <a:gd name="T2" fmla="*/ 1569 w 1569"/>
                <a:gd name="T3" fmla="*/ 312 h 2665"/>
                <a:gd name="T4" fmla="*/ 1465 w 1569"/>
                <a:gd name="T5" fmla="*/ 208 h 2665"/>
                <a:gd name="T6" fmla="*/ 520 w 1569"/>
                <a:gd name="T7" fmla="*/ 208 h 2665"/>
                <a:gd name="T8" fmla="*/ 520 w 1569"/>
                <a:gd name="T9" fmla="*/ 416 h 2665"/>
                <a:gd name="T10" fmla="*/ 1465 w 1569"/>
                <a:gd name="T11" fmla="*/ 416 h 2665"/>
                <a:gd name="T12" fmla="*/ 1361 w 1569"/>
                <a:gd name="T13" fmla="*/ 312 h 2665"/>
                <a:gd name="T14" fmla="*/ 1361 w 1569"/>
                <a:gd name="T15" fmla="*/ 2665 h 2665"/>
                <a:gd name="T16" fmla="*/ 1569 w 1569"/>
                <a:gd name="T17" fmla="*/ 2665 h 2665"/>
                <a:gd name="T18" fmla="*/ 624 w 1569"/>
                <a:gd name="T19" fmla="*/ 0 h 2665"/>
                <a:gd name="T20" fmla="*/ 0 w 1569"/>
                <a:gd name="T21" fmla="*/ 312 h 2665"/>
                <a:gd name="T22" fmla="*/ 624 w 1569"/>
                <a:gd name="T23" fmla="*/ 624 h 2665"/>
                <a:gd name="T24" fmla="*/ 624 w 1569"/>
                <a:gd name="T25"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665">
                  <a:moveTo>
                    <a:pt x="1569" y="2665"/>
                  </a:moveTo>
                  <a:lnTo>
                    <a:pt x="1569" y="312"/>
                  </a:lnTo>
                  <a:cubicBezTo>
                    <a:pt x="1569" y="255"/>
                    <a:pt x="1522" y="208"/>
                    <a:pt x="1465" y="208"/>
                  </a:cubicBezTo>
                  <a:lnTo>
                    <a:pt x="520" y="208"/>
                  </a:lnTo>
                  <a:lnTo>
                    <a:pt x="520" y="416"/>
                  </a:lnTo>
                  <a:lnTo>
                    <a:pt x="1465" y="416"/>
                  </a:lnTo>
                  <a:lnTo>
                    <a:pt x="1361" y="312"/>
                  </a:lnTo>
                  <a:lnTo>
                    <a:pt x="1361" y="2665"/>
                  </a:lnTo>
                  <a:lnTo>
                    <a:pt x="1569" y="2665"/>
                  </a:lnTo>
                  <a:close/>
                  <a:moveTo>
                    <a:pt x="624" y="0"/>
                  </a:moveTo>
                  <a:lnTo>
                    <a:pt x="0" y="312"/>
                  </a:lnTo>
                  <a:lnTo>
                    <a:pt x="624" y="624"/>
                  </a:lnTo>
                  <a:lnTo>
                    <a:pt x="624"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18">
              <a:extLst>
                <a:ext uri="{FF2B5EF4-FFF2-40B4-BE49-F238E27FC236}">
                  <a16:creationId xmlns:a16="http://schemas.microsoft.com/office/drawing/2014/main" id="{22A37C54-E822-4E69-9F3A-D0BA49E398E1}"/>
                </a:ext>
              </a:extLst>
            </p:cNvPr>
            <p:cNvSpPr>
              <a:spLocks/>
            </p:cNvSpPr>
            <p:nvPr/>
          </p:nvSpPr>
          <p:spPr bwMode="auto">
            <a:xfrm>
              <a:off x="1979" y="2217"/>
              <a:ext cx="1385" cy="439"/>
            </a:xfrm>
            <a:custGeom>
              <a:avLst/>
              <a:gdLst>
                <a:gd name="T0" fmla="*/ 33 w 1385"/>
                <a:gd name="T1" fmla="*/ 0 h 439"/>
                <a:gd name="T2" fmla="*/ 1385 w 1385"/>
                <a:gd name="T3" fmla="*/ 279 h 439"/>
                <a:gd name="T4" fmla="*/ 1352 w 1385"/>
                <a:gd name="T5" fmla="*/ 439 h 439"/>
                <a:gd name="T6" fmla="*/ 0 w 1385"/>
                <a:gd name="T7" fmla="*/ 159 h 439"/>
                <a:gd name="T8" fmla="*/ 33 w 1385"/>
                <a:gd name="T9" fmla="*/ 0 h 439"/>
              </a:gdLst>
              <a:ahLst/>
              <a:cxnLst>
                <a:cxn ang="0">
                  <a:pos x="T0" y="T1"/>
                </a:cxn>
                <a:cxn ang="0">
                  <a:pos x="T2" y="T3"/>
                </a:cxn>
                <a:cxn ang="0">
                  <a:pos x="T4" y="T5"/>
                </a:cxn>
                <a:cxn ang="0">
                  <a:pos x="T6" y="T7"/>
                </a:cxn>
                <a:cxn ang="0">
                  <a:pos x="T8" y="T9"/>
                </a:cxn>
              </a:cxnLst>
              <a:rect l="0" t="0" r="r" b="b"/>
              <a:pathLst>
                <a:path w="1385" h="439">
                  <a:moveTo>
                    <a:pt x="33" y="0"/>
                  </a:moveTo>
                  <a:lnTo>
                    <a:pt x="1385" y="279"/>
                  </a:lnTo>
                  <a:lnTo>
                    <a:pt x="1352" y="439"/>
                  </a:lnTo>
                  <a:lnTo>
                    <a:pt x="0" y="159"/>
                  </a:lnTo>
                  <a:lnTo>
                    <a:pt x="33"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9">
              <a:extLst>
                <a:ext uri="{FF2B5EF4-FFF2-40B4-BE49-F238E27FC236}">
                  <a16:creationId xmlns:a16="http://schemas.microsoft.com/office/drawing/2014/main" id="{45751C9F-847A-44B9-847E-C6A15CA60FD0}"/>
                </a:ext>
              </a:extLst>
            </p:cNvPr>
            <p:cNvSpPr>
              <a:spLocks/>
            </p:cNvSpPr>
            <p:nvPr/>
          </p:nvSpPr>
          <p:spPr bwMode="auto">
            <a:xfrm>
              <a:off x="1979" y="2217"/>
              <a:ext cx="1385" cy="439"/>
            </a:xfrm>
            <a:custGeom>
              <a:avLst/>
              <a:gdLst>
                <a:gd name="T0" fmla="*/ 33 w 1385"/>
                <a:gd name="T1" fmla="*/ 0 h 439"/>
                <a:gd name="T2" fmla="*/ 1385 w 1385"/>
                <a:gd name="T3" fmla="*/ 279 h 439"/>
                <a:gd name="T4" fmla="*/ 1352 w 1385"/>
                <a:gd name="T5" fmla="*/ 439 h 439"/>
                <a:gd name="T6" fmla="*/ 0 w 1385"/>
                <a:gd name="T7" fmla="*/ 159 h 439"/>
                <a:gd name="T8" fmla="*/ 33 w 1385"/>
                <a:gd name="T9" fmla="*/ 0 h 439"/>
              </a:gdLst>
              <a:ahLst/>
              <a:cxnLst>
                <a:cxn ang="0">
                  <a:pos x="T0" y="T1"/>
                </a:cxn>
                <a:cxn ang="0">
                  <a:pos x="T2" y="T3"/>
                </a:cxn>
                <a:cxn ang="0">
                  <a:pos x="T4" y="T5"/>
                </a:cxn>
                <a:cxn ang="0">
                  <a:pos x="T6" y="T7"/>
                </a:cxn>
                <a:cxn ang="0">
                  <a:pos x="T8" y="T9"/>
                </a:cxn>
              </a:cxnLst>
              <a:rect l="0" t="0" r="r" b="b"/>
              <a:pathLst>
                <a:path w="1385" h="439">
                  <a:moveTo>
                    <a:pt x="33" y="0"/>
                  </a:moveTo>
                  <a:lnTo>
                    <a:pt x="1385" y="279"/>
                  </a:lnTo>
                  <a:lnTo>
                    <a:pt x="1352" y="439"/>
                  </a:lnTo>
                  <a:lnTo>
                    <a:pt x="0" y="159"/>
                  </a:lnTo>
                  <a:lnTo>
                    <a:pt x="33" y="0"/>
                  </a:lnTo>
                  <a:close/>
                </a:path>
              </a:pathLst>
            </a:custGeom>
            <a:noFill/>
            <a:ln w="17463"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Freeform 20">
              <a:extLst>
                <a:ext uri="{FF2B5EF4-FFF2-40B4-BE49-F238E27FC236}">
                  <a16:creationId xmlns:a16="http://schemas.microsoft.com/office/drawing/2014/main" id="{D830ADF1-84A3-48D3-89A8-E878EEDEF659}"/>
                </a:ext>
              </a:extLst>
            </p:cNvPr>
            <p:cNvSpPr>
              <a:spLocks noEditPoints="1"/>
            </p:cNvSpPr>
            <p:nvPr/>
          </p:nvSpPr>
          <p:spPr bwMode="auto">
            <a:xfrm>
              <a:off x="1747" y="1609"/>
              <a:ext cx="165" cy="289"/>
            </a:xfrm>
            <a:custGeom>
              <a:avLst/>
              <a:gdLst>
                <a:gd name="T0" fmla="*/ 0 w 1569"/>
                <a:gd name="T1" fmla="*/ 2755 h 2755"/>
                <a:gd name="T2" fmla="*/ 0 w 1569"/>
                <a:gd name="T3" fmla="*/ 312 h 2755"/>
                <a:gd name="T4" fmla="*/ 104 w 1569"/>
                <a:gd name="T5" fmla="*/ 208 h 2755"/>
                <a:gd name="T6" fmla="*/ 1049 w 1569"/>
                <a:gd name="T7" fmla="*/ 208 h 2755"/>
                <a:gd name="T8" fmla="*/ 1049 w 1569"/>
                <a:gd name="T9" fmla="*/ 416 h 2755"/>
                <a:gd name="T10" fmla="*/ 104 w 1569"/>
                <a:gd name="T11" fmla="*/ 416 h 2755"/>
                <a:gd name="T12" fmla="*/ 208 w 1569"/>
                <a:gd name="T13" fmla="*/ 312 h 2755"/>
                <a:gd name="T14" fmla="*/ 208 w 1569"/>
                <a:gd name="T15" fmla="*/ 2755 h 2755"/>
                <a:gd name="T16" fmla="*/ 0 w 1569"/>
                <a:gd name="T17" fmla="*/ 2755 h 2755"/>
                <a:gd name="T18" fmla="*/ 945 w 1569"/>
                <a:gd name="T19" fmla="*/ 0 h 2755"/>
                <a:gd name="T20" fmla="*/ 1569 w 1569"/>
                <a:gd name="T21" fmla="*/ 312 h 2755"/>
                <a:gd name="T22" fmla="*/ 945 w 1569"/>
                <a:gd name="T23" fmla="*/ 624 h 2755"/>
                <a:gd name="T24" fmla="*/ 945 w 1569"/>
                <a:gd name="T25" fmla="*/ 0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755">
                  <a:moveTo>
                    <a:pt x="0" y="2755"/>
                  </a:moveTo>
                  <a:lnTo>
                    <a:pt x="0" y="312"/>
                  </a:lnTo>
                  <a:cubicBezTo>
                    <a:pt x="0" y="255"/>
                    <a:pt x="47" y="208"/>
                    <a:pt x="104" y="208"/>
                  </a:cubicBezTo>
                  <a:lnTo>
                    <a:pt x="1049" y="208"/>
                  </a:lnTo>
                  <a:lnTo>
                    <a:pt x="1049" y="416"/>
                  </a:lnTo>
                  <a:lnTo>
                    <a:pt x="104" y="416"/>
                  </a:lnTo>
                  <a:lnTo>
                    <a:pt x="208" y="312"/>
                  </a:lnTo>
                  <a:lnTo>
                    <a:pt x="208" y="2755"/>
                  </a:lnTo>
                  <a:lnTo>
                    <a:pt x="0" y="2755"/>
                  </a:lnTo>
                  <a:close/>
                  <a:moveTo>
                    <a:pt x="945" y="0"/>
                  </a:moveTo>
                  <a:lnTo>
                    <a:pt x="1569" y="312"/>
                  </a:lnTo>
                  <a:lnTo>
                    <a:pt x="945" y="624"/>
                  </a:lnTo>
                  <a:lnTo>
                    <a:pt x="945"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 name="Freeform 21">
              <a:extLst>
                <a:ext uri="{FF2B5EF4-FFF2-40B4-BE49-F238E27FC236}">
                  <a16:creationId xmlns:a16="http://schemas.microsoft.com/office/drawing/2014/main" id="{1060CF7E-3710-4962-B081-8D29067E7F5C}"/>
                </a:ext>
              </a:extLst>
            </p:cNvPr>
            <p:cNvSpPr>
              <a:spLocks/>
            </p:cNvSpPr>
            <p:nvPr/>
          </p:nvSpPr>
          <p:spPr bwMode="auto">
            <a:xfrm>
              <a:off x="1677" y="1899"/>
              <a:ext cx="164" cy="336"/>
            </a:xfrm>
            <a:custGeom>
              <a:avLst/>
              <a:gdLst>
                <a:gd name="T0" fmla="*/ 164 w 164"/>
                <a:gd name="T1" fmla="*/ 0 h 336"/>
                <a:gd name="T2" fmla="*/ 164 w 164"/>
                <a:gd name="T3" fmla="*/ 179 h 336"/>
                <a:gd name="T4" fmla="*/ 82 w 164"/>
                <a:gd name="T5" fmla="*/ 336 h 336"/>
                <a:gd name="T6" fmla="*/ 0 w 164"/>
                <a:gd name="T7" fmla="*/ 179 h 336"/>
                <a:gd name="T8" fmla="*/ 0 w 164"/>
                <a:gd name="T9" fmla="*/ 0 h 336"/>
                <a:gd name="T10" fmla="*/ 164 w 164"/>
                <a:gd name="T11" fmla="*/ 0 h 336"/>
              </a:gdLst>
              <a:ahLst/>
              <a:cxnLst>
                <a:cxn ang="0">
                  <a:pos x="T0" y="T1"/>
                </a:cxn>
                <a:cxn ang="0">
                  <a:pos x="T2" y="T3"/>
                </a:cxn>
                <a:cxn ang="0">
                  <a:pos x="T4" y="T5"/>
                </a:cxn>
                <a:cxn ang="0">
                  <a:pos x="T6" y="T7"/>
                </a:cxn>
                <a:cxn ang="0">
                  <a:pos x="T8" y="T9"/>
                </a:cxn>
                <a:cxn ang="0">
                  <a:pos x="T10" y="T11"/>
                </a:cxn>
              </a:cxnLst>
              <a:rect l="0" t="0" r="r" b="b"/>
              <a:pathLst>
                <a:path w="164" h="336">
                  <a:moveTo>
                    <a:pt x="164" y="0"/>
                  </a:moveTo>
                  <a:lnTo>
                    <a:pt x="164" y="179"/>
                  </a:lnTo>
                  <a:lnTo>
                    <a:pt x="82" y="336"/>
                  </a:lnTo>
                  <a:lnTo>
                    <a:pt x="0" y="179"/>
                  </a:lnTo>
                  <a:lnTo>
                    <a:pt x="0" y="0"/>
                  </a:lnTo>
                  <a:lnTo>
                    <a:pt x="164"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22">
              <a:extLst>
                <a:ext uri="{FF2B5EF4-FFF2-40B4-BE49-F238E27FC236}">
                  <a16:creationId xmlns:a16="http://schemas.microsoft.com/office/drawing/2014/main" id="{AD7EC5F2-6BE7-4A51-B8B2-ABED81E5E638}"/>
                </a:ext>
              </a:extLst>
            </p:cNvPr>
            <p:cNvSpPr>
              <a:spLocks/>
            </p:cNvSpPr>
            <p:nvPr/>
          </p:nvSpPr>
          <p:spPr bwMode="auto">
            <a:xfrm>
              <a:off x="1677" y="1899"/>
              <a:ext cx="164" cy="336"/>
            </a:xfrm>
            <a:custGeom>
              <a:avLst/>
              <a:gdLst>
                <a:gd name="T0" fmla="*/ 164 w 164"/>
                <a:gd name="T1" fmla="*/ 0 h 336"/>
                <a:gd name="T2" fmla="*/ 164 w 164"/>
                <a:gd name="T3" fmla="*/ 179 h 336"/>
                <a:gd name="T4" fmla="*/ 82 w 164"/>
                <a:gd name="T5" fmla="*/ 336 h 336"/>
                <a:gd name="T6" fmla="*/ 0 w 164"/>
                <a:gd name="T7" fmla="*/ 179 h 336"/>
                <a:gd name="T8" fmla="*/ 0 w 164"/>
                <a:gd name="T9" fmla="*/ 0 h 336"/>
                <a:gd name="T10" fmla="*/ 164 w 164"/>
                <a:gd name="T11" fmla="*/ 0 h 336"/>
              </a:gdLst>
              <a:ahLst/>
              <a:cxnLst>
                <a:cxn ang="0">
                  <a:pos x="T0" y="T1"/>
                </a:cxn>
                <a:cxn ang="0">
                  <a:pos x="T2" y="T3"/>
                </a:cxn>
                <a:cxn ang="0">
                  <a:pos x="T4" y="T5"/>
                </a:cxn>
                <a:cxn ang="0">
                  <a:pos x="T6" y="T7"/>
                </a:cxn>
                <a:cxn ang="0">
                  <a:pos x="T8" y="T9"/>
                </a:cxn>
                <a:cxn ang="0">
                  <a:pos x="T10" y="T11"/>
                </a:cxn>
              </a:cxnLst>
              <a:rect l="0" t="0" r="r" b="b"/>
              <a:pathLst>
                <a:path w="164" h="336">
                  <a:moveTo>
                    <a:pt x="164" y="0"/>
                  </a:moveTo>
                  <a:lnTo>
                    <a:pt x="164" y="179"/>
                  </a:lnTo>
                  <a:lnTo>
                    <a:pt x="82" y="336"/>
                  </a:lnTo>
                  <a:lnTo>
                    <a:pt x="0" y="179"/>
                  </a:lnTo>
                  <a:lnTo>
                    <a:pt x="0" y="0"/>
                  </a:lnTo>
                  <a:lnTo>
                    <a:pt x="164"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 name="Freeform 23">
              <a:extLst>
                <a:ext uri="{FF2B5EF4-FFF2-40B4-BE49-F238E27FC236}">
                  <a16:creationId xmlns:a16="http://schemas.microsoft.com/office/drawing/2014/main" id="{229D64EF-F7FD-42DF-9072-6B114A7FE37D}"/>
                </a:ext>
              </a:extLst>
            </p:cNvPr>
            <p:cNvSpPr>
              <a:spLocks noEditPoints="1"/>
            </p:cNvSpPr>
            <p:nvPr/>
          </p:nvSpPr>
          <p:spPr bwMode="auto">
            <a:xfrm>
              <a:off x="1841" y="1955"/>
              <a:ext cx="165" cy="280"/>
            </a:xfrm>
            <a:custGeom>
              <a:avLst/>
              <a:gdLst>
                <a:gd name="T0" fmla="*/ 1569 w 1569"/>
                <a:gd name="T1" fmla="*/ 2660 h 2660"/>
                <a:gd name="T2" fmla="*/ 1569 w 1569"/>
                <a:gd name="T3" fmla="*/ 312 h 2660"/>
                <a:gd name="T4" fmla="*/ 1465 w 1569"/>
                <a:gd name="T5" fmla="*/ 208 h 2660"/>
                <a:gd name="T6" fmla="*/ 520 w 1569"/>
                <a:gd name="T7" fmla="*/ 208 h 2660"/>
                <a:gd name="T8" fmla="*/ 520 w 1569"/>
                <a:gd name="T9" fmla="*/ 416 h 2660"/>
                <a:gd name="T10" fmla="*/ 1465 w 1569"/>
                <a:gd name="T11" fmla="*/ 416 h 2660"/>
                <a:gd name="T12" fmla="*/ 1361 w 1569"/>
                <a:gd name="T13" fmla="*/ 312 h 2660"/>
                <a:gd name="T14" fmla="*/ 1361 w 1569"/>
                <a:gd name="T15" fmla="*/ 2660 h 2660"/>
                <a:gd name="T16" fmla="*/ 1569 w 1569"/>
                <a:gd name="T17" fmla="*/ 2660 h 2660"/>
                <a:gd name="T18" fmla="*/ 624 w 1569"/>
                <a:gd name="T19" fmla="*/ 0 h 2660"/>
                <a:gd name="T20" fmla="*/ 0 w 1569"/>
                <a:gd name="T21" fmla="*/ 312 h 2660"/>
                <a:gd name="T22" fmla="*/ 624 w 1569"/>
                <a:gd name="T23" fmla="*/ 624 h 2660"/>
                <a:gd name="T24" fmla="*/ 624 w 1569"/>
                <a:gd name="T25" fmla="*/ 0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660">
                  <a:moveTo>
                    <a:pt x="1569" y="2660"/>
                  </a:moveTo>
                  <a:lnTo>
                    <a:pt x="1569" y="312"/>
                  </a:lnTo>
                  <a:cubicBezTo>
                    <a:pt x="1569" y="255"/>
                    <a:pt x="1522" y="208"/>
                    <a:pt x="1465" y="208"/>
                  </a:cubicBezTo>
                  <a:lnTo>
                    <a:pt x="520" y="208"/>
                  </a:lnTo>
                  <a:lnTo>
                    <a:pt x="520" y="416"/>
                  </a:lnTo>
                  <a:lnTo>
                    <a:pt x="1465" y="416"/>
                  </a:lnTo>
                  <a:lnTo>
                    <a:pt x="1361" y="312"/>
                  </a:lnTo>
                  <a:lnTo>
                    <a:pt x="1361" y="2660"/>
                  </a:lnTo>
                  <a:lnTo>
                    <a:pt x="1569" y="2660"/>
                  </a:lnTo>
                  <a:close/>
                  <a:moveTo>
                    <a:pt x="624" y="0"/>
                  </a:moveTo>
                  <a:lnTo>
                    <a:pt x="0" y="312"/>
                  </a:lnTo>
                  <a:lnTo>
                    <a:pt x="624" y="624"/>
                  </a:lnTo>
                  <a:lnTo>
                    <a:pt x="624"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Freeform 24">
              <a:extLst>
                <a:ext uri="{FF2B5EF4-FFF2-40B4-BE49-F238E27FC236}">
                  <a16:creationId xmlns:a16="http://schemas.microsoft.com/office/drawing/2014/main" id="{C81F3ABB-0C93-4EB9-9F39-55201733C06F}"/>
                </a:ext>
              </a:extLst>
            </p:cNvPr>
            <p:cNvSpPr>
              <a:spLocks noEditPoints="1"/>
            </p:cNvSpPr>
            <p:nvPr/>
          </p:nvSpPr>
          <p:spPr bwMode="auto">
            <a:xfrm>
              <a:off x="1737" y="1550"/>
              <a:ext cx="40" cy="90"/>
            </a:xfrm>
            <a:custGeom>
              <a:avLst/>
              <a:gdLst>
                <a:gd name="T0" fmla="*/ 27 w 40"/>
                <a:gd name="T1" fmla="*/ 0 h 90"/>
                <a:gd name="T2" fmla="*/ 27 w 40"/>
                <a:gd name="T3" fmla="*/ 56 h 90"/>
                <a:gd name="T4" fmla="*/ 13 w 40"/>
                <a:gd name="T5" fmla="*/ 56 h 90"/>
                <a:gd name="T6" fmla="*/ 13 w 40"/>
                <a:gd name="T7" fmla="*/ 0 h 90"/>
                <a:gd name="T8" fmla="*/ 27 w 40"/>
                <a:gd name="T9" fmla="*/ 0 h 90"/>
                <a:gd name="T10" fmla="*/ 40 w 40"/>
                <a:gd name="T11" fmla="*/ 49 h 90"/>
                <a:gd name="T12" fmla="*/ 20 w 40"/>
                <a:gd name="T13" fmla="*/ 90 h 90"/>
                <a:gd name="T14" fmla="*/ 0 w 40"/>
                <a:gd name="T15" fmla="*/ 49 h 90"/>
                <a:gd name="T16" fmla="*/ 40 w 40"/>
                <a:gd name="T17" fmla="*/ 4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90">
                  <a:moveTo>
                    <a:pt x="27" y="0"/>
                  </a:moveTo>
                  <a:lnTo>
                    <a:pt x="27" y="56"/>
                  </a:lnTo>
                  <a:lnTo>
                    <a:pt x="13" y="56"/>
                  </a:lnTo>
                  <a:lnTo>
                    <a:pt x="13" y="0"/>
                  </a:lnTo>
                  <a:lnTo>
                    <a:pt x="27" y="0"/>
                  </a:lnTo>
                  <a:close/>
                  <a:moveTo>
                    <a:pt x="40" y="49"/>
                  </a:moveTo>
                  <a:lnTo>
                    <a:pt x="20" y="90"/>
                  </a:lnTo>
                  <a:lnTo>
                    <a:pt x="0" y="49"/>
                  </a:lnTo>
                  <a:lnTo>
                    <a:pt x="40" y="49"/>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 name="Freeform 25">
              <a:extLst>
                <a:ext uri="{FF2B5EF4-FFF2-40B4-BE49-F238E27FC236}">
                  <a16:creationId xmlns:a16="http://schemas.microsoft.com/office/drawing/2014/main" id="{944934C8-ED0E-4C30-A0BF-5EA81159E204}"/>
                </a:ext>
              </a:extLst>
            </p:cNvPr>
            <p:cNvSpPr>
              <a:spLocks noEditPoints="1"/>
            </p:cNvSpPr>
            <p:nvPr/>
          </p:nvSpPr>
          <p:spPr bwMode="auto">
            <a:xfrm>
              <a:off x="1750" y="2234"/>
              <a:ext cx="245" cy="83"/>
            </a:xfrm>
            <a:custGeom>
              <a:avLst/>
              <a:gdLst>
                <a:gd name="T0" fmla="*/ 0 w 2326"/>
                <a:gd name="T1" fmla="*/ 0 h 788"/>
                <a:gd name="T2" fmla="*/ 0 w 2326"/>
                <a:gd name="T3" fmla="*/ 596 h 788"/>
                <a:gd name="T4" fmla="*/ 64 w 2326"/>
                <a:gd name="T5" fmla="*/ 660 h 788"/>
                <a:gd name="T6" fmla="*/ 2006 w 2326"/>
                <a:gd name="T7" fmla="*/ 660 h 788"/>
                <a:gd name="T8" fmla="*/ 2006 w 2326"/>
                <a:gd name="T9" fmla="*/ 532 h 788"/>
                <a:gd name="T10" fmla="*/ 64 w 2326"/>
                <a:gd name="T11" fmla="*/ 532 h 788"/>
                <a:gd name="T12" fmla="*/ 128 w 2326"/>
                <a:gd name="T13" fmla="*/ 596 h 788"/>
                <a:gd name="T14" fmla="*/ 128 w 2326"/>
                <a:gd name="T15" fmla="*/ 0 h 788"/>
                <a:gd name="T16" fmla="*/ 0 w 2326"/>
                <a:gd name="T17" fmla="*/ 0 h 788"/>
                <a:gd name="T18" fmla="*/ 1942 w 2326"/>
                <a:gd name="T19" fmla="*/ 788 h 788"/>
                <a:gd name="T20" fmla="*/ 2326 w 2326"/>
                <a:gd name="T21" fmla="*/ 596 h 788"/>
                <a:gd name="T22" fmla="*/ 1942 w 2326"/>
                <a:gd name="T23" fmla="*/ 404 h 788"/>
                <a:gd name="T24" fmla="*/ 1942 w 2326"/>
                <a:gd name="T25"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6" h="788">
                  <a:moveTo>
                    <a:pt x="0" y="0"/>
                  </a:moveTo>
                  <a:lnTo>
                    <a:pt x="0" y="596"/>
                  </a:lnTo>
                  <a:cubicBezTo>
                    <a:pt x="0" y="631"/>
                    <a:pt x="29" y="660"/>
                    <a:pt x="64" y="660"/>
                  </a:cubicBezTo>
                  <a:lnTo>
                    <a:pt x="2006" y="660"/>
                  </a:lnTo>
                  <a:lnTo>
                    <a:pt x="2006" y="532"/>
                  </a:lnTo>
                  <a:lnTo>
                    <a:pt x="64" y="532"/>
                  </a:lnTo>
                  <a:lnTo>
                    <a:pt x="128" y="596"/>
                  </a:lnTo>
                  <a:lnTo>
                    <a:pt x="128" y="0"/>
                  </a:lnTo>
                  <a:lnTo>
                    <a:pt x="0" y="0"/>
                  </a:lnTo>
                  <a:close/>
                  <a:moveTo>
                    <a:pt x="1942" y="788"/>
                  </a:moveTo>
                  <a:lnTo>
                    <a:pt x="2326" y="596"/>
                  </a:lnTo>
                  <a:lnTo>
                    <a:pt x="1942" y="404"/>
                  </a:lnTo>
                  <a:lnTo>
                    <a:pt x="1942" y="788"/>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 name="Freeform 26">
              <a:extLst>
                <a:ext uri="{FF2B5EF4-FFF2-40B4-BE49-F238E27FC236}">
                  <a16:creationId xmlns:a16="http://schemas.microsoft.com/office/drawing/2014/main" id="{23F7EFA5-2F15-41FA-9EA1-928B56E3D7EC}"/>
                </a:ext>
              </a:extLst>
            </p:cNvPr>
            <p:cNvSpPr>
              <a:spLocks noEditPoints="1"/>
            </p:cNvSpPr>
            <p:nvPr/>
          </p:nvSpPr>
          <p:spPr bwMode="auto">
            <a:xfrm>
              <a:off x="1973" y="1888"/>
              <a:ext cx="40" cy="115"/>
            </a:xfrm>
            <a:custGeom>
              <a:avLst/>
              <a:gdLst>
                <a:gd name="T0" fmla="*/ 13 w 40"/>
                <a:gd name="T1" fmla="*/ 0 h 115"/>
                <a:gd name="T2" fmla="*/ 13 w 40"/>
                <a:gd name="T3" fmla="*/ 81 h 115"/>
                <a:gd name="T4" fmla="*/ 27 w 40"/>
                <a:gd name="T5" fmla="*/ 81 h 115"/>
                <a:gd name="T6" fmla="*/ 27 w 40"/>
                <a:gd name="T7" fmla="*/ 0 h 115"/>
                <a:gd name="T8" fmla="*/ 13 w 40"/>
                <a:gd name="T9" fmla="*/ 0 h 115"/>
                <a:gd name="T10" fmla="*/ 0 w 40"/>
                <a:gd name="T11" fmla="*/ 74 h 115"/>
                <a:gd name="T12" fmla="*/ 20 w 40"/>
                <a:gd name="T13" fmla="*/ 115 h 115"/>
                <a:gd name="T14" fmla="*/ 40 w 40"/>
                <a:gd name="T15" fmla="*/ 74 h 115"/>
                <a:gd name="T16" fmla="*/ 0 w 40"/>
                <a:gd name="T17" fmla="*/ 7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15">
                  <a:moveTo>
                    <a:pt x="13" y="0"/>
                  </a:moveTo>
                  <a:lnTo>
                    <a:pt x="13" y="81"/>
                  </a:lnTo>
                  <a:lnTo>
                    <a:pt x="27" y="81"/>
                  </a:lnTo>
                  <a:lnTo>
                    <a:pt x="27" y="0"/>
                  </a:lnTo>
                  <a:lnTo>
                    <a:pt x="13" y="0"/>
                  </a:lnTo>
                  <a:close/>
                  <a:moveTo>
                    <a:pt x="0" y="74"/>
                  </a:moveTo>
                  <a:lnTo>
                    <a:pt x="20" y="115"/>
                  </a:lnTo>
                  <a:lnTo>
                    <a:pt x="40" y="74"/>
                  </a:lnTo>
                  <a:lnTo>
                    <a:pt x="0" y="74"/>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 name="Freeform 27">
              <a:extLst>
                <a:ext uri="{FF2B5EF4-FFF2-40B4-BE49-F238E27FC236}">
                  <a16:creationId xmlns:a16="http://schemas.microsoft.com/office/drawing/2014/main" id="{E994F993-B9C3-41D5-8D88-ADBF6780EBAC}"/>
                </a:ext>
              </a:extLst>
            </p:cNvPr>
            <p:cNvSpPr>
              <a:spLocks noEditPoints="1"/>
            </p:cNvSpPr>
            <p:nvPr/>
          </p:nvSpPr>
          <p:spPr bwMode="auto">
            <a:xfrm>
              <a:off x="1927" y="398"/>
              <a:ext cx="660" cy="200"/>
            </a:xfrm>
            <a:custGeom>
              <a:avLst/>
              <a:gdLst>
                <a:gd name="T0" fmla="*/ 6272 w 6272"/>
                <a:gd name="T1" fmla="*/ 0 h 1901"/>
                <a:gd name="T2" fmla="*/ 192 w 6272"/>
                <a:gd name="T3" fmla="*/ 0 h 1901"/>
                <a:gd name="T4" fmla="*/ 128 w 6272"/>
                <a:gd name="T5" fmla="*/ 64 h 1901"/>
                <a:gd name="T6" fmla="*/ 128 w 6272"/>
                <a:gd name="T7" fmla="*/ 1581 h 1901"/>
                <a:gd name="T8" fmla="*/ 256 w 6272"/>
                <a:gd name="T9" fmla="*/ 1581 h 1901"/>
                <a:gd name="T10" fmla="*/ 256 w 6272"/>
                <a:gd name="T11" fmla="*/ 64 h 1901"/>
                <a:gd name="T12" fmla="*/ 192 w 6272"/>
                <a:gd name="T13" fmla="*/ 128 h 1901"/>
                <a:gd name="T14" fmla="*/ 6272 w 6272"/>
                <a:gd name="T15" fmla="*/ 128 h 1901"/>
                <a:gd name="T16" fmla="*/ 6272 w 6272"/>
                <a:gd name="T17" fmla="*/ 0 h 1901"/>
                <a:gd name="T18" fmla="*/ 0 w 6272"/>
                <a:gd name="T19" fmla="*/ 1517 h 1901"/>
                <a:gd name="T20" fmla="*/ 192 w 6272"/>
                <a:gd name="T21" fmla="*/ 1901 h 1901"/>
                <a:gd name="T22" fmla="*/ 384 w 6272"/>
                <a:gd name="T23" fmla="*/ 1517 h 1901"/>
                <a:gd name="T24" fmla="*/ 0 w 6272"/>
                <a:gd name="T25" fmla="*/ 1517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72" h="1901">
                  <a:moveTo>
                    <a:pt x="6272" y="0"/>
                  </a:moveTo>
                  <a:lnTo>
                    <a:pt x="192" y="0"/>
                  </a:lnTo>
                  <a:cubicBezTo>
                    <a:pt x="157" y="0"/>
                    <a:pt x="128" y="29"/>
                    <a:pt x="128" y="64"/>
                  </a:cubicBezTo>
                  <a:lnTo>
                    <a:pt x="128" y="1581"/>
                  </a:lnTo>
                  <a:lnTo>
                    <a:pt x="256" y="1581"/>
                  </a:lnTo>
                  <a:lnTo>
                    <a:pt x="256" y="64"/>
                  </a:lnTo>
                  <a:lnTo>
                    <a:pt x="192" y="128"/>
                  </a:lnTo>
                  <a:lnTo>
                    <a:pt x="6272" y="128"/>
                  </a:lnTo>
                  <a:lnTo>
                    <a:pt x="6272" y="0"/>
                  </a:lnTo>
                  <a:close/>
                  <a:moveTo>
                    <a:pt x="0" y="1517"/>
                  </a:moveTo>
                  <a:lnTo>
                    <a:pt x="192" y="1901"/>
                  </a:lnTo>
                  <a:lnTo>
                    <a:pt x="384" y="1517"/>
                  </a:lnTo>
                  <a:lnTo>
                    <a:pt x="0" y="1517"/>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 name="Rectangle 28">
              <a:extLst>
                <a:ext uri="{FF2B5EF4-FFF2-40B4-BE49-F238E27FC236}">
                  <a16:creationId xmlns:a16="http://schemas.microsoft.com/office/drawing/2014/main" id="{61B4993D-FAAD-438A-8663-113BD2A7112F}"/>
                </a:ext>
              </a:extLst>
            </p:cNvPr>
            <p:cNvSpPr>
              <a:spLocks noChangeArrowheads="1"/>
            </p:cNvSpPr>
            <p:nvPr/>
          </p:nvSpPr>
          <p:spPr bwMode="auto">
            <a:xfrm>
              <a:off x="3396" y="2596"/>
              <a:ext cx="400" cy="164"/>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Rectangle 29">
              <a:extLst>
                <a:ext uri="{FF2B5EF4-FFF2-40B4-BE49-F238E27FC236}">
                  <a16:creationId xmlns:a16="http://schemas.microsoft.com/office/drawing/2014/main" id="{9DDE5B0E-F31A-4499-A551-DE396A7F78C6}"/>
                </a:ext>
              </a:extLst>
            </p:cNvPr>
            <p:cNvSpPr>
              <a:spLocks noChangeArrowheads="1"/>
            </p:cNvSpPr>
            <p:nvPr/>
          </p:nvSpPr>
          <p:spPr bwMode="auto">
            <a:xfrm>
              <a:off x="3396" y="2596"/>
              <a:ext cx="400" cy="164"/>
            </a:xfrm>
            <a:prstGeom prst="rect">
              <a:avLst/>
            </a:pr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 name="Freeform 30">
              <a:extLst>
                <a:ext uri="{FF2B5EF4-FFF2-40B4-BE49-F238E27FC236}">
                  <a16:creationId xmlns:a16="http://schemas.microsoft.com/office/drawing/2014/main" id="{BD6C69FC-E1F0-4A9F-A1D6-62B1171A167C}"/>
                </a:ext>
              </a:extLst>
            </p:cNvPr>
            <p:cNvSpPr>
              <a:spLocks/>
            </p:cNvSpPr>
            <p:nvPr/>
          </p:nvSpPr>
          <p:spPr bwMode="auto">
            <a:xfrm>
              <a:off x="3125" y="2492"/>
              <a:ext cx="169" cy="104"/>
            </a:xfrm>
            <a:custGeom>
              <a:avLst/>
              <a:gdLst>
                <a:gd name="T0" fmla="*/ 85 w 169"/>
                <a:gd name="T1" fmla="*/ 28 h 104"/>
                <a:gd name="T2" fmla="*/ 114 w 169"/>
                <a:gd name="T3" fmla="*/ 0 h 104"/>
                <a:gd name="T4" fmla="*/ 111 w 169"/>
                <a:gd name="T5" fmla="*/ 26 h 104"/>
                <a:gd name="T6" fmla="*/ 144 w 169"/>
                <a:gd name="T7" fmla="*/ 22 h 104"/>
                <a:gd name="T8" fmla="*/ 131 w 169"/>
                <a:gd name="T9" fmla="*/ 36 h 104"/>
                <a:gd name="T10" fmla="*/ 165 w 169"/>
                <a:gd name="T11" fmla="*/ 40 h 104"/>
                <a:gd name="T12" fmla="*/ 138 w 169"/>
                <a:gd name="T13" fmla="*/ 51 h 104"/>
                <a:gd name="T14" fmla="*/ 169 w 169"/>
                <a:gd name="T15" fmla="*/ 64 h 104"/>
                <a:gd name="T16" fmla="*/ 132 w 169"/>
                <a:gd name="T17" fmla="*/ 63 h 104"/>
                <a:gd name="T18" fmla="*/ 142 w 169"/>
                <a:gd name="T19" fmla="*/ 88 h 104"/>
                <a:gd name="T20" fmla="*/ 110 w 169"/>
                <a:gd name="T21" fmla="*/ 70 h 104"/>
                <a:gd name="T22" fmla="*/ 104 w 169"/>
                <a:gd name="T23" fmla="*/ 96 h 104"/>
                <a:gd name="T24" fmla="*/ 83 w 169"/>
                <a:gd name="T25" fmla="*/ 72 h 104"/>
                <a:gd name="T26" fmla="*/ 67 w 169"/>
                <a:gd name="T27" fmla="*/ 104 h 104"/>
                <a:gd name="T28" fmla="*/ 61 w 169"/>
                <a:gd name="T29" fmla="*/ 76 h 104"/>
                <a:gd name="T30" fmla="*/ 38 w 169"/>
                <a:gd name="T31" fmla="*/ 85 h 104"/>
                <a:gd name="T32" fmla="*/ 45 w 169"/>
                <a:gd name="T33" fmla="*/ 68 h 104"/>
                <a:gd name="T34" fmla="*/ 1 w 169"/>
                <a:gd name="T35" fmla="*/ 71 h 104"/>
                <a:gd name="T36" fmla="*/ 29 w 169"/>
                <a:gd name="T37" fmla="*/ 57 h 104"/>
                <a:gd name="T38" fmla="*/ 0 w 169"/>
                <a:gd name="T39" fmla="*/ 42 h 104"/>
                <a:gd name="T40" fmla="*/ 36 w 169"/>
                <a:gd name="T41" fmla="*/ 37 h 104"/>
                <a:gd name="T42" fmla="*/ 3 w 169"/>
                <a:gd name="T43" fmla="*/ 11 h 104"/>
                <a:gd name="T44" fmla="*/ 57 w 169"/>
                <a:gd name="T45" fmla="*/ 31 h 104"/>
                <a:gd name="T46" fmla="*/ 66 w 169"/>
                <a:gd name="T47" fmla="*/ 11 h 104"/>
                <a:gd name="T48" fmla="*/ 85 w 169"/>
                <a:gd name="T49" fmla="*/ 2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04">
                  <a:moveTo>
                    <a:pt x="85" y="28"/>
                  </a:moveTo>
                  <a:lnTo>
                    <a:pt x="114" y="0"/>
                  </a:lnTo>
                  <a:lnTo>
                    <a:pt x="111" y="26"/>
                  </a:lnTo>
                  <a:lnTo>
                    <a:pt x="144" y="22"/>
                  </a:lnTo>
                  <a:lnTo>
                    <a:pt x="131" y="36"/>
                  </a:lnTo>
                  <a:lnTo>
                    <a:pt x="165" y="40"/>
                  </a:lnTo>
                  <a:lnTo>
                    <a:pt x="138" y="51"/>
                  </a:lnTo>
                  <a:lnTo>
                    <a:pt x="169" y="64"/>
                  </a:lnTo>
                  <a:lnTo>
                    <a:pt x="132" y="63"/>
                  </a:lnTo>
                  <a:lnTo>
                    <a:pt x="142" y="88"/>
                  </a:lnTo>
                  <a:lnTo>
                    <a:pt x="110" y="70"/>
                  </a:lnTo>
                  <a:lnTo>
                    <a:pt x="104" y="96"/>
                  </a:lnTo>
                  <a:lnTo>
                    <a:pt x="83" y="72"/>
                  </a:lnTo>
                  <a:lnTo>
                    <a:pt x="67" y="104"/>
                  </a:lnTo>
                  <a:lnTo>
                    <a:pt x="61" y="76"/>
                  </a:lnTo>
                  <a:lnTo>
                    <a:pt x="38" y="85"/>
                  </a:lnTo>
                  <a:lnTo>
                    <a:pt x="45" y="68"/>
                  </a:lnTo>
                  <a:lnTo>
                    <a:pt x="1" y="71"/>
                  </a:lnTo>
                  <a:lnTo>
                    <a:pt x="29" y="57"/>
                  </a:lnTo>
                  <a:lnTo>
                    <a:pt x="0" y="42"/>
                  </a:lnTo>
                  <a:lnTo>
                    <a:pt x="36" y="37"/>
                  </a:lnTo>
                  <a:lnTo>
                    <a:pt x="3" y="11"/>
                  </a:lnTo>
                  <a:lnTo>
                    <a:pt x="57" y="31"/>
                  </a:lnTo>
                  <a:lnTo>
                    <a:pt x="66" y="11"/>
                  </a:lnTo>
                  <a:lnTo>
                    <a:pt x="85" y="2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31">
              <a:extLst>
                <a:ext uri="{FF2B5EF4-FFF2-40B4-BE49-F238E27FC236}">
                  <a16:creationId xmlns:a16="http://schemas.microsoft.com/office/drawing/2014/main" id="{6C645A5D-9635-4BE8-8906-A3E9A27CE69D}"/>
                </a:ext>
              </a:extLst>
            </p:cNvPr>
            <p:cNvSpPr>
              <a:spLocks/>
            </p:cNvSpPr>
            <p:nvPr/>
          </p:nvSpPr>
          <p:spPr bwMode="auto">
            <a:xfrm>
              <a:off x="3125" y="2492"/>
              <a:ext cx="169" cy="104"/>
            </a:xfrm>
            <a:custGeom>
              <a:avLst/>
              <a:gdLst>
                <a:gd name="T0" fmla="*/ 85 w 169"/>
                <a:gd name="T1" fmla="*/ 28 h 104"/>
                <a:gd name="T2" fmla="*/ 114 w 169"/>
                <a:gd name="T3" fmla="*/ 0 h 104"/>
                <a:gd name="T4" fmla="*/ 111 w 169"/>
                <a:gd name="T5" fmla="*/ 26 h 104"/>
                <a:gd name="T6" fmla="*/ 144 w 169"/>
                <a:gd name="T7" fmla="*/ 22 h 104"/>
                <a:gd name="T8" fmla="*/ 131 w 169"/>
                <a:gd name="T9" fmla="*/ 36 h 104"/>
                <a:gd name="T10" fmla="*/ 165 w 169"/>
                <a:gd name="T11" fmla="*/ 40 h 104"/>
                <a:gd name="T12" fmla="*/ 138 w 169"/>
                <a:gd name="T13" fmla="*/ 51 h 104"/>
                <a:gd name="T14" fmla="*/ 169 w 169"/>
                <a:gd name="T15" fmla="*/ 64 h 104"/>
                <a:gd name="T16" fmla="*/ 132 w 169"/>
                <a:gd name="T17" fmla="*/ 63 h 104"/>
                <a:gd name="T18" fmla="*/ 142 w 169"/>
                <a:gd name="T19" fmla="*/ 88 h 104"/>
                <a:gd name="T20" fmla="*/ 110 w 169"/>
                <a:gd name="T21" fmla="*/ 70 h 104"/>
                <a:gd name="T22" fmla="*/ 104 w 169"/>
                <a:gd name="T23" fmla="*/ 96 h 104"/>
                <a:gd name="T24" fmla="*/ 83 w 169"/>
                <a:gd name="T25" fmla="*/ 72 h 104"/>
                <a:gd name="T26" fmla="*/ 67 w 169"/>
                <a:gd name="T27" fmla="*/ 104 h 104"/>
                <a:gd name="T28" fmla="*/ 61 w 169"/>
                <a:gd name="T29" fmla="*/ 76 h 104"/>
                <a:gd name="T30" fmla="*/ 38 w 169"/>
                <a:gd name="T31" fmla="*/ 85 h 104"/>
                <a:gd name="T32" fmla="*/ 45 w 169"/>
                <a:gd name="T33" fmla="*/ 68 h 104"/>
                <a:gd name="T34" fmla="*/ 1 w 169"/>
                <a:gd name="T35" fmla="*/ 71 h 104"/>
                <a:gd name="T36" fmla="*/ 29 w 169"/>
                <a:gd name="T37" fmla="*/ 57 h 104"/>
                <a:gd name="T38" fmla="*/ 0 w 169"/>
                <a:gd name="T39" fmla="*/ 42 h 104"/>
                <a:gd name="T40" fmla="*/ 36 w 169"/>
                <a:gd name="T41" fmla="*/ 37 h 104"/>
                <a:gd name="T42" fmla="*/ 3 w 169"/>
                <a:gd name="T43" fmla="*/ 11 h 104"/>
                <a:gd name="T44" fmla="*/ 57 w 169"/>
                <a:gd name="T45" fmla="*/ 31 h 104"/>
                <a:gd name="T46" fmla="*/ 66 w 169"/>
                <a:gd name="T47" fmla="*/ 11 h 104"/>
                <a:gd name="T48" fmla="*/ 85 w 169"/>
                <a:gd name="T49" fmla="*/ 28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9" h="104">
                  <a:moveTo>
                    <a:pt x="85" y="28"/>
                  </a:moveTo>
                  <a:lnTo>
                    <a:pt x="114" y="0"/>
                  </a:lnTo>
                  <a:lnTo>
                    <a:pt x="111" y="26"/>
                  </a:lnTo>
                  <a:lnTo>
                    <a:pt x="144" y="22"/>
                  </a:lnTo>
                  <a:lnTo>
                    <a:pt x="131" y="36"/>
                  </a:lnTo>
                  <a:lnTo>
                    <a:pt x="165" y="40"/>
                  </a:lnTo>
                  <a:lnTo>
                    <a:pt x="138" y="51"/>
                  </a:lnTo>
                  <a:lnTo>
                    <a:pt x="169" y="64"/>
                  </a:lnTo>
                  <a:lnTo>
                    <a:pt x="132" y="63"/>
                  </a:lnTo>
                  <a:lnTo>
                    <a:pt x="142" y="88"/>
                  </a:lnTo>
                  <a:lnTo>
                    <a:pt x="110" y="70"/>
                  </a:lnTo>
                  <a:lnTo>
                    <a:pt x="104" y="96"/>
                  </a:lnTo>
                  <a:lnTo>
                    <a:pt x="83" y="72"/>
                  </a:lnTo>
                  <a:lnTo>
                    <a:pt x="67" y="104"/>
                  </a:lnTo>
                  <a:lnTo>
                    <a:pt x="61" y="76"/>
                  </a:lnTo>
                  <a:lnTo>
                    <a:pt x="38" y="85"/>
                  </a:lnTo>
                  <a:lnTo>
                    <a:pt x="45" y="68"/>
                  </a:lnTo>
                  <a:lnTo>
                    <a:pt x="1" y="71"/>
                  </a:lnTo>
                  <a:lnTo>
                    <a:pt x="29" y="57"/>
                  </a:lnTo>
                  <a:lnTo>
                    <a:pt x="0" y="42"/>
                  </a:lnTo>
                  <a:lnTo>
                    <a:pt x="36" y="37"/>
                  </a:lnTo>
                  <a:lnTo>
                    <a:pt x="3" y="11"/>
                  </a:lnTo>
                  <a:lnTo>
                    <a:pt x="57" y="31"/>
                  </a:lnTo>
                  <a:lnTo>
                    <a:pt x="66" y="11"/>
                  </a:lnTo>
                  <a:lnTo>
                    <a:pt x="85" y="28"/>
                  </a:lnTo>
                  <a:close/>
                </a:path>
              </a:pathLst>
            </a:custGeom>
            <a:noFill/>
            <a:ln w="190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 name="Freeform 32">
              <a:extLst>
                <a:ext uri="{FF2B5EF4-FFF2-40B4-BE49-F238E27FC236}">
                  <a16:creationId xmlns:a16="http://schemas.microsoft.com/office/drawing/2014/main" id="{32533A99-8536-4509-A4EF-2A89DCF42D23}"/>
                </a:ext>
              </a:extLst>
            </p:cNvPr>
            <p:cNvSpPr>
              <a:spLocks noEditPoints="1"/>
            </p:cNvSpPr>
            <p:nvPr/>
          </p:nvSpPr>
          <p:spPr bwMode="auto">
            <a:xfrm>
              <a:off x="3151" y="2636"/>
              <a:ext cx="245" cy="83"/>
            </a:xfrm>
            <a:custGeom>
              <a:avLst/>
              <a:gdLst>
                <a:gd name="T0" fmla="*/ 0 w 2326"/>
                <a:gd name="T1" fmla="*/ 0 h 788"/>
                <a:gd name="T2" fmla="*/ 0 w 2326"/>
                <a:gd name="T3" fmla="*/ 596 h 788"/>
                <a:gd name="T4" fmla="*/ 64 w 2326"/>
                <a:gd name="T5" fmla="*/ 660 h 788"/>
                <a:gd name="T6" fmla="*/ 2006 w 2326"/>
                <a:gd name="T7" fmla="*/ 660 h 788"/>
                <a:gd name="T8" fmla="*/ 2006 w 2326"/>
                <a:gd name="T9" fmla="*/ 532 h 788"/>
                <a:gd name="T10" fmla="*/ 64 w 2326"/>
                <a:gd name="T11" fmla="*/ 532 h 788"/>
                <a:gd name="T12" fmla="*/ 128 w 2326"/>
                <a:gd name="T13" fmla="*/ 596 h 788"/>
                <a:gd name="T14" fmla="*/ 128 w 2326"/>
                <a:gd name="T15" fmla="*/ 0 h 788"/>
                <a:gd name="T16" fmla="*/ 0 w 2326"/>
                <a:gd name="T17" fmla="*/ 0 h 788"/>
                <a:gd name="T18" fmla="*/ 1942 w 2326"/>
                <a:gd name="T19" fmla="*/ 788 h 788"/>
                <a:gd name="T20" fmla="*/ 2326 w 2326"/>
                <a:gd name="T21" fmla="*/ 596 h 788"/>
                <a:gd name="T22" fmla="*/ 1942 w 2326"/>
                <a:gd name="T23" fmla="*/ 404 h 788"/>
                <a:gd name="T24" fmla="*/ 1942 w 2326"/>
                <a:gd name="T25"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6" h="788">
                  <a:moveTo>
                    <a:pt x="0" y="0"/>
                  </a:moveTo>
                  <a:lnTo>
                    <a:pt x="0" y="596"/>
                  </a:lnTo>
                  <a:cubicBezTo>
                    <a:pt x="0" y="631"/>
                    <a:pt x="29" y="660"/>
                    <a:pt x="64" y="660"/>
                  </a:cubicBezTo>
                  <a:lnTo>
                    <a:pt x="2006" y="660"/>
                  </a:lnTo>
                  <a:lnTo>
                    <a:pt x="2006" y="532"/>
                  </a:lnTo>
                  <a:lnTo>
                    <a:pt x="64" y="532"/>
                  </a:lnTo>
                  <a:lnTo>
                    <a:pt x="128" y="596"/>
                  </a:lnTo>
                  <a:lnTo>
                    <a:pt x="128" y="0"/>
                  </a:lnTo>
                  <a:lnTo>
                    <a:pt x="0" y="0"/>
                  </a:lnTo>
                  <a:close/>
                  <a:moveTo>
                    <a:pt x="1942" y="788"/>
                  </a:moveTo>
                  <a:lnTo>
                    <a:pt x="2326" y="596"/>
                  </a:lnTo>
                  <a:lnTo>
                    <a:pt x="1942" y="404"/>
                  </a:lnTo>
                  <a:lnTo>
                    <a:pt x="1942" y="788"/>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 name="Freeform 33">
              <a:extLst>
                <a:ext uri="{FF2B5EF4-FFF2-40B4-BE49-F238E27FC236}">
                  <a16:creationId xmlns:a16="http://schemas.microsoft.com/office/drawing/2014/main" id="{8453C62E-3613-4C72-9374-10B4AB5FFC4D}"/>
                </a:ext>
              </a:extLst>
            </p:cNvPr>
            <p:cNvSpPr>
              <a:spLocks noEditPoints="1"/>
            </p:cNvSpPr>
            <p:nvPr/>
          </p:nvSpPr>
          <p:spPr bwMode="auto">
            <a:xfrm>
              <a:off x="1275" y="429"/>
              <a:ext cx="494" cy="98"/>
            </a:xfrm>
            <a:custGeom>
              <a:avLst/>
              <a:gdLst>
                <a:gd name="T0" fmla="*/ 4665 w 4694"/>
                <a:gd name="T1" fmla="*/ 940 h 940"/>
                <a:gd name="T2" fmla="*/ 4590 w 4694"/>
                <a:gd name="T3" fmla="*/ 940 h 940"/>
                <a:gd name="T4" fmla="*/ 4486 w 4694"/>
                <a:gd name="T5" fmla="*/ 836 h 940"/>
                <a:gd name="T6" fmla="*/ 4486 w 4694"/>
                <a:gd name="T7" fmla="*/ 312 h 940"/>
                <a:gd name="T8" fmla="*/ 4590 w 4694"/>
                <a:gd name="T9" fmla="*/ 416 h 940"/>
                <a:gd name="T10" fmla="*/ 520 w 4694"/>
                <a:gd name="T11" fmla="*/ 416 h 940"/>
                <a:gd name="T12" fmla="*/ 520 w 4694"/>
                <a:gd name="T13" fmla="*/ 208 h 940"/>
                <a:gd name="T14" fmla="*/ 4590 w 4694"/>
                <a:gd name="T15" fmla="*/ 208 h 940"/>
                <a:gd name="T16" fmla="*/ 4694 w 4694"/>
                <a:gd name="T17" fmla="*/ 312 h 940"/>
                <a:gd name="T18" fmla="*/ 4694 w 4694"/>
                <a:gd name="T19" fmla="*/ 836 h 940"/>
                <a:gd name="T20" fmla="*/ 4590 w 4694"/>
                <a:gd name="T21" fmla="*/ 732 h 940"/>
                <a:gd name="T22" fmla="*/ 4665 w 4694"/>
                <a:gd name="T23" fmla="*/ 732 h 940"/>
                <a:gd name="T24" fmla="*/ 4665 w 4694"/>
                <a:gd name="T25" fmla="*/ 940 h 940"/>
                <a:gd name="T26" fmla="*/ 624 w 4694"/>
                <a:gd name="T27" fmla="*/ 624 h 940"/>
                <a:gd name="T28" fmla="*/ 0 w 4694"/>
                <a:gd name="T29" fmla="*/ 312 h 940"/>
                <a:gd name="T30" fmla="*/ 624 w 4694"/>
                <a:gd name="T31" fmla="*/ 0 h 940"/>
                <a:gd name="T32" fmla="*/ 624 w 4694"/>
                <a:gd name="T33" fmla="*/ 62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94" h="940">
                  <a:moveTo>
                    <a:pt x="4665" y="940"/>
                  </a:moveTo>
                  <a:lnTo>
                    <a:pt x="4590" y="940"/>
                  </a:lnTo>
                  <a:cubicBezTo>
                    <a:pt x="4533" y="940"/>
                    <a:pt x="4486" y="893"/>
                    <a:pt x="4486" y="836"/>
                  </a:cubicBezTo>
                  <a:lnTo>
                    <a:pt x="4486" y="312"/>
                  </a:lnTo>
                  <a:lnTo>
                    <a:pt x="4590" y="416"/>
                  </a:lnTo>
                  <a:lnTo>
                    <a:pt x="520" y="416"/>
                  </a:lnTo>
                  <a:lnTo>
                    <a:pt x="520" y="208"/>
                  </a:lnTo>
                  <a:lnTo>
                    <a:pt x="4590" y="208"/>
                  </a:lnTo>
                  <a:cubicBezTo>
                    <a:pt x="4647" y="208"/>
                    <a:pt x="4694" y="255"/>
                    <a:pt x="4694" y="312"/>
                  </a:cubicBezTo>
                  <a:lnTo>
                    <a:pt x="4694" y="836"/>
                  </a:lnTo>
                  <a:lnTo>
                    <a:pt x="4590" y="732"/>
                  </a:lnTo>
                  <a:lnTo>
                    <a:pt x="4665" y="732"/>
                  </a:lnTo>
                  <a:lnTo>
                    <a:pt x="4665" y="940"/>
                  </a:lnTo>
                  <a:close/>
                  <a:moveTo>
                    <a:pt x="624" y="624"/>
                  </a:moveTo>
                  <a:lnTo>
                    <a:pt x="0" y="312"/>
                  </a:lnTo>
                  <a:lnTo>
                    <a:pt x="624" y="0"/>
                  </a:lnTo>
                  <a:lnTo>
                    <a:pt x="624" y="624"/>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 name="Freeform 34">
              <a:extLst>
                <a:ext uri="{FF2B5EF4-FFF2-40B4-BE49-F238E27FC236}">
                  <a16:creationId xmlns:a16="http://schemas.microsoft.com/office/drawing/2014/main" id="{7BA6E35F-BEC9-488B-A4C5-7C48435310BC}"/>
                </a:ext>
              </a:extLst>
            </p:cNvPr>
            <p:cNvSpPr>
              <a:spLocks/>
            </p:cNvSpPr>
            <p:nvPr/>
          </p:nvSpPr>
          <p:spPr bwMode="auto">
            <a:xfrm>
              <a:off x="2016" y="2094"/>
              <a:ext cx="168" cy="102"/>
            </a:xfrm>
            <a:custGeom>
              <a:avLst/>
              <a:gdLst>
                <a:gd name="T0" fmla="*/ 84 w 168"/>
                <a:gd name="T1" fmla="*/ 27 h 102"/>
                <a:gd name="T2" fmla="*/ 113 w 168"/>
                <a:gd name="T3" fmla="*/ 0 h 102"/>
                <a:gd name="T4" fmla="*/ 110 w 168"/>
                <a:gd name="T5" fmla="*/ 25 h 102"/>
                <a:gd name="T6" fmla="*/ 143 w 168"/>
                <a:gd name="T7" fmla="*/ 21 h 102"/>
                <a:gd name="T8" fmla="*/ 130 w 168"/>
                <a:gd name="T9" fmla="*/ 35 h 102"/>
                <a:gd name="T10" fmla="*/ 164 w 168"/>
                <a:gd name="T11" fmla="*/ 38 h 102"/>
                <a:gd name="T12" fmla="*/ 137 w 168"/>
                <a:gd name="T13" fmla="*/ 50 h 102"/>
                <a:gd name="T14" fmla="*/ 168 w 168"/>
                <a:gd name="T15" fmla="*/ 63 h 102"/>
                <a:gd name="T16" fmla="*/ 131 w 168"/>
                <a:gd name="T17" fmla="*/ 61 h 102"/>
                <a:gd name="T18" fmla="*/ 141 w 168"/>
                <a:gd name="T19" fmla="*/ 86 h 102"/>
                <a:gd name="T20" fmla="*/ 109 w 168"/>
                <a:gd name="T21" fmla="*/ 69 h 102"/>
                <a:gd name="T22" fmla="*/ 103 w 168"/>
                <a:gd name="T23" fmla="*/ 94 h 102"/>
                <a:gd name="T24" fmla="*/ 82 w 168"/>
                <a:gd name="T25" fmla="*/ 71 h 102"/>
                <a:gd name="T26" fmla="*/ 66 w 168"/>
                <a:gd name="T27" fmla="*/ 102 h 102"/>
                <a:gd name="T28" fmla="*/ 60 w 168"/>
                <a:gd name="T29" fmla="*/ 74 h 102"/>
                <a:gd name="T30" fmla="*/ 37 w 168"/>
                <a:gd name="T31" fmla="*/ 83 h 102"/>
                <a:gd name="T32" fmla="*/ 44 w 168"/>
                <a:gd name="T33" fmla="*/ 66 h 102"/>
                <a:gd name="T34" fmla="*/ 1 w 168"/>
                <a:gd name="T35" fmla="*/ 69 h 102"/>
                <a:gd name="T36" fmla="*/ 29 w 168"/>
                <a:gd name="T37" fmla="*/ 56 h 102"/>
                <a:gd name="T38" fmla="*/ 0 w 168"/>
                <a:gd name="T39" fmla="*/ 41 h 102"/>
                <a:gd name="T40" fmla="*/ 36 w 168"/>
                <a:gd name="T41" fmla="*/ 36 h 102"/>
                <a:gd name="T42" fmla="*/ 3 w 168"/>
                <a:gd name="T43" fmla="*/ 11 h 102"/>
                <a:gd name="T44" fmla="*/ 57 w 168"/>
                <a:gd name="T45" fmla="*/ 30 h 102"/>
                <a:gd name="T46" fmla="*/ 65 w 168"/>
                <a:gd name="T47" fmla="*/ 11 h 102"/>
                <a:gd name="T48" fmla="*/ 84 w 168"/>
                <a:gd name="T49"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02">
                  <a:moveTo>
                    <a:pt x="84" y="27"/>
                  </a:moveTo>
                  <a:lnTo>
                    <a:pt x="113" y="0"/>
                  </a:lnTo>
                  <a:lnTo>
                    <a:pt x="110" y="25"/>
                  </a:lnTo>
                  <a:lnTo>
                    <a:pt x="143" y="21"/>
                  </a:lnTo>
                  <a:lnTo>
                    <a:pt x="130" y="35"/>
                  </a:lnTo>
                  <a:lnTo>
                    <a:pt x="164" y="38"/>
                  </a:lnTo>
                  <a:lnTo>
                    <a:pt x="137" y="50"/>
                  </a:lnTo>
                  <a:lnTo>
                    <a:pt x="168" y="63"/>
                  </a:lnTo>
                  <a:lnTo>
                    <a:pt x="131" y="61"/>
                  </a:lnTo>
                  <a:lnTo>
                    <a:pt x="141" y="86"/>
                  </a:lnTo>
                  <a:lnTo>
                    <a:pt x="109" y="69"/>
                  </a:lnTo>
                  <a:lnTo>
                    <a:pt x="103" y="94"/>
                  </a:lnTo>
                  <a:lnTo>
                    <a:pt x="82" y="71"/>
                  </a:lnTo>
                  <a:lnTo>
                    <a:pt x="66" y="102"/>
                  </a:lnTo>
                  <a:lnTo>
                    <a:pt x="60" y="74"/>
                  </a:lnTo>
                  <a:lnTo>
                    <a:pt x="37" y="83"/>
                  </a:lnTo>
                  <a:lnTo>
                    <a:pt x="44" y="66"/>
                  </a:lnTo>
                  <a:lnTo>
                    <a:pt x="1" y="69"/>
                  </a:lnTo>
                  <a:lnTo>
                    <a:pt x="29" y="56"/>
                  </a:lnTo>
                  <a:lnTo>
                    <a:pt x="0" y="41"/>
                  </a:lnTo>
                  <a:lnTo>
                    <a:pt x="36" y="36"/>
                  </a:lnTo>
                  <a:lnTo>
                    <a:pt x="3" y="11"/>
                  </a:lnTo>
                  <a:lnTo>
                    <a:pt x="57" y="30"/>
                  </a:lnTo>
                  <a:lnTo>
                    <a:pt x="65" y="11"/>
                  </a:lnTo>
                  <a:lnTo>
                    <a:pt x="84" y="27"/>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35">
              <a:extLst>
                <a:ext uri="{FF2B5EF4-FFF2-40B4-BE49-F238E27FC236}">
                  <a16:creationId xmlns:a16="http://schemas.microsoft.com/office/drawing/2014/main" id="{692FC392-9B37-4227-AACA-B00C67622FC0}"/>
                </a:ext>
              </a:extLst>
            </p:cNvPr>
            <p:cNvSpPr>
              <a:spLocks/>
            </p:cNvSpPr>
            <p:nvPr/>
          </p:nvSpPr>
          <p:spPr bwMode="auto">
            <a:xfrm>
              <a:off x="2016" y="2094"/>
              <a:ext cx="168" cy="102"/>
            </a:xfrm>
            <a:custGeom>
              <a:avLst/>
              <a:gdLst>
                <a:gd name="T0" fmla="*/ 84 w 168"/>
                <a:gd name="T1" fmla="*/ 27 h 102"/>
                <a:gd name="T2" fmla="*/ 113 w 168"/>
                <a:gd name="T3" fmla="*/ 0 h 102"/>
                <a:gd name="T4" fmla="*/ 110 w 168"/>
                <a:gd name="T5" fmla="*/ 25 h 102"/>
                <a:gd name="T6" fmla="*/ 143 w 168"/>
                <a:gd name="T7" fmla="*/ 21 h 102"/>
                <a:gd name="T8" fmla="*/ 130 w 168"/>
                <a:gd name="T9" fmla="*/ 35 h 102"/>
                <a:gd name="T10" fmla="*/ 164 w 168"/>
                <a:gd name="T11" fmla="*/ 38 h 102"/>
                <a:gd name="T12" fmla="*/ 137 w 168"/>
                <a:gd name="T13" fmla="*/ 50 h 102"/>
                <a:gd name="T14" fmla="*/ 168 w 168"/>
                <a:gd name="T15" fmla="*/ 63 h 102"/>
                <a:gd name="T16" fmla="*/ 131 w 168"/>
                <a:gd name="T17" fmla="*/ 61 h 102"/>
                <a:gd name="T18" fmla="*/ 141 w 168"/>
                <a:gd name="T19" fmla="*/ 86 h 102"/>
                <a:gd name="T20" fmla="*/ 109 w 168"/>
                <a:gd name="T21" fmla="*/ 69 h 102"/>
                <a:gd name="T22" fmla="*/ 103 w 168"/>
                <a:gd name="T23" fmla="*/ 94 h 102"/>
                <a:gd name="T24" fmla="*/ 82 w 168"/>
                <a:gd name="T25" fmla="*/ 71 h 102"/>
                <a:gd name="T26" fmla="*/ 66 w 168"/>
                <a:gd name="T27" fmla="*/ 102 h 102"/>
                <a:gd name="T28" fmla="*/ 60 w 168"/>
                <a:gd name="T29" fmla="*/ 74 h 102"/>
                <a:gd name="T30" fmla="*/ 37 w 168"/>
                <a:gd name="T31" fmla="*/ 83 h 102"/>
                <a:gd name="T32" fmla="*/ 44 w 168"/>
                <a:gd name="T33" fmla="*/ 66 h 102"/>
                <a:gd name="T34" fmla="*/ 1 w 168"/>
                <a:gd name="T35" fmla="*/ 69 h 102"/>
                <a:gd name="T36" fmla="*/ 29 w 168"/>
                <a:gd name="T37" fmla="*/ 56 h 102"/>
                <a:gd name="T38" fmla="*/ 0 w 168"/>
                <a:gd name="T39" fmla="*/ 41 h 102"/>
                <a:gd name="T40" fmla="*/ 36 w 168"/>
                <a:gd name="T41" fmla="*/ 36 h 102"/>
                <a:gd name="T42" fmla="*/ 3 w 168"/>
                <a:gd name="T43" fmla="*/ 11 h 102"/>
                <a:gd name="T44" fmla="*/ 57 w 168"/>
                <a:gd name="T45" fmla="*/ 30 h 102"/>
                <a:gd name="T46" fmla="*/ 65 w 168"/>
                <a:gd name="T47" fmla="*/ 11 h 102"/>
                <a:gd name="T48" fmla="*/ 84 w 168"/>
                <a:gd name="T49" fmla="*/ 2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8" h="102">
                  <a:moveTo>
                    <a:pt x="84" y="27"/>
                  </a:moveTo>
                  <a:lnTo>
                    <a:pt x="113" y="0"/>
                  </a:lnTo>
                  <a:lnTo>
                    <a:pt x="110" y="25"/>
                  </a:lnTo>
                  <a:lnTo>
                    <a:pt x="143" y="21"/>
                  </a:lnTo>
                  <a:lnTo>
                    <a:pt x="130" y="35"/>
                  </a:lnTo>
                  <a:lnTo>
                    <a:pt x="164" y="38"/>
                  </a:lnTo>
                  <a:lnTo>
                    <a:pt x="137" y="50"/>
                  </a:lnTo>
                  <a:lnTo>
                    <a:pt x="168" y="63"/>
                  </a:lnTo>
                  <a:lnTo>
                    <a:pt x="131" y="61"/>
                  </a:lnTo>
                  <a:lnTo>
                    <a:pt x="141" y="86"/>
                  </a:lnTo>
                  <a:lnTo>
                    <a:pt x="109" y="69"/>
                  </a:lnTo>
                  <a:lnTo>
                    <a:pt x="103" y="94"/>
                  </a:lnTo>
                  <a:lnTo>
                    <a:pt x="82" y="71"/>
                  </a:lnTo>
                  <a:lnTo>
                    <a:pt x="66" y="102"/>
                  </a:lnTo>
                  <a:lnTo>
                    <a:pt x="60" y="74"/>
                  </a:lnTo>
                  <a:lnTo>
                    <a:pt x="37" y="83"/>
                  </a:lnTo>
                  <a:lnTo>
                    <a:pt x="44" y="66"/>
                  </a:lnTo>
                  <a:lnTo>
                    <a:pt x="1" y="69"/>
                  </a:lnTo>
                  <a:lnTo>
                    <a:pt x="29" y="56"/>
                  </a:lnTo>
                  <a:lnTo>
                    <a:pt x="0" y="41"/>
                  </a:lnTo>
                  <a:lnTo>
                    <a:pt x="36" y="36"/>
                  </a:lnTo>
                  <a:lnTo>
                    <a:pt x="3" y="11"/>
                  </a:lnTo>
                  <a:lnTo>
                    <a:pt x="57" y="30"/>
                  </a:lnTo>
                  <a:lnTo>
                    <a:pt x="65" y="11"/>
                  </a:lnTo>
                  <a:lnTo>
                    <a:pt x="84" y="27"/>
                  </a:lnTo>
                  <a:close/>
                </a:path>
              </a:pathLst>
            </a:custGeom>
            <a:noFill/>
            <a:ln w="190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7" name="Rectangle 36">
              <a:extLst>
                <a:ext uri="{FF2B5EF4-FFF2-40B4-BE49-F238E27FC236}">
                  <a16:creationId xmlns:a16="http://schemas.microsoft.com/office/drawing/2014/main" id="{E6897942-86E9-44EE-87D2-4055C98C1931}"/>
                </a:ext>
              </a:extLst>
            </p:cNvPr>
            <p:cNvSpPr>
              <a:spLocks noChangeArrowheads="1"/>
            </p:cNvSpPr>
            <p:nvPr/>
          </p:nvSpPr>
          <p:spPr bwMode="auto">
            <a:xfrm>
              <a:off x="2629" y="340"/>
              <a:ext cx="83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Raw Cement Meal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A464BC70-9A73-4824-83F2-2C3BB1556346}"/>
                </a:ext>
              </a:extLst>
            </p:cNvPr>
            <p:cNvSpPr>
              <a:spLocks noChangeArrowheads="1"/>
            </p:cNvSpPr>
            <p:nvPr/>
          </p:nvSpPr>
          <p:spPr bwMode="auto">
            <a:xfrm>
              <a:off x="2629" y="460"/>
              <a:ext cx="84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(mostly limestone)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8">
              <a:extLst>
                <a:ext uri="{FF2B5EF4-FFF2-40B4-BE49-F238E27FC236}">
                  <a16:creationId xmlns:a16="http://schemas.microsoft.com/office/drawing/2014/main" id="{63F8DC68-B27A-4E4F-938B-2E5FD4A3D12B}"/>
                </a:ext>
              </a:extLst>
            </p:cNvPr>
            <p:cNvSpPr>
              <a:spLocks noChangeArrowheads="1"/>
            </p:cNvSpPr>
            <p:nvPr/>
          </p:nvSpPr>
          <p:spPr bwMode="auto">
            <a:xfrm>
              <a:off x="2180" y="1270"/>
              <a:ext cx="19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Pre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9">
              <a:extLst>
                <a:ext uri="{FF2B5EF4-FFF2-40B4-BE49-F238E27FC236}">
                  <a16:creationId xmlns:a16="http://schemas.microsoft.com/office/drawing/2014/main" id="{96B6F9C3-27E5-4B8C-AC0B-0B7B5E677C23}"/>
                </a:ext>
              </a:extLst>
            </p:cNvPr>
            <p:cNvSpPr>
              <a:spLocks noChangeArrowheads="1"/>
            </p:cNvSpPr>
            <p:nvPr/>
          </p:nvSpPr>
          <p:spPr bwMode="auto">
            <a:xfrm>
              <a:off x="2317" y="1270"/>
              <a:ext cx="8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0">
              <a:extLst>
                <a:ext uri="{FF2B5EF4-FFF2-40B4-BE49-F238E27FC236}">
                  <a16:creationId xmlns:a16="http://schemas.microsoft.com/office/drawing/2014/main" id="{D09267B0-07E7-4946-B73A-F12DEA9DAA66}"/>
                </a:ext>
              </a:extLst>
            </p:cNvPr>
            <p:cNvSpPr>
              <a:spLocks noChangeArrowheads="1"/>
            </p:cNvSpPr>
            <p:nvPr/>
          </p:nvSpPr>
          <p:spPr bwMode="auto">
            <a:xfrm>
              <a:off x="2347" y="1270"/>
              <a:ext cx="36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Heater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1">
              <a:extLst>
                <a:ext uri="{FF2B5EF4-FFF2-40B4-BE49-F238E27FC236}">
                  <a16:creationId xmlns:a16="http://schemas.microsoft.com/office/drawing/2014/main" id="{435F7A21-1B08-4C0B-9D5C-F96BE449CB40}"/>
                </a:ext>
              </a:extLst>
            </p:cNvPr>
            <p:cNvSpPr>
              <a:spLocks noChangeArrowheads="1"/>
            </p:cNvSpPr>
            <p:nvPr/>
          </p:nvSpPr>
          <p:spPr bwMode="auto">
            <a:xfrm>
              <a:off x="2180" y="1391"/>
              <a:ext cx="324"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Tower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3DB87B61-864A-4231-BB9D-0CC481752F05}"/>
                </a:ext>
              </a:extLst>
            </p:cNvPr>
            <p:cNvSpPr>
              <a:spLocks noChangeArrowheads="1"/>
            </p:cNvSpPr>
            <p:nvPr/>
          </p:nvSpPr>
          <p:spPr bwMode="auto">
            <a:xfrm>
              <a:off x="2027" y="2483"/>
              <a:ext cx="51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Rotary Kiln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3">
              <a:extLst>
                <a:ext uri="{FF2B5EF4-FFF2-40B4-BE49-F238E27FC236}">
                  <a16:creationId xmlns:a16="http://schemas.microsoft.com/office/drawing/2014/main" id="{1DEB7ABC-7206-4A04-9BB0-28C604E16098}"/>
                </a:ext>
              </a:extLst>
            </p:cNvPr>
            <p:cNvSpPr>
              <a:spLocks noChangeArrowheads="1"/>
            </p:cNvSpPr>
            <p:nvPr/>
          </p:nvSpPr>
          <p:spPr bwMode="auto">
            <a:xfrm>
              <a:off x="2027" y="2603"/>
              <a:ext cx="527"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(clinkering)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4">
              <a:extLst>
                <a:ext uri="{FF2B5EF4-FFF2-40B4-BE49-F238E27FC236}">
                  <a16:creationId xmlns:a16="http://schemas.microsoft.com/office/drawing/2014/main" id="{640D39FF-16E7-40CB-8A62-B7D9E8D0950A}"/>
                </a:ext>
              </a:extLst>
            </p:cNvPr>
            <p:cNvSpPr>
              <a:spLocks noChangeArrowheads="1"/>
            </p:cNvSpPr>
            <p:nvPr/>
          </p:nvSpPr>
          <p:spPr bwMode="auto">
            <a:xfrm>
              <a:off x="3774" y="2334"/>
              <a:ext cx="37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Clinker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822E40BB-13BD-4AF7-A759-5BBBEB0C3C75}"/>
                </a:ext>
              </a:extLst>
            </p:cNvPr>
            <p:cNvSpPr>
              <a:spLocks noChangeArrowheads="1"/>
            </p:cNvSpPr>
            <p:nvPr/>
          </p:nvSpPr>
          <p:spPr bwMode="auto">
            <a:xfrm>
              <a:off x="3774" y="2455"/>
              <a:ext cx="33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Cooler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Freeform 46">
              <a:extLst>
                <a:ext uri="{FF2B5EF4-FFF2-40B4-BE49-F238E27FC236}">
                  <a16:creationId xmlns:a16="http://schemas.microsoft.com/office/drawing/2014/main" id="{C88ADDA9-2F80-4861-9721-9D4E15B14974}"/>
                </a:ext>
              </a:extLst>
            </p:cNvPr>
            <p:cNvSpPr>
              <a:spLocks noEditPoints="1"/>
            </p:cNvSpPr>
            <p:nvPr/>
          </p:nvSpPr>
          <p:spPr bwMode="auto">
            <a:xfrm>
              <a:off x="2016" y="1989"/>
              <a:ext cx="1638" cy="597"/>
            </a:xfrm>
            <a:custGeom>
              <a:avLst/>
              <a:gdLst>
                <a:gd name="T0" fmla="*/ 7723 w 7783"/>
                <a:gd name="T1" fmla="*/ 2740 h 2844"/>
                <a:gd name="T2" fmla="*/ 7731 w 7783"/>
                <a:gd name="T3" fmla="*/ 2740 h 2844"/>
                <a:gd name="T4" fmla="*/ 7679 w 7783"/>
                <a:gd name="T5" fmla="*/ 2792 h 2844"/>
                <a:gd name="T6" fmla="*/ 7679 w 7783"/>
                <a:gd name="T7" fmla="*/ 156 h 2844"/>
                <a:gd name="T8" fmla="*/ 7731 w 7783"/>
                <a:gd name="T9" fmla="*/ 208 h 2844"/>
                <a:gd name="T10" fmla="*/ 260 w 7783"/>
                <a:gd name="T11" fmla="*/ 208 h 2844"/>
                <a:gd name="T12" fmla="*/ 260 w 7783"/>
                <a:gd name="T13" fmla="*/ 104 h 2844"/>
                <a:gd name="T14" fmla="*/ 7731 w 7783"/>
                <a:gd name="T15" fmla="*/ 104 h 2844"/>
                <a:gd name="T16" fmla="*/ 7783 w 7783"/>
                <a:gd name="T17" fmla="*/ 156 h 2844"/>
                <a:gd name="T18" fmla="*/ 7783 w 7783"/>
                <a:gd name="T19" fmla="*/ 2792 h 2844"/>
                <a:gd name="T20" fmla="*/ 7731 w 7783"/>
                <a:gd name="T21" fmla="*/ 2844 h 2844"/>
                <a:gd name="T22" fmla="*/ 7723 w 7783"/>
                <a:gd name="T23" fmla="*/ 2844 h 2844"/>
                <a:gd name="T24" fmla="*/ 7723 w 7783"/>
                <a:gd name="T25" fmla="*/ 2740 h 2844"/>
                <a:gd name="T26" fmla="*/ 312 w 7783"/>
                <a:gd name="T27" fmla="*/ 312 h 2844"/>
                <a:gd name="T28" fmla="*/ 0 w 7783"/>
                <a:gd name="T29" fmla="*/ 156 h 2844"/>
                <a:gd name="T30" fmla="*/ 312 w 7783"/>
                <a:gd name="T31" fmla="*/ 0 h 2844"/>
                <a:gd name="T32" fmla="*/ 312 w 7783"/>
                <a:gd name="T33" fmla="*/ 312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83" h="2844">
                  <a:moveTo>
                    <a:pt x="7723" y="2740"/>
                  </a:moveTo>
                  <a:lnTo>
                    <a:pt x="7731" y="2740"/>
                  </a:lnTo>
                  <a:lnTo>
                    <a:pt x="7679" y="2792"/>
                  </a:lnTo>
                  <a:lnTo>
                    <a:pt x="7679" y="156"/>
                  </a:lnTo>
                  <a:lnTo>
                    <a:pt x="7731" y="208"/>
                  </a:lnTo>
                  <a:lnTo>
                    <a:pt x="260" y="208"/>
                  </a:lnTo>
                  <a:lnTo>
                    <a:pt x="260" y="104"/>
                  </a:lnTo>
                  <a:lnTo>
                    <a:pt x="7731" y="104"/>
                  </a:lnTo>
                  <a:cubicBezTo>
                    <a:pt x="7760" y="104"/>
                    <a:pt x="7783" y="128"/>
                    <a:pt x="7783" y="156"/>
                  </a:cubicBezTo>
                  <a:lnTo>
                    <a:pt x="7783" y="2792"/>
                  </a:lnTo>
                  <a:cubicBezTo>
                    <a:pt x="7783" y="2821"/>
                    <a:pt x="7760" y="2844"/>
                    <a:pt x="7731" y="2844"/>
                  </a:cubicBezTo>
                  <a:lnTo>
                    <a:pt x="7723" y="2844"/>
                  </a:lnTo>
                  <a:lnTo>
                    <a:pt x="7723" y="2740"/>
                  </a:lnTo>
                  <a:close/>
                  <a:moveTo>
                    <a:pt x="312" y="312"/>
                  </a:moveTo>
                  <a:lnTo>
                    <a:pt x="0" y="156"/>
                  </a:lnTo>
                  <a:lnTo>
                    <a:pt x="312" y="0"/>
                  </a:lnTo>
                  <a:lnTo>
                    <a:pt x="312" y="312"/>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Freeform 47">
              <a:extLst>
                <a:ext uri="{FF2B5EF4-FFF2-40B4-BE49-F238E27FC236}">
                  <a16:creationId xmlns:a16="http://schemas.microsoft.com/office/drawing/2014/main" id="{E5A335C5-7A8E-441F-B657-2109F869CAE5}"/>
                </a:ext>
              </a:extLst>
            </p:cNvPr>
            <p:cNvSpPr>
              <a:spLocks noEditPoints="1"/>
            </p:cNvSpPr>
            <p:nvPr/>
          </p:nvSpPr>
          <p:spPr bwMode="auto">
            <a:xfrm>
              <a:off x="101" y="2341"/>
              <a:ext cx="573" cy="65"/>
            </a:xfrm>
            <a:custGeom>
              <a:avLst/>
              <a:gdLst>
                <a:gd name="T0" fmla="*/ 0 w 5440"/>
                <a:gd name="T1" fmla="*/ 154 h 624"/>
                <a:gd name="T2" fmla="*/ 2720 w 5440"/>
                <a:gd name="T3" fmla="*/ 154 h 624"/>
                <a:gd name="T4" fmla="*/ 2824 w 5440"/>
                <a:gd name="T5" fmla="*/ 258 h 624"/>
                <a:gd name="T6" fmla="*/ 2824 w 5440"/>
                <a:gd name="T7" fmla="*/ 312 h 624"/>
                <a:gd name="T8" fmla="*/ 2720 w 5440"/>
                <a:gd name="T9" fmla="*/ 208 h 624"/>
                <a:gd name="T10" fmla="*/ 4920 w 5440"/>
                <a:gd name="T11" fmla="*/ 208 h 624"/>
                <a:gd name="T12" fmla="*/ 4920 w 5440"/>
                <a:gd name="T13" fmla="*/ 416 h 624"/>
                <a:gd name="T14" fmla="*/ 2720 w 5440"/>
                <a:gd name="T15" fmla="*/ 416 h 624"/>
                <a:gd name="T16" fmla="*/ 2616 w 5440"/>
                <a:gd name="T17" fmla="*/ 312 h 624"/>
                <a:gd name="T18" fmla="*/ 2616 w 5440"/>
                <a:gd name="T19" fmla="*/ 258 h 624"/>
                <a:gd name="T20" fmla="*/ 2720 w 5440"/>
                <a:gd name="T21" fmla="*/ 362 h 624"/>
                <a:gd name="T22" fmla="*/ 0 w 5440"/>
                <a:gd name="T23" fmla="*/ 362 h 624"/>
                <a:gd name="T24" fmla="*/ 0 w 5440"/>
                <a:gd name="T25" fmla="*/ 154 h 624"/>
                <a:gd name="T26" fmla="*/ 4816 w 5440"/>
                <a:gd name="T27" fmla="*/ 0 h 624"/>
                <a:gd name="T28" fmla="*/ 5440 w 5440"/>
                <a:gd name="T29" fmla="*/ 312 h 624"/>
                <a:gd name="T30" fmla="*/ 4816 w 5440"/>
                <a:gd name="T31" fmla="*/ 624 h 624"/>
                <a:gd name="T32" fmla="*/ 4816 w 5440"/>
                <a:gd name="T33"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0" h="624">
                  <a:moveTo>
                    <a:pt x="0" y="154"/>
                  </a:moveTo>
                  <a:lnTo>
                    <a:pt x="2720" y="154"/>
                  </a:lnTo>
                  <a:cubicBezTo>
                    <a:pt x="2778" y="154"/>
                    <a:pt x="2824" y="201"/>
                    <a:pt x="2824" y="258"/>
                  </a:cubicBezTo>
                  <a:lnTo>
                    <a:pt x="2824" y="312"/>
                  </a:lnTo>
                  <a:lnTo>
                    <a:pt x="2720" y="208"/>
                  </a:lnTo>
                  <a:lnTo>
                    <a:pt x="4920" y="208"/>
                  </a:lnTo>
                  <a:lnTo>
                    <a:pt x="4920" y="416"/>
                  </a:lnTo>
                  <a:lnTo>
                    <a:pt x="2720" y="416"/>
                  </a:lnTo>
                  <a:cubicBezTo>
                    <a:pt x="2663" y="416"/>
                    <a:pt x="2616" y="369"/>
                    <a:pt x="2616" y="312"/>
                  </a:cubicBezTo>
                  <a:lnTo>
                    <a:pt x="2616" y="258"/>
                  </a:lnTo>
                  <a:lnTo>
                    <a:pt x="2720" y="362"/>
                  </a:lnTo>
                  <a:lnTo>
                    <a:pt x="0" y="362"/>
                  </a:lnTo>
                  <a:lnTo>
                    <a:pt x="0" y="154"/>
                  </a:lnTo>
                  <a:close/>
                  <a:moveTo>
                    <a:pt x="4816" y="0"/>
                  </a:moveTo>
                  <a:lnTo>
                    <a:pt x="5440" y="312"/>
                  </a:lnTo>
                  <a:lnTo>
                    <a:pt x="4816" y="624"/>
                  </a:lnTo>
                  <a:lnTo>
                    <a:pt x="4816"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9" name="Freeform 48">
              <a:extLst>
                <a:ext uri="{FF2B5EF4-FFF2-40B4-BE49-F238E27FC236}">
                  <a16:creationId xmlns:a16="http://schemas.microsoft.com/office/drawing/2014/main" id="{0938FBF0-F9A0-4659-B790-2CF28DD88B8A}"/>
                </a:ext>
              </a:extLst>
            </p:cNvPr>
            <p:cNvSpPr>
              <a:spLocks noEditPoints="1"/>
            </p:cNvSpPr>
            <p:nvPr/>
          </p:nvSpPr>
          <p:spPr bwMode="auto">
            <a:xfrm>
              <a:off x="100" y="2586"/>
              <a:ext cx="573" cy="40"/>
            </a:xfrm>
            <a:custGeom>
              <a:avLst/>
              <a:gdLst>
                <a:gd name="T0" fmla="*/ 0 w 573"/>
                <a:gd name="T1" fmla="*/ 13 h 40"/>
                <a:gd name="T2" fmla="*/ 539 w 573"/>
                <a:gd name="T3" fmla="*/ 13 h 40"/>
                <a:gd name="T4" fmla="*/ 539 w 573"/>
                <a:gd name="T5" fmla="*/ 26 h 40"/>
                <a:gd name="T6" fmla="*/ 0 w 573"/>
                <a:gd name="T7" fmla="*/ 26 h 40"/>
                <a:gd name="T8" fmla="*/ 0 w 573"/>
                <a:gd name="T9" fmla="*/ 13 h 40"/>
                <a:gd name="T10" fmla="*/ 532 w 573"/>
                <a:gd name="T11" fmla="*/ 0 h 40"/>
                <a:gd name="T12" fmla="*/ 573 w 573"/>
                <a:gd name="T13" fmla="*/ 20 h 40"/>
                <a:gd name="T14" fmla="*/ 532 w 573"/>
                <a:gd name="T15" fmla="*/ 40 h 40"/>
                <a:gd name="T16" fmla="*/ 532 w 57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3" h="40">
                  <a:moveTo>
                    <a:pt x="0" y="13"/>
                  </a:moveTo>
                  <a:lnTo>
                    <a:pt x="539" y="13"/>
                  </a:lnTo>
                  <a:lnTo>
                    <a:pt x="539" y="26"/>
                  </a:lnTo>
                  <a:lnTo>
                    <a:pt x="0" y="26"/>
                  </a:lnTo>
                  <a:lnTo>
                    <a:pt x="0" y="13"/>
                  </a:lnTo>
                  <a:close/>
                  <a:moveTo>
                    <a:pt x="532" y="0"/>
                  </a:moveTo>
                  <a:lnTo>
                    <a:pt x="573" y="20"/>
                  </a:lnTo>
                  <a:lnTo>
                    <a:pt x="532" y="40"/>
                  </a:lnTo>
                  <a:lnTo>
                    <a:pt x="532" y="0"/>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0" name="Rectangle 49">
              <a:extLst>
                <a:ext uri="{FF2B5EF4-FFF2-40B4-BE49-F238E27FC236}">
                  <a16:creationId xmlns:a16="http://schemas.microsoft.com/office/drawing/2014/main" id="{E013C6A8-8D1F-46A7-883A-0C74993758FA}"/>
                </a:ext>
              </a:extLst>
            </p:cNvPr>
            <p:cNvSpPr>
              <a:spLocks noChangeArrowheads="1"/>
            </p:cNvSpPr>
            <p:nvPr/>
          </p:nvSpPr>
          <p:spPr bwMode="auto">
            <a:xfrm>
              <a:off x="157" y="2396"/>
              <a:ext cx="42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Gas flow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50">
              <a:extLst>
                <a:ext uri="{FF2B5EF4-FFF2-40B4-BE49-F238E27FC236}">
                  <a16:creationId xmlns:a16="http://schemas.microsoft.com/office/drawing/2014/main" id="{AF500BF1-C238-42D1-A395-49536A2DE703}"/>
                </a:ext>
              </a:extLst>
            </p:cNvPr>
            <p:cNvSpPr>
              <a:spLocks noChangeArrowheads="1"/>
            </p:cNvSpPr>
            <p:nvPr/>
          </p:nvSpPr>
          <p:spPr bwMode="auto">
            <a:xfrm>
              <a:off x="157" y="2635"/>
              <a:ext cx="510"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Solids flow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51">
              <a:extLst>
                <a:ext uri="{FF2B5EF4-FFF2-40B4-BE49-F238E27FC236}">
                  <a16:creationId xmlns:a16="http://schemas.microsoft.com/office/drawing/2014/main" id="{4DC264B5-0600-45C2-9F88-8C8B201D088A}"/>
                </a:ext>
              </a:extLst>
            </p:cNvPr>
            <p:cNvSpPr>
              <a:spLocks noChangeArrowheads="1"/>
            </p:cNvSpPr>
            <p:nvPr/>
          </p:nvSpPr>
          <p:spPr bwMode="auto">
            <a:xfrm>
              <a:off x="751" y="421"/>
              <a:ext cx="527" cy="215"/>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Rectangle 52">
              <a:extLst>
                <a:ext uri="{FF2B5EF4-FFF2-40B4-BE49-F238E27FC236}">
                  <a16:creationId xmlns:a16="http://schemas.microsoft.com/office/drawing/2014/main" id="{95CBEAF1-F5E4-4C64-A63E-035DB51972A5}"/>
                </a:ext>
              </a:extLst>
            </p:cNvPr>
            <p:cNvSpPr>
              <a:spLocks noChangeArrowheads="1"/>
            </p:cNvSpPr>
            <p:nvPr/>
          </p:nvSpPr>
          <p:spPr bwMode="auto">
            <a:xfrm>
              <a:off x="751" y="421"/>
              <a:ext cx="527" cy="215"/>
            </a:xfrm>
            <a:prstGeom prst="rect">
              <a:avLst/>
            </a:pr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4" name="Freeform 53">
              <a:extLst>
                <a:ext uri="{FF2B5EF4-FFF2-40B4-BE49-F238E27FC236}">
                  <a16:creationId xmlns:a16="http://schemas.microsoft.com/office/drawing/2014/main" id="{1C877C8F-49E1-456A-BE1A-D8FAA3FAB43D}"/>
                </a:ext>
              </a:extLst>
            </p:cNvPr>
            <p:cNvSpPr>
              <a:spLocks noEditPoints="1"/>
            </p:cNvSpPr>
            <p:nvPr/>
          </p:nvSpPr>
          <p:spPr bwMode="auto">
            <a:xfrm>
              <a:off x="1008" y="922"/>
              <a:ext cx="66" cy="354"/>
            </a:xfrm>
            <a:custGeom>
              <a:avLst/>
              <a:gdLst>
                <a:gd name="T0" fmla="*/ 416 w 624"/>
                <a:gd name="T1" fmla="*/ 0 h 3372"/>
                <a:gd name="T2" fmla="*/ 416 w 624"/>
                <a:gd name="T3" fmla="*/ 1686 h 3372"/>
                <a:gd name="T4" fmla="*/ 312 w 624"/>
                <a:gd name="T5" fmla="*/ 1790 h 3372"/>
                <a:gd name="T6" fmla="*/ 312 w 624"/>
                <a:gd name="T7" fmla="*/ 1790 h 3372"/>
                <a:gd name="T8" fmla="*/ 416 w 624"/>
                <a:gd name="T9" fmla="*/ 1686 h 3372"/>
                <a:gd name="T10" fmla="*/ 416 w 624"/>
                <a:gd name="T11" fmla="*/ 2852 h 3372"/>
                <a:gd name="T12" fmla="*/ 208 w 624"/>
                <a:gd name="T13" fmla="*/ 2852 h 3372"/>
                <a:gd name="T14" fmla="*/ 208 w 624"/>
                <a:gd name="T15" fmla="*/ 1686 h 3372"/>
                <a:gd name="T16" fmla="*/ 312 w 624"/>
                <a:gd name="T17" fmla="*/ 1582 h 3372"/>
                <a:gd name="T18" fmla="*/ 312 w 624"/>
                <a:gd name="T19" fmla="*/ 1582 h 3372"/>
                <a:gd name="T20" fmla="*/ 208 w 624"/>
                <a:gd name="T21" fmla="*/ 1686 h 3372"/>
                <a:gd name="T22" fmla="*/ 208 w 624"/>
                <a:gd name="T23" fmla="*/ 0 h 3372"/>
                <a:gd name="T24" fmla="*/ 416 w 624"/>
                <a:gd name="T25" fmla="*/ 0 h 3372"/>
                <a:gd name="T26" fmla="*/ 624 w 624"/>
                <a:gd name="T27" fmla="*/ 2748 h 3372"/>
                <a:gd name="T28" fmla="*/ 312 w 624"/>
                <a:gd name="T29" fmla="*/ 3372 h 3372"/>
                <a:gd name="T30" fmla="*/ 0 w 624"/>
                <a:gd name="T31" fmla="*/ 2748 h 3372"/>
                <a:gd name="T32" fmla="*/ 624 w 624"/>
                <a:gd name="T33" fmla="*/ 2748 h 3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4" h="3372">
                  <a:moveTo>
                    <a:pt x="416" y="0"/>
                  </a:moveTo>
                  <a:lnTo>
                    <a:pt x="416" y="1686"/>
                  </a:lnTo>
                  <a:cubicBezTo>
                    <a:pt x="416" y="1743"/>
                    <a:pt x="370" y="1790"/>
                    <a:pt x="312" y="1790"/>
                  </a:cubicBezTo>
                  <a:lnTo>
                    <a:pt x="312" y="1790"/>
                  </a:lnTo>
                  <a:lnTo>
                    <a:pt x="416" y="1686"/>
                  </a:lnTo>
                  <a:lnTo>
                    <a:pt x="416" y="2852"/>
                  </a:lnTo>
                  <a:lnTo>
                    <a:pt x="208" y="2852"/>
                  </a:lnTo>
                  <a:lnTo>
                    <a:pt x="208" y="1686"/>
                  </a:lnTo>
                  <a:cubicBezTo>
                    <a:pt x="208" y="1629"/>
                    <a:pt x="255" y="1582"/>
                    <a:pt x="312" y="1582"/>
                  </a:cubicBezTo>
                  <a:lnTo>
                    <a:pt x="312" y="1582"/>
                  </a:lnTo>
                  <a:lnTo>
                    <a:pt x="208" y="1686"/>
                  </a:lnTo>
                  <a:lnTo>
                    <a:pt x="208" y="0"/>
                  </a:lnTo>
                  <a:lnTo>
                    <a:pt x="416" y="0"/>
                  </a:lnTo>
                  <a:close/>
                  <a:moveTo>
                    <a:pt x="624" y="2748"/>
                  </a:moveTo>
                  <a:lnTo>
                    <a:pt x="312" y="3372"/>
                  </a:lnTo>
                  <a:lnTo>
                    <a:pt x="0" y="2748"/>
                  </a:lnTo>
                  <a:lnTo>
                    <a:pt x="624" y="2748"/>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5" name="Rectangle 54">
              <a:extLst>
                <a:ext uri="{FF2B5EF4-FFF2-40B4-BE49-F238E27FC236}">
                  <a16:creationId xmlns:a16="http://schemas.microsoft.com/office/drawing/2014/main" id="{D6DBD35A-C981-430C-B44F-D5CF3A119FD2}"/>
                </a:ext>
              </a:extLst>
            </p:cNvPr>
            <p:cNvSpPr>
              <a:spLocks noChangeArrowheads="1"/>
            </p:cNvSpPr>
            <p:nvPr/>
          </p:nvSpPr>
          <p:spPr bwMode="auto">
            <a:xfrm>
              <a:off x="497" y="1735"/>
              <a:ext cx="352"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Amine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5">
              <a:extLst>
                <a:ext uri="{FF2B5EF4-FFF2-40B4-BE49-F238E27FC236}">
                  <a16:creationId xmlns:a16="http://schemas.microsoft.com/office/drawing/2014/main" id="{7858508A-3014-499E-B3A2-0F40CC47122A}"/>
                </a:ext>
              </a:extLst>
            </p:cNvPr>
            <p:cNvSpPr>
              <a:spLocks noChangeArrowheads="1"/>
            </p:cNvSpPr>
            <p:nvPr/>
          </p:nvSpPr>
          <p:spPr bwMode="auto">
            <a:xfrm>
              <a:off x="497" y="1856"/>
              <a:ext cx="361"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System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Freeform 56">
              <a:extLst>
                <a:ext uri="{FF2B5EF4-FFF2-40B4-BE49-F238E27FC236}">
                  <a16:creationId xmlns:a16="http://schemas.microsoft.com/office/drawing/2014/main" id="{4274DB91-A95F-4820-995C-B84603D11748}"/>
                </a:ext>
              </a:extLst>
            </p:cNvPr>
            <p:cNvSpPr>
              <a:spLocks noEditPoints="1"/>
            </p:cNvSpPr>
            <p:nvPr/>
          </p:nvSpPr>
          <p:spPr bwMode="auto">
            <a:xfrm>
              <a:off x="3795" y="2661"/>
              <a:ext cx="341" cy="140"/>
            </a:xfrm>
            <a:custGeom>
              <a:avLst/>
              <a:gdLst>
                <a:gd name="T0" fmla="*/ 0 w 1621"/>
                <a:gd name="T1" fmla="*/ 0 h 665"/>
                <a:gd name="T2" fmla="*/ 811 w 1621"/>
                <a:gd name="T3" fmla="*/ 0 h 665"/>
                <a:gd name="T4" fmla="*/ 843 w 1621"/>
                <a:gd name="T5" fmla="*/ 32 h 665"/>
                <a:gd name="T6" fmla="*/ 843 w 1621"/>
                <a:gd name="T7" fmla="*/ 569 h 665"/>
                <a:gd name="T8" fmla="*/ 811 w 1621"/>
                <a:gd name="T9" fmla="*/ 537 h 665"/>
                <a:gd name="T10" fmla="*/ 1461 w 1621"/>
                <a:gd name="T11" fmla="*/ 537 h 665"/>
                <a:gd name="T12" fmla="*/ 1461 w 1621"/>
                <a:gd name="T13" fmla="*/ 601 h 665"/>
                <a:gd name="T14" fmla="*/ 811 w 1621"/>
                <a:gd name="T15" fmla="*/ 601 h 665"/>
                <a:gd name="T16" fmla="*/ 779 w 1621"/>
                <a:gd name="T17" fmla="*/ 569 h 665"/>
                <a:gd name="T18" fmla="*/ 779 w 1621"/>
                <a:gd name="T19" fmla="*/ 32 h 665"/>
                <a:gd name="T20" fmla="*/ 811 w 1621"/>
                <a:gd name="T21" fmla="*/ 64 h 665"/>
                <a:gd name="T22" fmla="*/ 0 w 1621"/>
                <a:gd name="T23" fmla="*/ 64 h 665"/>
                <a:gd name="T24" fmla="*/ 0 w 1621"/>
                <a:gd name="T25" fmla="*/ 0 h 665"/>
                <a:gd name="T26" fmla="*/ 1429 w 1621"/>
                <a:gd name="T27" fmla="*/ 473 h 665"/>
                <a:gd name="T28" fmla="*/ 1621 w 1621"/>
                <a:gd name="T29" fmla="*/ 569 h 665"/>
                <a:gd name="T30" fmla="*/ 1429 w 1621"/>
                <a:gd name="T31" fmla="*/ 665 h 665"/>
                <a:gd name="T32" fmla="*/ 1429 w 1621"/>
                <a:gd name="T33" fmla="*/ 473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1" h="665">
                  <a:moveTo>
                    <a:pt x="0" y="0"/>
                  </a:moveTo>
                  <a:lnTo>
                    <a:pt x="811" y="0"/>
                  </a:lnTo>
                  <a:cubicBezTo>
                    <a:pt x="829" y="0"/>
                    <a:pt x="843" y="15"/>
                    <a:pt x="843" y="32"/>
                  </a:cubicBezTo>
                  <a:lnTo>
                    <a:pt x="843" y="569"/>
                  </a:lnTo>
                  <a:lnTo>
                    <a:pt x="811" y="537"/>
                  </a:lnTo>
                  <a:lnTo>
                    <a:pt x="1461" y="537"/>
                  </a:lnTo>
                  <a:lnTo>
                    <a:pt x="1461" y="601"/>
                  </a:lnTo>
                  <a:lnTo>
                    <a:pt x="811" y="601"/>
                  </a:lnTo>
                  <a:cubicBezTo>
                    <a:pt x="793" y="601"/>
                    <a:pt x="779" y="587"/>
                    <a:pt x="779" y="569"/>
                  </a:cubicBezTo>
                  <a:lnTo>
                    <a:pt x="779" y="32"/>
                  </a:lnTo>
                  <a:lnTo>
                    <a:pt x="811" y="64"/>
                  </a:lnTo>
                  <a:lnTo>
                    <a:pt x="0" y="64"/>
                  </a:lnTo>
                  <a:lnTo>
                    <a:pt x="0" y="0"/>
                  </a:lnTo>
                  <a:close/>
                  <a:moveTo>
                    <a:pt x="1429" y="473"/>
                  </a:moveTo>
                  <a:lnTo>
                    <a:pt x="1621" y="569"/>
                  </a:lnTo>
                  <a:lnTo>
                    <a:pt x="1429" y="665"/>
                  </a:lnTo>
                  <a:lnTo>
                    <a:pt x="1429" y="473"/>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8" name="Rectangle 57">
              <a:extLst>
                <a:ext uri="{FF2B5EF4-FFF2-40B4-BE49-F238E27FC236}">
                  <a16:creationId xmlns:a16="http://schemas.microsoft.com/office/drawing/2014/main" id="{7967C3D6-A222-4AEC-831F-6935F387B378}"/>
                </a:ext>
              </a:extLst>
            </p:cNvPr>
            <p:cNvSpPr>
              <a:spLocks noChangeArrowheads="1"/>
            </p:cNvSpPr>
            <p:nvPr/>
          </p:nvSpPr>
          <p:spPr bwMode="auto">
            <a:xfrm>
              <a:off x="4169" y="2696"/>
              <a:ext cx="705"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Cement Clinker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8">
              <a:extLst>
                <a:ext uri="{FF2B5EF4-FFF2-40B4-BE49-F238E27FC236}">
                  <a16:creationId xmlns:a16="http://schemas.microsoft.com/office/drawing/2014/main" id="{06AB0A9F-D21B-453B-95A7-2AF01599CE3E}"/>
                </a:ext>
              </a:extLst>
            </p:cNvPr>
            <p:cNvSpPr>
              <a:spLocks noChangeArrowheads="1"/>
            </p:cNvSpPr>
            <p:nvPr/>
          </p:nvSpPr>
          <p:spPr bwMode="auto">
            <a:xfrm>
              <a:off x="818" y="654"/>
              <a:ext cx="514"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Filter / ESP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9">
              <a:extLst>
                <a:ext uri="{FF2B5EF4-FFF2-40B4-BE49-F238E27FC236}">
                  <a16:creationId xmlns:a16="http://schemas.microsoft.com/office/drawing/2014/main" id="{2108C337-1ABD-4CEE-928E-C15BEE258E0E}"/>
                </a:ext>
              </a:extLst>
            </p:cNvPr>
            <p:cNvSpPr>
              <a:spLocks noChangeArrowheads="1"/>
            </p:cNvSpPr>
            <p:nvPr/>
          </p:nvSpPr>
          <p:spPr bwMode="auto">
            <a:xfrm>
              <a:off x="818" y="775"/>
              <a:ext cx="1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60">
              <a:extLst>
                <a:ext uri="{FF2B5EF4-FFF2-40B4-BE49-F238E27FC236}">
                  <a16:creationId xmlns:a16="http://schemas.microsoft.com/office/drawing/2014/main" id="{09BF2513-77EA-4E00-A92C-0E1EEB6F9856}"/>
                </a:ext>
              </a:extLst>
            </p:cNvPr>
            <p:cNvSpPr>
              <a:spLocks noChangeArrowheads="1"/>
            </p:cNvSpPr>
            <p:nvPr/>
          </p:nvSpPr>
          <p:spPr bwMode="auto">
            <a:xfrm>
              <a:off x="931" y="775"/>
              <a:ext cx="8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61">
              <a:extLst>
                <a:ext uri="{FF2B5EF4-FFF2-40B4-BE49-F238E27FC236}">
                  <a16:creationId xmlns:a16="http://schemas.microsoft.com/office/drawing/2014/main" id="{21D245A4-9B87-410A-8FE7-60F3EC7FFB59}"/>
                </a:ext>
              </a:extLst>
            </p:cNvPr>
            <p:cNvSpPr>
              <a:spLocks noChangeArrowheads="1"/>
            </p:cNvSpPr>
            <p:nvPr/>
          </p:nvSpPr>
          <p:spPr bwMode="auto">
            <a:xfrm>
              <a:off x="961" y="775"/>
              <a:ext cx="21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SOx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2">
              <a:extLst>
                <a:ext uri="{FF2B5EF4-FFF2-40B4-BE49-F238E27FC236}">
                  <a16:creationId xmlns:a16="http://schemas.microsoft.com/office/drawing/2014/main" id="{96D6511E-90F9-4C17-9D1D-25D9773F6AE2}"/>
                </a:ext>
              </a:extLst>
            </p:cNvPr>
            <p:cNvSpPr>
              <a:spLocks noChangeArrowheads="1"/>
            </p:cNvSpPr>
            <p:nvPr/>
          </p:nvSpPr>
          <p:spPr bwMode="auto">
            <a:xfrm>
              <a:off x="778" y="1275"/>
              <a:ext cx="527" cy="568"/>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Rectangle 63">
              <a:extLst>
                <a:ext uri="{FF2B5EF4-FFF2-40B4-BE49-F238E27FC236}">
                  <a16:creationId xmlns:a16="http://schemas.microsoft.com/office/drawing/2014/main" id="{1089434D-986B-4C2A-9F7A-D6B4F0E8FC6F}"/>
                </a:ext>
              </a:extLst>
            </p:cNvPr>
            <p:cNvSpPr>
              <a:spLocks noChangeArrowheads="1"/>
            </p:cNvSpPr>
            <p:nvPr/>
          </p:nvSpPr>
          <p:spPr bwMode="auto">
            <a:xfrm>
              <a:off x="778" y="1275"/>
              <a:ext cx="527" cy="568"/>
            </a:xfrm>
            <a:prstGeom prst="rect">
              <a:avLst/>
            </a:pr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5" name="Freeform 64">
              <a:extLst>
                <a:ext uri="{FF2B5EF4-FFF2-40B4-BE49-F238E27FC236}">
                  <a16:creationId xmlns:a16="http://schemas.microsoft.com/office/drawing/2014/main" id="{301E3CB4-E95C-4C34-9F62-2E20BBD668A1}"/>
                </a:ext>
              </a:extLst>
            </p:cNvPr>
            <p:cNvSpPr>
              <a:spLocks noEditPoints="1"/>
            </p:cNvSpPr>
            <p:nvPr/>
          </p:nvSpPr>
          <p:spPr bwMode="auto">
            <a:xfrm>
              <a:off x="493" y="1348"/>
              <a:ext cx="268" cy="66"/>
            </a:xfrm>
            <a:custGeom>
              <a:avLst/>
              <a:gdLst>
                <a:gd name="T0" fmla="*/ 2541 w 2541"/>
                <a:gd name="T1" fmla="*/ 416 h 624"/>
                <a:gd name="T2" fmla="*/ 1271 w 2541"/>
                <a:gd name="T3" fmla="*/ 416 h 624"/>
                <a:gd name="T4" fmla="*/ 1167 w 2541"/>
                <a:gd name="T5" fmla="*/ 312 h 624"/>
                <a:gd name="T6" fmla="*/ 1167 w 2541"/>
                <a:gd name="T7" fmla="*/ 312 h 624"/>
                <a:gd name="T8" fmla="*/ 1271 w 2541"/>
                <a:gd name="T9" fmla="*/ 416 h 624"/>
                <a:gd name="T10" fmla="*/ 520 w 2541"/>
                <a:gd name="T11" fmla="*/ 416 h 624"/>
                <a:gd name="T12" fmla="*/ 520 w 2541"/>
                <a:gd name="T13" fmla="*/ 208 h 624"/>
                <a:gd name="T14" fmla="*/ 1271 w 2541"/>
                <a:gd name="T15" fmla="*/ 208 h 624"/>
                <a:gd name="T16" fmla="*/ 1375 w 2541"/>
                <a:gd name="T17" fmla="*/ 312 h 624"/>
                <a:gd name="T18" fmla="*/ 1375 w 2541"/>
                <a:gd name="T19" fmla="*/ 312 h 624"/>
                <a:gd name="T20" fmla="*/ 1271 w 2541"/>
                <a:gd name="T21" fmla="*/ 208 h 624"/>
                <a:gd name="T22" fmla="*/ 2541 w 2541"/>
                <a:gd name="T23" fmla="*/ 208 h 624"/>
                <a:gd name="T24" fmla="*/ 2541 w 2541"/>
                <a:gd name="T25" fmla="*/ 416 h 624"/>
                <a:gd name="T26" fmla="*/ 624 w 2541"/>
                <a:gd name="T27" fmla="*/ 624 h 624"/>
                <a:gd name="T28" fmla="*/ 0 w 2541"/>
                <a:gd name="T29" fmla="*/ 312 h 624"/>
                <a:gd name="T30" fmla="*/ 624 w 2541"/>
                <a:gd name="T31" fmla="*/ 0 h 624"/>
                <a:gd name="T32" fmla="*/ 624 w 2541"/>
                <a:gd name="T33"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1" h="624">
                  <a:moveTo>
                    <a:pt x="2541" y="416"/>
                  </a:moveTo>
                  <a:lnTo>
                    <a:pt x="1271" y="416"/>
                  </a:lnTo>
                  <a:cubicBezTo>
                    <a:pt x="1213" y="416"/>
                    <a:pt x="1167" y="370"/>
                    <a:pt x="1167" y="312"/>
                  </a:cubicBezTo>
                  <a:lnTo>
                    <a:pt x="1167" y="312"/>
                  </a:lnTo>
                  <a:lnTo>
                    <a:pt x="1271" y="416"/>
                  </a:lnTo>
                  <a:lnTo>
                    <a:pt x="520" y="416"/>
                  </a:lnTo>
                  <a:lnTo>
                    <a:pt x="520" y="208"/>
                  </a:lnTo>
                  <a:lnTo>
                    <a:pt x="1271" y="208"/>
                  </a:lnTo>
                  <a:cubicBezTo>
                    <a:pt x="1328" y="208"/>
                    <a:pt x="1375" y="255"/>
                    <a:pt x="1375" y="312"/>
                  </a:cubicBezTo>
                  <a:lnTo>
                    <a:pt x="1375" y="312"/>
                  </a:lnTo>
                  <a:lnTo>
                    <a:pt x="1271" y="208"/>
                  </a:lnTo>
                  <a:lnTo>
                    <a:pt x="2541" y="208"/>
                  </a:lnTo>
                  <a:lnTo>
                    <a:pt x="2541" y="416"/>
                  </a:lnTo>
                  <a:close/>
                  <a:moveTo>
                    <a:pt x="624" y="624"/>
                  </a:moveTo>
                  <a:lnTo>
                    <a:pt x="0" y="312"/>
                  </a:lnTo>
                  <a:lnTo>
                    <a:pt x="624" y="0"/>
                  </a:lnTo>
                  <a:lnTo>
                    <a:pt x="624" y="624"/>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6" name="Rectangle 65">
              <a:extLst>
                <a:ext uri="{FF2B5EF4-FFF2-40B4-BE49-F238E27FC236}">
                  <a16:creationId xmlns:a16="http://schemas.microsoft.com/office/drawing/2014/main" id="{923727B3-3C40-466E-ACDC-56EFAA52DCA3}"/>
                </a:ext>
              </a:extLst>
            </p:cNvPr>
            <p:cNvSpPr>
              <a:spLocks noChangeArrowheads="1"/>
            </p:cNvSpPr>
            <p:nvPr/>
          </p:nvSpPr>
          <p:spPr bwMode="auto">
            <a:xfrm>
              <a:off x="275" y="1286"/>
              <a:ext cx="25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Flue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0C61A41B-3774-471D-9D02-CDDCD9B48E45}"/>
                </a:ext>
              </a:extLst>
            </p:cNvPr>
            <p:cNvSpPr>
              <a:spLocks noChangeArrowheads="1"/>
            </p:cNvSpPr>
            <p:nvPr/>
          </p:nvSpPr>
          <p:spPr bwMode="auto">
            <a:xfrm>
              <a:off x="275" y="1409"/>
              <a:ext cx="278"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8" name="Rectangle 67">
              <a:extLst>
                <a:ext uri="{FF2B5EF4-FFF2-40B4-BE49-F238E27FC236}">
                  <a16:creationId xmlns:a16="http://schemas.microsoft.com/office/drawing/2014/main" id="{B0A6ACA0-A619-4DF8-944F-FD34B85FA026}"/>
                </a:ext>
              </a:extLst>
            </p:cNvPr>
            <p:cNvSpPr>
              <a:spLocks noChangeArrowheads="1"/>
            </p:cNvSpPr>
            <p:nvPr/>
          </p:nvSpPr>
          <p:spPr bwMode="auto">
            <a:xfrm>
              <a:off x="951" y="2215"/>
              <a:ext cx="18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2060"/>
                  </a:solidFill>
                  <a:effectLst/>
                  <a:latin typeface="Calibri" panose="020F0502020204030204" pitchFamily="34" charset="0"/>
                </a:rPr>
                <a:t>CO</a:t>
              </a:r>
              <a:r>
                <a:rPr kumimoji="0" lang="en-US" altLang="en-US" sz="1300" b="0" i="0" u="none" strike="noStrike" cap="none" normalizeH="0" baseline="-25000" dirty="0">
                  <a:ln>
                    <a:noFill/>
                  </a:ln>
                  <a:solidFill>
                    <a:srgbClr val="002060"/>
                  </a:solidFill>
                  <a:effectLst/>
                  <a:latin typeface="Calibri" panose="020F0502020204030204" pitchFamily="34" charset="0"/>
                </a:rPr>
                <a:t>2</a:t>
              </a:r>
              <a:r>
                <a:rPr kumimoji="0" lang="en-US" altLang="en-US" sz="1300" b="0" i="0" u="none" strike="noStrike" cap="none" normalizeH="0" baseline="0" dirty="0">
                  <a:ln>
                    <a:noFill/>
                  </a:ln>
                  <a:solidFill>
                    <a:srgbClr val="002060"/>
                  </a:solidFill>
                  <a:effectLst/>
                  <a:latin typeface="Calibri" panose="020F0502020204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Rectangle 68">
              <a:extLst>
                <a:ext uri="{FF2B5EF4-FFF2-40B4-BE49-F238E27FC236}">
                  <a16:creationId xmlns:a16="http://schemas.microsoft.com/office/drawing/2014/main" id="{6BF95237-90B5-404C-8D17-2ABF7D56D7DE}"/>
                </a:ext>
              </a:extLst>
            </p:cNvPr>
            <p:cNvSpPr>
              <a:spLocks noChangeArrowheads="1"/>
            </p:cNvSpPr>
            <p:nvPr/>
          </p:nvSpPr>
          <p:spPr bwMode="auto">
            <a:xfrm>
              <a:off x="830" y="2336"/>
              <a:ext cx="544"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2060"/>
                  </a:solidFill>
                  <a:effectLst/>
                  <a:latin typeface="Calibri" panose="020F0502020204030204" pitchFamily="34" charset="0"/>
                </a:rPr>
                <a:t>compression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Rectangle 69">
              <a:extLst>
                <a:ext uri="{FF2B5EF4-FFF2-40B4-BE49-F238E27FC236}">
                  <a16:creationId xmlns:a16="http://schemas.microsoft.com/office/drawing/2014/main" id="{B39F129A-E82A-40B0-9816-AC38AE4B0E1B}"/>
                </a:ext>
              </a:extLst>
            </p:cNvPr>
            <p:cNvSpPr>
              <a:spLocks noChangeArrowheads="1"/>
            </p:cNvSpPr>
            <p:nvPr/>
          </p:nvSpPr>
          <p:spPr bwMode="auto">
            <a:xfrm>
              <a:off x="894" y="2457"/>
              <a:ext cx="18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2060"/>
                  </a:solidFill>
                  <a:effectLst/>
                  <a:latin typeface="Calibri" panose="020F0502020204030204" pitchFamily="34" charset="0"/>
                </a:rPr>
                <a:t>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Rectangle 70">
              <a:extLst>
                <a:ext uri="{FF2B5EF4-FFF2-40B4-BE49-F238E27FC236}">
                  <a16:creationId xmlns:a16="http://schemas.microsoft.com/office/drawing/2014/main" id="{1C4479E7-7903-4EEF-AD86-7B93B68D29D6}"/>
                </a:ext>
              </a:extLst>
            </p:cNvPr>
            <p:cNvSpPr>
              <a:spLocks noChangeArrowheads="1"/>
            </p:cNvSpPr>
            <p:nvPr/>
          </p:nvSpPr>
          <p:spPr bwMode="auto">
            <a:xfrm>
              <a:off x="886" y="2578"/>
              <a:ext cx="37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storage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Freeform 71">
              <a:extLst>
                <a:ext uri="{FF2B5EF4-FFF2-40B4-BE49-F238E27FC236}">
                  <a16:creationId xmlns:a16="http://schemas.microsoft.com/office/drawing/2014/main" id="{F30F38B3-D904-4DF0-866D-89D0370104E9}"/>
                </a:ext>
              </a:extLst>
            </p:cNvPr>
            <p:cNvSpPr>
              <a:spLocks noEditPoints="1"/>
            </p:cNvSpPr>
            <p:nvPr/>
          </p:nvSpPr>
          <p:spPr bwMode="auto">
            <a:xfrm>
              <a:off x="1004" y="1843"/>
              <a:ext cx="66" cy="354"/>
            </a:xfrm>
            <a:custGeom>
              <a:avLst/>
              <a:gdLst>
                <a:gd name="T0" fmla="*/ 460 w 624"/>
                <a:gd name="T1" fmla="*/ 0 h 3368"/>
                <a:gd name="T2" fmla="*/ 460 w 624"/>
                <a:gd name="T3" fmla="*/ 1684 h 3368"/>
                <a:gd name="T4" fmla="*/ 356 w 624"/>
                <a:gd name="T5" fmla="*/ 1788 h 3368"/>
                <a:gd name="T6" fmla="*/ 312 w 624"/>
                <a:gd name="T7" fmla="*/ 1788 h 3368"/>
                <a:gd name="T8" fmla="*/ 416 w 624"/>
                <a:gd name="T9" fmla="*/ 1684 h 3368"/>
                <a:gd name="T10" fmla="*/ 416 w 624"/>
                <a:gd name="T11" fmla="*/ 2848 h 3368"/>
                <a:gd name="T12" fmla="*/ 208 w 624"/>
                <a:gd name="T13" fmla="*/ 2848 h 3368"/>
                <a:gd name="T14" fmla="*/ 208 w 624"/>
                <a:gd name="T15" fmla="*/ 1684 h 3368"/>
                <a:gd name="T16" fmla="*/ 312 w 624"/>
                <a:gd name="T17" fmla="*/ 1580 h 3368"/>
                <a:gd name="T18" fmla="*/ 356 w 624"/>
                <a:gd name="T19" fmla="*/ 1580 h 3368"/>
                <a:gd name="T20" fmla="*/ 252 w 624"/>
                <a:gd name="T21" fmla="*/ 1684 h 3368"/>
                <a:gd name="T22" fmla="*/ 252 w 624"/>
                <a:gd name="T23" fmla="*/ 0 h 3368"/>
                <a:gd name="T24" fmla="*/ 460 w 624"/>
                <a:gd name="T25" fmla="*/ 0 h 3368"/>
                <a:gd name="T26" fmla="*/ 624 w 624"/>
                <a:gd name="T27" fmla="*/ 2744 h 3368"/>
                <a:gd name="T28" fmla="*/ 312 w 624"/>
                <a:gd name="T29" fmla="*/ 3368 h 3368"/>
                <a:gd name="T30" fmla="*/ 0 w 624"/>
                <a:gd name="T31" fmla="*/ 2744 h 3368"/>
                <a:gd name="T32" fmla="*/ 624 w 624"/>
                <a:gd name="T33" fmla="*/ 2744 h 3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4" h="3368">
                  <a:moveTo>
                    <a:pt x="460" y="0"/>
                  </a:moveTo>
                  <a:lnTo>
                    <a:pt x="460" y="1684"/>
                  </a:lnTo>
                  <a:cubicBezTo>
                    <a:pt x="460" y="1742"/>
                    <a:pt x="413" y="1788"/>
                    <a:pt x="356" y="1788"/>
                  </a:cubicBezTo>
                  <a:lnTo>
                    <a:pt x="312" y="1788"/>
                  </a:lnTo>
                  <a:lnTo>
                    <a:pt x="416" y="1684"/>
                  </a:lnTo>
                  <a:lnTo>
                    <a:pt x="416" y="2848"/>
                  </a:lnTo>
                  <a:lnTo>
                    <a:pt x="208" y="2848"/>
                  </a:lnTo>
                  <a:lnTo>
                    <a:pt x="208" y="1684"/>
                  </a:lnTo>
                  <a:cubicBezTo>
                    <a:pt x="208" y="1627"/>
                    <a:pt x="255" y="1580"/>
                    <a:pt x="312" y="1580"/>
                  </a:cubicBezTo>
                  <a:lnTo>
                    <a:pt x="356" y="1580"/>
                  </a:lnTo>
                  <a:lnTo>
                    <a:pt x="252" y="1684"/>
                  </a:lnTo>
                  <a:lnTo>
                    <a:pt x="252" y="0"/>
                  </a:lnTo>
                  <a:lnTo>
                    <a:pt x="460" y="0"/>
                  </a:lnTo>
                  <a:close/>
                  <a:moveTo>
                    <a:pt x="624" y="2744"/>
                  </a:moveTo>
                  <a:lnTo>
                    <a:pt x="312" y="3368"/>
                  </a:lnTo>
                  <a:lnTo>
                    <a:pt x="0" y="2744"/>
                  </a:lnTo>
                  <a:lnTo>
                    <a:pt x="624" y="2744"/>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grpSp>
      <p:sp>
        <p:nvSpPr>
          <p:cNvPr id="2" name="Rectangle 1">
            <a:extLst>
              <a:ext uri="{FF2B5EF4-FFF2-40B4-BE49-F238E27FC236}">
                <a16:creationId xmlns:a16="http://schemas.microsoft.com/office/drawing/2014/main" id="{FCDB0FD5-296C-4D1C-9806-DA9208215611}"/>
              </a:ext>
            </a:extLst>
          </p:cNvPr>
          <p:cNvSpPr/>
          <p:nvPr/>
        </p:nvSpPr>
        <p:spPr>
          <a:xfrm>
            <a:off x="1496218" y="4662121"/>
            <a:ext cx="6008687" cy="369332"/>
          </a:xfrm>
          <a:prstGeom prst="rect">
            <a:avLst/>
          </a:prstGeom>
        </p:spPr>
        <p:txBody>
          <a:bodyPr wrap="square">
            <a:spAutoFit/>
          </a:bodyPr>
          <a:lstStyle/>
          <a:p>
            <a:r>
              <a:rPr lang="en-AU" sz="900" b="1" i="1" dirty="0">
                <a:solidFill>
                  <a:schemeClr val="tx2"/>
                </a:solidFill>
              </a:rPr>
              <a:t>*Comparison of Technologies for CO</a:t>
            </a:r>
            <a:r>
              <a:rPr lang="en-AU" sz="900" b="1" i="1" baseline="-25000" dirty="0">
                <a:solidFill>
                  <a:schemeClr val="tx2"/>
                </a:solidFill>
              </a:rPr>
              <a:t>2</a:t>
            </a:r>
            <a:r>
              <a:rPr lang="en-AU" sz="900" b="1" i="1" dirty="0">
                <a:solidFill>
                  <a:schemeClr val="tx2"/>
                </a:solidFill>
              </a:rPr>
              <a:t> Capture from Cement Production—Part 1: Technical Evaluation and Part 2: Cost Analysis </a:t>
            </a:r>
            <a:r>
              <a:rPr lang="en-AU" sz="900" i="1" dirty="0">
                <a:solidFill>
                  <a:schemeClr val="tx2"/>
                </a:solidFill>
                <a:latin typeface="Arial" panose="020B0604020202020204" pitchFamily="34" charset="0"/>
              </a:rPr>
              <a:t>Energies </a:t>
            </a:r>
            <a:r>
              <a:rPr lang="en-AU" sz="900" b="1" i="1" dirty="0">
                <a:solidFill>
                  <a:schemeClr val="tx2"/>
                </a:solidFill>
                <a:latin typeface="Arial" panose="020B0604020202020204" pitchFamily="34" charset="0"/>
              </a:rPr>
              <a:t>2019</a:t>
            </a:r>
            <a:r>
              <a:rPr lang="en-AU" sz="900" i="1" dirty="0">
                <a:solidFill>
                  <a:schemeClr val="tx2"/>
                </a:solidFill>
                <a:latin typeface="Arial" panose="020B0604020202020204" pitchFamily="34" charset="0"/>
              </a:rPr>
              <a:t>, 12(3), 559; </a:t>
            </a:r>
            <a:r>
              <a:rPr lang="en-AU" sz="900" i="1" dirty="0">
                <a:solidFill>
                  <a:schemeClr val="tx2"/>
                </a:solidFill>
                <a:latin typeface="Arial" panose="020B0604020202020204" pitchFamily="34" charset="0"/>
                <a:hlinkClick r:id="rId3">
                  <a:extLst>
                    <a:ext uri="{A12FA001-AC4F-418D-AE19-62706E023703}">
                      <ahyp:hlinkClr xmlns:ahyp="http://schemas.microsoft.com/office/drawing/2018/hyperlinkcolor" val="tx"/>
                    </a:ext>
                  </a:extLst>
                </a:hlinkClick>
              </a:rPr>
              <a:t>https://doi.org/10.3390/en12030559</a:t>
            </a:r>
            <a:endParaRPr lang="en-AU" sz="900" i="1" dirty="0">
              <a:solidFill>
                <a:schemeClr val="tx2"/>
              </a:solidFill>
            </a:endParaRPr>
          </a:p>
        </p:txBody>
      </p:sp>
      <p:sp>
        <p:nvSpPr>
          <p:cNvPr id="74" name="Rectangle 73">
            <a:extLst>
              <a:ext uri="{FF2B5EF4-FFF2-40B4-BE49-F238E27FC236}">
                <a16:creationId xmlns:a16="http://schemas.microsoft.com/office/drawing/2014/main" id="{2357B783-DFC0-4093-8C4B-FD5E6E0D7BCF}"/>
              </a:ext>
            </a:extLst>
          </p:cNvPr>
          <p:cNvSpPr/>
          <p:nvPr/>
        </p:nvSpPr>
        <p:spPr>
          <a:xfrm>
            <a:off x="4614863" y="1255801"/>
            <a:ext cx="4243386" cy="1384995"/>
          </a:xfrm>
          <a:prstGeom prst="rect">
            <a:avLst/>
          </a:prstGeom>
        </p:spPr>
        <p:txBody>
          <a:bodyPr wrap="square">
            <a:spAutoFit/>
          </a:bodyPr>
          <a:lstStyle/>
          <a:p>
            <a:pPr marL="285750" lvl="1">
              <a:spcBef>
                <a:spcPts val="0"/>
              </a:spcBef>
              <a:defRPr/>
            </a:pPr>
            <a:r>
              <a:rPr lang="en-GB" sz="1400" b="1" dirty="0">
                <a:solidFill>
                  <a:schemeClr val="tx2"/>
                </a:solidFill>
                <a:latin typeface="Arial" panose="020B0604020202020204" pitchFamily="34" charset="0"/>
                <a:cs typeface="Arial" panose="020B0604020202020204" pitchFamily="34" charset="0"/>
              </a:rPr>
              <a:t>Advantages*</a:t>
            </a:r>
          </a:p>
          <a:p>
            <a:pPr marL="285750" lvl="1">
              <a:spcBef>
                <a:spcPts val="0"/>
              </a:spcBef>
              <a:defRPr/>
            </a:pPr>
            <a:r>
              <a:rPr lang="en-GB" sz="1400" dirty="0">
                <a:solidFill>
                  <a:schemeClr val="tx2"/>
                </a:solidFill>
                <a:latin typeface="Arial" panose="020B0604020202020204" pitchFamily="34" charset="0"/>
                <a:cs typeface="Arial" panose="020B0604020202020204" pitchFamily="34" charset="0"/>
              </a:rPr>
              <a:t>Ease of Retrofit</a:t>
            </a:r>
          </a:p>
          <a:p>
            <a:pPr marL="285750" lvl="1">
              <a:spcBef>
                <a:spcPts val="0"/>
              </a:spcBef>
              <a:defRPr/>
            </a:pPr>
            <a:endParaRPr lang="en-GB" sz="1400" dirty="0">
              <a:solidFill>
                <a:schemeClr val="tx2"/>
              </a:solidFill>
              <a:latin typeface="Arial" panose="020B0604020202020204" pitchFamily="34" charset="0"/>
              <a:cs typeface="Arial" panose="020B0604020202020204" pitchFamily="34" charset="0"/>
            </a:endParaRPr>
          </a:p>
          <a:p>
            <a:pPr marL="285750" lvl="1">
              <a:spcBef>
                <a:spcPts val="0"/>
              </a:spcBef>
              <a:defRPr/>
            </a:pPr>
            <a:r>
              <a:rPr lang="en-GB" sz="1400" b="1" dirty="0">
                <a:solidFill>
                  <a:schemeClr val="tx2"/>
                </a:solidFill>
                <a:latin typeface="Arial" panose="020B0604020202020204" pitchFamily="34" charset="0"/>
                <a:cs typeface="Arial" panose="020B0604020202020204" pitchFamily="34" charset="0"/>
              </a:rPr>
              <a:t>Disadvantages*</a:t>
            </a:r>
          </a:p>
          <a:p>
            <a:pPr marL="285750" lvl="1">
              <a:spcBef>
                <a:spcPts val="0"/>
              </a:spcBef>
              <a:defRPr/>
            </a:pPr>
            <a:r>
              <a:rPr lang="en-GB" sz="1400" dirty="0">
                <a:solidFill>
                  <a:schemeClr val="tx2"/>
                </a:solidFill>
                <a:latin typeface="Arial" panose="020B0604020202020204" pitchFamily="34" charset="0"/>
                <a:cs typeface="Arial" panose="020B0604020202020204" pitchFamily="34" charset="0"/>
              </a:rPr>
              <a:t>Cost (estimated €80 (USD 90) / T CO</a:t>
            </a:r>
            <a:r>
              <a:rPr lang="en-GB" sz="1400" baseline="-25000" dirty="0">
                <a:solidFill>
                  <a:schemeClr val="tx2"/>
                </a:solidFill>
                <a:latin typeface="Arial" panose="020B0604020202020204" pitchFamily="34" charset="0"/>
                <a:cs typeface="Arial" panose="020B0604020202020204" pitchFamily="34" charset="0"/>
              </a:rPr>
              <a:t>2</a:t>
            </a:r>
            <a:r>
              <a:rPr lang="en-GB" sz="1400" dirty="0">
                <a:solidFill>
                  <a:schemeClr val="tx2"/>
                </a:solidFill>
                <a:latin typeface="Arial" panose="020B0604020202020204" pitchFamily="34" charset="0"/>
                <a:cs typeface="Arial" panose="020B0604020202020204" pitchFamily="34" charset="0"/>
              </a:rPr>
              <a:t> avoided)</a:t>
            </a:r>
          </a:p>
          <a:p>
            <a:pPr marL="285750" lvl="1">
              <a:spcBef>
                <a:spcPts val="0"/>
              </a:spcBef>
              <a:defRPr/>
            </a:pPr>
            <a:r>
              <a:rPr lang="en-GB" sz="1400" dirty="0">
                <a:solidFill>
                  <a:schemeClr val="tx2"/>
                </a:solidFill>
                <a:latin typeface="Arial" panose="020B0604020202020204" pitchFamily="34" charset="0"/>
                <a:cs typeface="Arial" panose="020B0604020202020204" pitchFamily="34" charset="0"/>
              </a:rPr>
              <a:t>Energy (estimated 7 MJ / kg CO</a:t>
            </a:r>
            <a:r>
              <a:rPr lang="en-GB" sz="1400" baseline="-25000" dirty="0">
                <a:solidFill>
                  <a:schemeClr val="tx2"/>
                </a:solidFill>
                <a:latin typeface="Arial" panose="020B0604020202020204" pitchFamily="34" charset="0"/>
                <a:cs typeface="Arial" panose="020B0604020202020204" pitchFamily="34" charset="0"/>
              </a:rPr>
              <a:t>2</a:t>
            </a:r>
            <a:r>
              <a:rPr lang="en-GB" sz="1400" dirty="0">
                <a:solidFill>
                  <a:schemeClr val="tx2"/>
                </a:solidFill>
                <a:latin typeface="Arial" panose="020B0604020202020204" pitchFamily="34" charset="0"/>
                <a:cs typeface="Arial" panose="020B0604020202020204" pitchFamily="34" charset="0"/>
              </a:rPr>
              <a:t> avoided)</a:t>
            </a:r>
          </a:p>
        </p:txBody>
      </p:sp>
    </p:spTree>
    <p:extLst>
      <p:ext uri="{BB962C8B-B14F-4D97-AF65-F5344CB8AC3E}">
        <p14:creationId xmlns:p14="http://schemas.microsoft.com/office/powerpoint/2010/main" val="369257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32D549-F558-41D1-8162-104240FD06DE}"/>
              </a:ext>
            </a:extLst>
          </p:cNvPr>
          <p:cNvSpPr/>
          <p:nvPr/>
        </p:nvSpPr>
        <p:spPr>
          <a:xfrm>
            <a:off x="76200" y="0"/>
            <a:ext cx="7543800" cy="369332"/>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“Oxyfuel” is potentially lower cost…</a:t>
            </a:r>
          </a:p>
        </p:txBody>
      </p:sp>
      <p:grpSp>
        <p:nvGrpSpPr>
          <p:cNvPr id="4" name="Group 4">
            <a:extLst>
              <a:ext uri="{FF2B5EF4-FFF2-40B4-BE49-F238E27FC236}">
                <a16:creationId xmlns:a16="http://schemas.microsoft.com/office/drawing/2014/main" id="{CDBC0390-769D-40BB-8F7C-7B3909C35847}"/>
              </a:ext>
            </a:extLst>
          </p:cNvPr>
          <p:cNvGrpSpPr>
            <a:grpSpLocks noChangeAspect="1"/>
          </p:cNvGrpSpPr>
          <p:nvPr/>
        </p:nvGrpSpPr>
        <p:grpSpPr bwMode="auto">
          <a:xfrm>
            <a:off x="152400" y="350838"/>
            <a:ext cx="8001000" cy="4240212"/>
            <a:chOff x="96" y="221"/>
            <a:chExt cx="5040" cy="2671"/>
          </a:xfrm>
        </p:grpSpPr>
        <p:sp>
          <p:nvSpPr>
            <p:cNvPr id="5" name="AutoShape 3">
              <a:extLst>
                <a:ext uri="{FF2B5EF4-FFF2-40B4-BE49-F238E27FC236}">
                  <a16:creationId xmlns:a16="http://schemas.microsoft.com/office/drawing/2014/main" id="{7F3B532B-76F7-45C6-805D-657B6A28C4A7}"/>
                </a:ext>
              </a:extLst>
            </p:cNvPr>
            <p:cNvSpPr>
              <a:spLocks noChangeAspect="1" noChangeArrowheads="1" noTextEdit="1"/>
            </p:cNvSpPr>
            <p:nvPr/>
          </p:nvSpPr>
          <p:spPr bwMode="auto">
            <a:xfrm>
              <a:off x="96" y="221"/>
              <a:ext cx="5040" cy="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 name="Freeform 5">
              <a:extLst>
                <a:ext uri="{FF2B5EF4-FFF2-40B4-BE49-F238E27FC236}">
                  <a16:creationId xmlns:a16="http://schemas.microsoft.com/office/drawing/2014/main" id="{B17B1959-EB8B-4125-99BB-E59327938A80}"/>
                </a:ext>
              </a:extLst>
            </p:cNvPr>
            <p:cNvSpPr>
              <a:spLocks/>
            </p:cNvSpPr>
            <p:nvPr/>
          </p:nvSpPr>
          <p:spPr bwMode="auto">
            <a:xfrm>
              <a:off x="1740" y="441"/>
              <a:ext cx="170" cy="350"/>
            </a:xfrm>
            <a:custGeom>
              <a:avLst/>
              <a:gdLst>
                <a:gd name="T0" fmla="*/ 170 w 170"/>
                <a:gd name="T1" fmla="*/ 0 h 350"/>
                <a:gd name="T2" fmla="*/ 170 w 170"/>
                <a:gd name="T3" fmla="*/ 186 h 350"/>
                <a:gd name="T4" fmla="*/ 85 w 170"/>
                <a:gd name="T5" fmla="*/ 350 h 350"/>
                <a:gd name="T6" fmla="*/ 0 w 170"/>
                <a:gd name="T7" fmla="*/ 186 h 350"/>
                <a:gd name="T8" fmla="*/ 0 w 170"/>
                <a:gd name="T9" fmla="*/ 0 h 350"/>
                <a:gd name="T10" fmla="*/ 170 w 170"/>
                <a:gd name="T11" fmla="*/ 0 h 350"/>
              </a:gdLst>
              <a:ahLst/>
              <a:cxnLst>
                <a:cxn ang="0">
                  <a:pos x="T0" y="T1"/>
                </a:cxn>
                <a:cxn ang="0">
                  <a:pos x="T2" y="T3"/>
                </a:cxn>
                <a:cxn ang="0">
                  <a:pos x="T4" y="T5"/>
                </a:cxn>
                <a:cxn ang="0">
                  <a:pos x="T6" y="T7"/>
                </a:cxn>
                <a:cxn ang="0">
                  <a:pos x="T8" y="T9"/>
                </a:cxn>
                <a:cxn ang="0">
                  <a:pos x="T10" y="T11"/>
                </a:cxn>
              </a:cxnLst>
              <a:rect l="0" t="0" r="r" b="b"/>
              <a:pathLst>
                <a:path w="170" h="350">
                  <a:moveTo>
                    <a:pt x="170" y="0"/>
                  </a:moveTo>
                  <a:lnTo>
                    <a:pt x="170" y="186"/>
                  </a:lnTo>
                  <a:lnTo>
                    <a:pt x="85" y="350"/>
                  </a:lnTo>
                  <a:lnTo>
                    <a:pt x="0" y="186"/>
                  </a:lnTo>
                  <a:lnTo>
                    <a:pt x="0" y="0"/>
                  </a:lnTo>
                  <a:lnTo>
                    <a:pt x="17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 name="Freeform 6">
              <a:extLst>
                <a:ext uri="{FF2B5EF4-FFF2-40B4-BE49-F238E27FC236}">
                  <a16:creationId xmlns:a16="http://schemas.microsoft.com/office/drawing/2014/main" id="{75D215BF-2F7C-47D6-A424-F0FE9F572BB2}"/>
                </a:ext>
              </a:extLst>
            </p:cNvPr>
            <p:cNvSpPr>
              <a:spLocks/>
            </p:cNvSpPr>
            <p:nvPr/>
          </p:nvSpPr>
          <p:spPr bwMode="auto">
            <a:xfrm>
              <a:off x="1740" y="441"/>
              <a:ext cx="170" cy="350"/>
            </a:xfrm>
            <a:custGeom>
              <a:avLst/>
              <a:gdLst>
                <a:gd name="T0" fmla="*/ 170 w 170"/>
                <a:gd name="T1" fmla="*/ 0 h 350"/>
                <a:gd name="T2" fmla="*/ 170 w 170"/>
                <a:gd name="T3" fmla="*/ 186 h 350"/>
                <a:gd name="T4" fmla="*/ 85 w 170"/>
                <a:gd name="T5" fmla="*/ 350 h 350"/>
                <a:gd name="T6" fmla="*/ 0 w 170"/>
                <a:gd name="T7" fmla="*/ 186 h 350"/>
                <a:gd name="T8" fmla="*/ 0 w 170"/>
                <a:gd name="T9" fmla="*/ 0 h 350"/>
                <a:gd name="T10" fmla="*/ 170 w 170"/>
                <a:gd name="T11" fmla="*/ 0 h 350"/>
              </a:gdLst>
              <a:ahLst/>
              <a:cxnLst>
                <a:cxn ang="0">
                  <a:pos x="T0" y="T1"/>
                </a:cxn>
                <a:cxn ang="0">
                  <a:pos x="T2" y="T3"/>
                </a:cxn>
                <a:cxn ang="0">
                  <a:pos x="T4" y="T5"/>
                </a:cxn>
                <a:cxn ang="0">
                  <a:pos x="T6" y="T7"/>
                </a:cxn>
                <a:cxn ang="0">
                  <a:pos x="T8" y="T9"/>
                </a:cxn>
                <a:cxn ang="0">
                  <a:pos x="T10" y="T11"/>
                </a:cxn>
              </a:cxnLst>
              <a:rect l="0" t="0" r="r" b="b"/>
              <a:pathLst>
                <a:path w="170" h="350">
                  <a:moveTo>
                    <a:pt x="170" y="0"/>
                  </a:moveTo>
                  <a:lnTo>
                    <a:pt x="170" y="186"/>
                  </a:lnTo>
                  <a:lnTo>
                    <a:pt x="85" y="350"/>
                  </a:lnTo>
                  <a:lnTo>
                    <a:pt x="0" y="186"/>
                  </a:lnTo>
                  <a:lnTo>
                    <a:pt x="0" y="0"/>
                  </a:lnTo>
                  <a:lnTo>
                    <a:pt x="170"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 name="Freeform 7">
              <a:extLst>
                <a:ext uri="{FF2B5EF4-FFF2-40B4-BE49-F238E27FC236}">
                  <a16:creationId xmlns:a16="http://schemas.microsoft.com/office/drawing/2014/main" id="{957B9BFB-FEDE-4B9E-BE87-08A8F3DA11EF}"/>
                </a:ext>
              </a:extLst>
            </p:cNvPr>
            <p:cNvSpPr>
              <a:spLocks/>
            </p:cNvSpPr>
            <p:nvPr/>
          </p:nvSpPr>
          <p:spPr bwMode="auto">
            <a:xfrm>
              <a:off x="1985" y="812"/>
              <a:ext cx="170" cy="349"/>
            </a:xfrm>
            <a:custGeom>
              <a:avLst/>
              <a:gdLst>
                <a:gd name="T0" fmla="*/ 170 w 170"/>
                <a:gd name="T1" fmla="*/ 0 h 349"/>
                <a:gd name="T2" fmla="*/ 170 w 170"/>
                <a:gd name="T3" fmla="*/ 186 h 349"/>
                <a:gd name="T4" fmla="*/ 85 w 170"/>
                <a:gd name="T5" fmla="*/ 349 h 349"/>
                <a:gd name="T6" fmla="*/ 0 w 170"/>
                <a:gd name="T7" fmla="*/ 186 h 349"/>
                <a:gd name="T8" fmla="*/ 0 w 170"/>
                <a:gd name="T9" fmla="*/ 0 h 349"/>
                <a:gd name="T10" fmla="*/ 170 w 170"/>
                <a:gd name="T11" fmla="*/ 0 h 349"/>
              </a:gdLst>
              <a:ahLst/>
              <a:cxnLst>
                <a:cxn ang="0">
                  <a:pos x="T0" y="T1"/>
                </a:cxn>
                <a:cxn ang="0">
                  <a:pos x="T2" y="T3"/>
                </a:cxn>
                <a:cxn ang="0">
                  <a:pos x="T4" y="T5"/>
                </a:cxn>
                <a:cxn ang="0">
                  <a:pos x="T6" y="T7"/>
                </a:cxn>
                <a:cxn ang="0">
                  <a:pos x="T8" y="T9"/>
                </a:cxn>
                <a:cxn ang="0">
                  <a:pos x="T10" y="T11"/>
                </a:cxn>
              </a:cxnLst>
              <a:rect l="0" t="0" r="r" b="b"/>
              <a:pathLst>
                <a:path w="170" h="349">
                  <a:moveTo>
                    <a:pt x="170" y="0"/>
                  </a:moveTo>
                  <a:lnTo>
                    <a:pt x="170" y="186"/>
                  </a:lnTo>
                  <a:lnTo>
                    <a:pt x="85" y="349"/>
                  </a:lnTo>
                  <a:lnTo>
                    <a:pt x="0" y="186"/>
                  </a:lnTo>
                  <a:lnTo>
                    <a:pt x="0" y="0"/>
                  </a:lnTo>
                  <a:lnTo>
                    <a:pt x="17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8">
              <a:extLst>
                <a:ext uri="{FF2B5EF4-FFF2-40B4-BE49-F238E27FC236}">
                  <a16:creationId xmlns:a16="http://schemas.microsoft.com/office/drawing/2014/main" id="{CC76AB0A-C644-4B56-8D6C-E0D7F910CEB5}"/>
                </a:ext>
              </a:extLst>
            </p:cNvPr>
            <p:cNvSpPr>
              <a:spLocks/>
            </p:cNvSpPr>
            <p:nvPr/>
          </p:nvSpPr>
          <p:spPr bwMode="auto">
            <a:xfrm>
              <a:off x="1985" y="812"/>
              <a:ext cx="170" cy="349"/>
            </a:xfrm>
            <a:custGeom>
              <a:avLst/>
              <a:gdLst>
                <a:gd name="T0" fmla="*/ 170 w 170"/>
                <a:gd name="T1" fmla="*/ 0 h 349"/>
                <a:gd name="T2" fmla="*/ 170 w 170"/>
                <a:gd name="T3" fmla="*/ 186 h 349"/>
                <a:gd name="T4" fmla="*/ 85 w 170"/>
                <a:gd name="T5" fmla="*/ 349 h 349"/>
                <a:gd name="T6" fmla="*/ 0 w 170"/>
                <a:gd name="T7" fmla="*/ 186 h 349"/>
                <a:gd name="T8" fmla="*/ 0 w 170"/>
                <a:gd name="T9" fmla="*/ 0 h 349"/>
                <a:gd name="T10" fmla="*/ 170 w 170"/>
                <a:gd name="T11" fmla="*/ 0 h 349"/>
              </a:gdLst>
              <a:ahLst/>
              <a:cxnLst>
                <a:cxn ang="0">
                  <a:pos x="T0" y="T1"/>
                </a:cxn>
                <a:cxn ang="0">
                  <a:pos x="T2" y="T3"/>
                </a:cxn>
                <a:cxn ang="0">
                  <a:pos x="T4" y="T5"/>
                </a:cxn>
                <a:cxn ang="0">
                  <a:pos x="T6" y="T7"/>
                </a:cxn>
                <a:cxn ang="0">
                  <a:pos x="T8" y="T9"/>
                </a:cxn>
                <a:cxn ang="0">
                  <a:pos x="T10" y="T11"/>
                </a:cxn>
              </a:cxnLst>
              <a:rect l="0" t="0" r="r" b="b"/>
              <a:pathLst>
                <a:path w="170" h="349">
                  <a:moveTo>
                    <a:pt x="170" y="0"/>
                  </a:moveTo>
                  <a:lnTo>
                    <a:pt x="170" y="186"/>
                  </a:lnTo>
                  <a:lnTo>
                    <a:pt x="85" y="349"/>
                  </a:lnTo>
                  <a:lnTo>
                    <a:pt x="0" y="186"/>
                  </a:lnTo>
                  <a:lnTo>
                    <a:pt x="0" y="0"/>
                  </a:lnTo>
                  <a:lnTo>
                    <a:pt x="170"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 name="Freeform 9">
              <a:extLst>
                <a:ext uri="{FF2B5EF4-FFF2-40B4-BE49-F238E27FC236}">
                  <a16:creationId xmlns:a16="http://schemas.microsoft.com/office/drawing/2014/main" id="{38DAE3EE-B223-448E-BA10-80256FE39DC9}"/>
                </a:ext>
              </a:extLst>
            </p:cNvPr>
            <p:cNvSpPr>
              <a:spLocks noEditPoints="1"/>
            </p:cNvSpPr>
            <p:nvPr/>
          </p:nvSpPr>
          <p:spPr bwMode="auto">
            <a:xfrm>
              <a:off x="1910" y="500"/>
              <a:ext cx="171" cy="312"/>
            </a:xfrm>
            <a:custGeom>
              <a:avLst/>
              <a:gdLst>
                <a:gd name="T0" fmla="*/ 1569 w 1569"/>
                <a:gd name="T1" fmla="*/ 2862 h 2862"/>
                <a:gd name="T2" fmla="*/ 1569 w 1569"/>
                <a:gd name="T3" fmla="*/ 312 h 2862"/>
                <a:gd name="T4" fmla="*/ 1465 w 1569"/>
                <a:gd name="T5" fmla="*/ 208 h 2862"/>
                <a:gd name="T6" fmla="*/ 520 w 1569"/>
                <a:gd name="T7" fmla="*/ 208 h 2862"/>
                <a:gd name="T8" fmla="*/ 520 w 1569"/>
                <a:gd name="T9" fmla="*/ 416 h 2862"/>
                <a:gd name="T10" fmla="*/ 1465 w 1569"/>
                <a:gd name="T11" fmla="*/ 416 h 2862"/>
                <a:gd name="T12" fmla="*/ 1361 w 1569"/>
                <a:gd name="T13" fmla="*/ 312 h 2862"/>
                <a:gd name="T14" fmla="*/ 1361 w 1569"/>
                <a:gd name="T15" fmla="*/ 2862 h 2862"/>
                <a:gd name="T16" fmla="*/ 1569 w 1569"/>
                <a:gd name="T17" fmla="*/ 2862 h 2862"/>
                <a:gd name="T18" fmla="*/ 624 w 1569"/>
                <a:gd name="T19" fmla="*/ 0 h 2862"/>
                <a:gd name="T20" fmla="*/ 0 w 1569"/>
                <a:gd name="T21" fmla="*/ 312 h 2862"/>
                <a:gd name="T22" fmla="*/ 624 w 1569"/>
                <a:gd name="T23" fmla="*/ 624 h 2862"/>
                <a:gd name="T24" fmla="*/ 624 w 1569"/>
                <a:gd name="T25" fmla="*/ 0 h 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862">
                  <a:moveTo>
                    <a:pt x="1569" y="2862"/>
                  </a:moveTo>
                  <a:lnTo>
                    <a:pt x="1569" y="312"/>
                  </a:lnTo>
                  <a:cubicBezTo>
                    <a:pt x="1569" y="255"/>
                    <a:pt x="1522" y="208"/>
                    <a:pt x="1465" y="208"/>
                  </a:cubicBezTo>
                  <a:lnTo>
                    <a:pt x="520" y="208"/>
                  </a:lnTo>
                  <a:lnTo>
                    <a:pt x="520" y="416"/>
                  </a:lnTo>
                  <a:lnTo>
                    <a:pt x="1465" y="416"/>
                  </a:lnTo>
                  <a:lnTo>
                    <a:pt x="1361" y="312"/>
                  </a:lnTo>
                  <a:lnTo>
                    <a:pt x="1361" y="2862"/>
                  </a:lnTo>
                  <a:lnTo>
                    <a:pt x="1569" y="2862"/>
                  </a:lnTo>
                  <a:close/>
                  <a:moveTo>
                    <a:pt x="624" y="0"/>
                  </a:moveTo>
                  <a:lnTo>
                    <a:pt x="0" y="312"/>
                  </a:lnTo>
                  <a:lnTo>
                    <a:pt x="624" y="624"/>
                  </a:lnTo>
                  <a:lnTo>
                    <a:pt x="624"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Freeform 10">
              <a:extLst>
                <a:ext uri="{FF2B5EF4-FFF2-40B4-BE49-F238E27FC236}">
                  <a16:creationId xmlns:a16="http://schemas.microsoft.com/office/drawing/2014/main" id="{1DE2AAF3-7AC4-4B78-BD0C-8A4CA6251771}"/>
                </a:ext>
              </a:extLst>
            </p:cNvPr>
            <p:cNvSpPr>
              <a:spLocks/>
            </p:cNvSpPr>
            <p:nvPr/>
          </p:nvSpPr>
          <p:spPr bwMode="auto">
            <a:xfrm>
              <a:off x="1740" y="1161"/>
              <a:ext cx="170" cy="350"/>
            </a:xfrm>
            <a:custGeom>
              <a:avLst/>
              <a:gdLst>
                <a:gd name="T0" fmla="*/ 170 w 170"/>
                <a:gd name="T1" fmla="*/ 0 h 350"/>
                <a:gd name="T2" fmla="*/ 170 w 170"/>
                <a:gd name="T3" fmla="*/ 187 h 350"/>
                <a:gd name="T4" fmla="*/ 85 w 170"/>
                <a:gd name="T5" fmla="*/ 350 h 350"/>
                <a:gd name="T6" fmla="*/ 0 w 170"/>
                <a:gd name="T7" fmla="*/ 187 h 350"/>
                <a:gd name="T8" fmla="*/ 0 w 170"/>
                <a:gd name="T9" fmla="*/ 0 h 350"/>
                <a:gd name="T10" fmla="*/ 170 w 170"/>
                <a:gd name="T11" fmla="*/ 0 h 350"/>
              </a:gdLst>
              <a:ahLst/>
              <a:cxnLst>
                <a:cxn ang="0">
                  <a:pos x="T0" y="T1"/>
                </a:cxn>
                <a:cxn ang="0">
                  <a:pos x="T2" y="T3"/>
                </a:cxn>
                <a:cxn ang="0">
                  <a:pos x="T4" y="T5"/>
                </a:cxn>
                <a:cxn ang="0">
                  <a:pos x="T6" y="T7"/>
                </a:cxn>
                <a:cxn ang="0">
                  <a:pos x="T8" y="T9"/>
                </a:cxn>
                <a:cxn ang="0">
                  <a:pos x="T10" y="T11"/>
                </a:cxn>
              </a:cxnLst>
              <a:rect l="0" t="0" r="r" b="b"/>
              <a:pathLst>
                <a:path w="170" h="350">
                  <a:moveTo>
                    <a:pt x="170" y="0"/>
                  </a:moveTo>
                  <a:lnTo>
                    <a:pt x="170" y="187"/>
                  </a:lnTo>
                  <a:lnTo>
                    <a:pt x="85" y="350"/>
                  </a:lnTo>
                  <a:lnTo>
                    <a:pt x="0" y="187"/>
                  </a:lnTo>
                  <a:lnTo>
                    <a:pt x="0" y="0"/>
                  </a:lnTo>
                  <a:lnTo>
                    <a:pt x="17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11">
              <a:extLst>
                <a:ext uri="{FF2B5EF4-FFF2-40B4-BE49-F238E27FC236}">
                  <a16:creationId xmlns:a16="http://schemas.microsoft.com/office/drawing/2014/main" id="{C16F6084-A14A-4DF4-B310-B5874F61B155}"/>
                </a:ext>
              </a:extLst>
            </p:cNvPr>
            <p:cNvSpPr>
              <a:spLocks/>
            </p:cNvSpPr>
            <p:nvPr/>
          </p:nvSpPr>
          <p:spPr bwMode="auto">
            <a:xfrm>
              <a:off x="1740" y="1161"/>
              <a:ext cx="170" cy="350"/>
            </a:xfrm>
            <a:custGeom>
              <a:avLst/>
              <a:gdLst>
                <a:gd name="T0" fmla="*/ 170 w 170"/>
                <a:gd name="T1" fmla="*/ 0 h 350"/>
                <a:gd name="T2" fmla="*/ 170 w 170"/>
                <a:gd name="T3" fmla="*/ 187 h 350"/>
                <a:gd name="T4" fmla="*/ 85 w 170"/>
                <a:gd name="T5" fmla="*/ 350 h 350"/>
                <a:gd name="T6" fmla="*/ 0 w 170"/>
                <a:gd name="T7" fmla="*/ 187 h 350"/>
                <a:gd name="T8" fmla="*/ 0 w 170"/>
                <a:gd name="T9" fmla="*/ 0 h 350"/>
                <a:gd name="T10" fmla="*/ 170 w 170"/>
                <a:gd name="T11" fmla="*/ 0 h 350"/>
              </a:gdLst>
              <a:ahLst/>
              <a:cxnLst>
                <a:cxn ang="0">
                  <a:pos x="T0" y="T1"/>
                </a:cxn>
                <a:cxn ang="0">
                  <a:pos x="T2" y="T3"/>
                </a:cxn>
                <a:cxn ang="0">
                  <a:pos x="T4" y="T5"/>
                </a:cxn>
                <a:cxn ang="0">
                  <a:pos x="T6" y="T7"/>
                </a:cxn>
                <a:cxn ang="0">
                  <a:pos x="T8" y="T9"/>
                </a:cxn>
                <a:cxn ang="0">
                  <a:pos x="T10" y="T11"/>
                </a:cxn>
              </a:cxnLst>
              <a:rect l="0" t="0" r="r" b="b"/>
              <a:pathLst>
                <a:path w="170" h="350">
                  <a:moveTo>
                    <a:pt x="170" y="0"/>
                  </a:moveTo>
                  <a:lnTo>
                    <a:pt x="170" y="187"/>
                  </a:lnTo>
                  <a:lnTo>
                    <a:pt x="85" y="350"/>
                  </a:lnTo>
                  <a:lnTo>
                    <a:pt x="0" y="187"/>
                  </a:lnTo>
                  <a:lnTo>
                    <a:pt x="0" y="0"/>
                  </a:lnTo>
                  <a:lnTo>
                    <a:pt x="170"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3" name="Freeform 12">
              <a:extLst>
                <a:ext uri="{FF2B5EF4-FFF2-40B4-BE49-F238E27FC236}">
                  <a16:creationId xmlns:a16="http://schemas.microsoft.com/office/drawing/2014/main" id="{30C24279-9C2C-41F1-85FA-0C4C0C59ECD4}"/>
                </a:ext>
              </a:extLst>
            </p:cNvPr>
            <p:cNvSpPr>
              <a:spLocks noEditPoints="1"/>
            </p:cNvSpPr>
            <p:nvPr/>
          </p:nvSpPr>
          <p:spPr bwMode="auto">
            <a:xfrm>
              <a:off x="1812" y="872"/>
              <a:ext cx="172" cy="291"/>
            </a:xfrm>
            <a:custGeom>
              <a:avLst/>
              <a:gdLst>
                <a:gd name="T0" fmla="*/ 0 w 1569"/>
                <a:gd name="T1" fmla="*/ 2660 h 2660"/>
                <a:gd name="T2" fmla="*/ 0 w 1569"/>
                <a:gd name="T3" fmla="*/ 312 h 2660"/>
                <a:gd name="T4" fmla="*/ 104 w 1569"/>
                <a:gd name="T5" fmla="*/ 208 h 2660"/>
                <a:gd name="T6" fmla="*/ 1049 w 1569"/>
                <a:gd name="T7" fmla="*/ 208 h 2660"/>
                <a:gd name="T8" fmla="*/ 1049 w 1569"/>
                <a:gd name="T9" fmla="*/ 416 h 2660"/>
                <a:gd name="T10" fmla="*/ 104 w 1569"/>
                <a:gd name="T11" fmla="*/ 416 h 2660"/>
                <a:gd name="T12" fmla="*/ 208 w 1569"/>
                <a:gd name="T13" fmla="*/ 312 h 2660"/>
                <a:gd name="T14" fmla="*/ 208 w 1569"/>
                <a:gd name="T15" fmla="*/ 2660 h 2660"/>
                <a:gd name="T16" fmla="*/ 0 w 1569"/>
                <a:gd name="T17" fmla="*/ 2660 h 2660"/>
                <a:gd name="T18" fmla="*/ 945 w 1569"/>
                <a:gd name="T19" fmla="*/ 0 h 2660"/>
                <a:gd name="T20" fmla="*/ 1569 w 1569"/>
                <a:gd name="T21" fmla="*/ 312 h 2660"/>
                <a:gd name="T22" fmla="*/ 945 w 1569"/>
                <a:gd name="T23" fmla="*/ 624 h 2660"/>
                <a:gd name="T24" fmla="*/ 945 w 1569"/>
                <a:gd name="T25" fmla="*/ 0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660">
                  <a:moveTo>
                    <a:pt x="0" y="2660"/>
                  </a:moveTo>
                  <a:lnTo>
                    <a:pt x="0" y="312"/>
                  </a:lnTo>
                  <a:cubicBezTo>
                    <a:pt x="0" y="255"/>
                    <a:pt x="47" y="208"/>
                    <a:pt x="104" y="208"/>
                  </a:cubicBezTo>
                  <a:lnTo>
                    <a:pt x="1049" y="208"/>
                  </a:lnTo>
                  <a:lnTo>
                    <a:pt x="1049" y="416"/>
                  </a:lnTo>
                  <a:lnTo>
                    <a:pt x="104" y="416"/>
                  </a:lnTo>
                  <a:lnTo>
                    <a:pt x="208" y="312"/>
                  </a:lnTo>
                  <a:lnTo>
                    <a:pt x="208" y="2660"/>
                  </a:lnTo>
                  <a:lnTo>
                    <a:pt x="0" y="2660"/>
                  </a:lnTo>
                  <a:close/>
                  <a:moveTo>
                    <a:pt x="945" y="0"/>
                  </a:moveTo>
                  <a:lnTo>
                    <a:pt x="1569" y="312"/>
                  </a:lnTo>
                  <a:lnTo>
                    <a:pt x="945" y="624"/>
                  </a:lnTo>
                  <a:lnTo>
                    <a:pt x="945"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Freeform 13">
              <a:extLst>
                <a:ext uri="{FF2B5EF4-FFF2-40B4-BE49-F238E27FC236}">
                  <a16:creationId xmlns:a16="http://schemas.microsoft.com/office/drawing/2014/main" id="{5B4C7074-317F-49DF-9ED9-FF9020CC5395}"/>
                </a:ext>
              </a:extLst>
            </p:cNvPr>
            <p:cNvSpPr>
              <a:spLocks noEditPoints="1"/>
            </p:cNvSpPr>
            <p:nvPr/>
          </p:nvSpPr>
          <p:spPr bwMode="auto">
            <a:xfrm>
              <a:off x="1802" y="790"/>
              <a:ext cx="42" cy="115"/>
            </a:xfrm>
            <a:custGeom>
              <a:avLst/>
              <a:gdLst>
                <a:gd name="T0" fmla="*/ 28 w 42"/>
                <a:gd name="T1" fmla="*/ 0 h 115"/>
                <a:gd name="T2" fmla="*/ 28 w 42"/>
                <a:gd name="T3" fmla="*/ 80 h 115"/>
                <a:gd name="T4" fmla="*/ 14 w 42"/>
                <a:gd name="T5" fmla="*/ 80 h 115"/>
                <a:gd name="T6" fmla="*/ 14 w 42"/>
                <a:gd name="T7" fmla="*/ 0 h 115"/>
                <a:gd name="T8" fmla="*/ 28 w 42"/>
                <a:gd name="T9" fmla="*/ 0 h 115"/>
                <a:gd name="T10" fmla="*/ 42 w 42"/>
                <a:gd name="T11" fmla="*/ 73 h 115"/>
                <a:gd name="T12" fmla="*/ 21 w 42"/>
                <a:gd name="T13" fmla="*/ 115 h 115"/>
                <a:gd name="T14" fmla="*/ 0 w 42"/>
                <a:gd name="T15" fmla="*/ 73 h 115"/>
                <a:gd name="T16" fmla="*/ 42 w 42"/>
                <a:gd name="T17" fmla="*/ 7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15">
                  <a:moveTo>
                    <a:pt x="28" y="0"/>
                  </a:moveTo>
                  <a:lnTo>
                    <a:pt x="28" y="80"/>
                  </a:lnTo>
                  <a:lnTo>
                    <a:pt x="14" y="80"/>
                  </a:lnTo>
                  <a:lnTo>
                    <a:pt x="14" y="0"/>
                  </a:lnTo>
                  <a:lnTo>
                    <a:pt x="28" y="0"/>
                  </a:lnTo>
                  <a:close/>
                  <a:moveTo>
                    <a:pt x="42" y="73"/>
                  </a:moveTo>
                  <a:lnTo>
                    <a:pt x="21" y="115"/>
                  </a:lnTo>
                  <a:lnTo>
                    <a:pt x="0" y="73"/>
                  </a:lnTo>
                  <a:lnTo>
                    <a:pt x="42" y="73"/>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Freeform 14">
              <a:extLst>
                <a:ext uri="{FF2B5EF4-FFF2-40B4-BE49-F238E27FC236}">
                  <a16:creationId xmlns:a16="http://schemas.microsoft.com/office/drawing/2014/main" id="{2C8758C0-4B6B-4D2A-8CE9-EEB5CD90E700}"/>
                </a:ext>
              </a:extLst>
            </p:cNvPr>
            <p:cNvSpPr>
              <a:spLocks noEditPoints="1"/>
            </p:cNvSpPr>
            <p:nvPr/>
          </p:nvSpPr>
          <p:spPr bwMode="auto">
            <a:xfrm>
              <a:off x="2047" y="1161"/>
              <a:ext cx="42" cy="93"/>
            </a:xfrm>
            <a:custGeom>
              <a:avLst/>
              <a:gdLst>
                <a:gd name="T0" fmla="*/ 28 w 42"/>
                <a:gd name="T1" fmla="*/ 0 h 93"/>
                <a:gd name="T2" fmla="*/ 28 w 42"/>
                <a:gd name="T3" fmla="*/ 58 h 93"/>
                <a:gd name="T4" fmla="*/ 14 w 42"/>
                <a:gd name="T5" fmla="*/ 58 h 93"/>
                <a:gd name="T6" fmla="*/ 14 w 42"/>
                <a:gd name="T7" fmla="*/ 0 h 93"/>
                <a:gd name="T8" fmla="*/ 28 w 42"/>
                <a:gd name="T9" fmla="*/ 0 h 93"/>
                <a:gd name="T10" fmla="*/ 42 w 42"/>
                <a:gd name="T11" fmla="*/ 51 h 93"/>
                <a:gd name="T12" fmla="*/ 21 w 42"/>
                <a:gd name="T13" fmla="*/ 93 h 93"/>
                <a:gd name="T14" fmla="*/ 0 w 42"/>
                <a:gd name="T15" fmla="*/ 51 h 93"/>
                <a:gd name="T16" fmla="*/ 42 w 42"/>
                <a:gd name="T17"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93">
                  <a:moveTo>
                    <a:pt x="28" y="0"/>
                  </a:moveTo>
                  <a:lnTo>
                    <a:pt x="28" y="58"/>
                  </a:lnTo>
                  <a:lnTo>
                    <a:pt x="14" y="58"/>
                  </a:lnTo>
                  <a:lnTo>
                    <a:pt x="14" y="0"/>
                  </a:lnTo>
                  <a:lnTo>
                    <a:pt x="28" y="0"/>
                  </a:lnTo>
                  <a:close/>
                  <a:moveTo>
                    <a:pt x="42" y="51"/>
                  </a:moveTo>
                  <a:lnTo>
                    <a:pt x="21" y="93"/>
                  </a:lnTo>
                  <a:lnTo>
                    <a:pt x="0" y="51"/>
                  </a:lnTo>
                  <a:lnTo>
                    <a:pt x="42" y="51"/>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15">
              <a:extLst>
                <a:ext uri="{FF2B5EF4-FFF2-40B4-BE49-F238E27FC236}">
                  <a16:creationId xmlns:a16="http://schemas.microsoft.com/office/drawing/2014/main" id="{048858A8-3106-4EEB-BF8E-F19DE0637D02}"/>
                </a:ext>
              </a:extLst>
            </p:cNvPr>
            <p:cNvSpPr>
              <a:spLocks/>
            </p:cNvSpPr>
            <p:nvPr/>
          </p:nvSpPr>
          <p:spPr bwMode="auto">
            <a:xfrm>
              <a:off x="1985" y="1513"/>
              <a:ext cx="170" cy="349"/>
            </a:xfrm>
            <a:custGeom>
              <a:avLst/>
              <a:gdLst>
                <a:gd name="T0" fmla="*/ 170 w 170"/>
                <a:gd name="T1" fmla="*/ 0 h 349"/>
                <a:gd name="T2" fmla="*/ 170 w 170"/>
                <a:gd name="T3" fmla="*/ 186 h 349"/>
                <a:gd name="T4" fmla="*/ 85 w 170"/>
                <a:gd name="T5" fmla="*/ 349 h 349"/>
                <a:gd name="T6" fmla="*/ 0 w 170"/>
                <a:gd name="T7" fmla="*/ 186 h 349"/>
                <a:gd name="T8" fmla="*/ 0 w 170"/>
                <a:gd name="T9" fmla="*/ 0 h 349"/>
                <a:gd name="T10" fmla="*/ 170 w 170"/>
                <a:gd name="T11" fmla="*/ 0 h 349"/>
              </a:gdLst>
              <a:ahLst/>
              <a:cxnLst>
                <a:cxn ang="0">
                  <a:pos x="T0" y="T1"/>
                </a:cxn>
                <a:cxn ang="0">
                  <a:pos x="T2" y="T3"/>
                </a:cxn>
                <a:cxn ang="0">
                  <a:pos x="T4" y="T5"/>
                </a:cxn>
                <a:cxn ang="0">
                  <a:pos x="T6" y="T7"/>
                </a:cxn>
                <a:cxn ang="0">
                  <a:pos x="T8" y="T9"/>
                </a:cxn>
                <a:cxn ang="0">
                  <a:pos x="T10" y="T11"/>
                </a:cxn>
              </a:cxnLst>
              <a:rect l="0" t="0" r="r" b="b"/>
              <a:pathLst>
                <a:path w="170" h="349">
                  <a:moveTo>
                    <a:pt x="170" y="0"/>
                  </a:moveTo>
                  <a:lnTo>
                    <a:pt x="170" y="186"/>
                  </a:lnTo>
                  <a:lnTo>
                    <a:pt x="85" y="349"/>
                  </a:lnTo>
                  <a:lnTo>
                    <a:pt x="0" y="186"/>
                  </a:lnTo>
                  <a:lnTo>
                    <a:pt x="0" y="0"/>
                  </a:lnTo>
                  <a:lnTo>
                    <a:pt x="17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16">
              <a:extLst>
                <a:ext uri="{FF2B5EF4-FFF2-40B4-BE49-F238E27FC236}">
                  <a16:creationId xmlns:a16="http://schemas.microsoft.com/office/drawing/2014/main" id="{BEF8E501-C45F-4534-A3F7-E4271642933E}"/>
                </a:ext>
              </a:extLst>
            </p:cNvPr>
            <p:cNvSpPr>
              <a:spLocks/>
            </p:cNvSpPr>
            <p:nvPr/>
          </p:nvSpPr>
          <p:spPr bwMode="auto">
            <a:xfrm>
              <a:off x="1985" y="1513"/>
              <a:ext cx="170" cy="349"/>
            </a:xfrm>
            <a:custGeom>
              <a:avLst/>
              <a:gdLst>
                <a:gd name="T0" fmla="*/ 170 w 170"/>
                <a:gd name="T1" fmla="*/ 0 h 349"/>
                <a:gd name="T2" fmla="*/ 170 w 170"/>
                <a:gd name="T3" fmla="*/ 186 h 349"/>
                <a:gd name="T4" fmla="*/ 85 w 170"/>
                <a:gd name="T5" fmla="*/ 349 h 349"/>
                <a:gd name="T6" fmla="*/ 0 w 170"/>
                <a:gd name="T7" fmla="*/ 186 h 349"/>
                <a:gd name="T8" fmla="*/ 0 w 170"/>
                <a:gd name="T9" fmla="*/ 0 h 349"/>
                <a:gd name="T10" fmla="*/ 170 w 170"/>
                <a:gd name="T11" fmla="*/ 0 h 349"/>
              </a:gdLst>
              <a:ahLst/>
              <a:cxnLst>
                <a:cxn ang="0">
                  <a:pos x="T0" y="T1"/>
                </a:cxn>
                <a:cxn ang="0">
                  <a:pos x="T2" y="T3"/>
                </a:cxn>
                <a:cxn ang="0">
                  <a:pos x="T4" y="T5"/>
                </a:cxn>
                <a:cxn ang="0">
                  <a:pos x="T6" y="T7"/>
                </a:cxn>
                <a:cxn ang="0">
                  <a:pos x="T8" y="T9"/>
                </a:cxn>
                <a:cxn ang="0">
                  <a:pos x="T10" y="T11"/>
                </a:cxn>
              </a:cxnLst>
              <a:rect l="0" t="0" r="r" b="b"/>
              <a:pathLst>
                <a:path w="170" h="349">
                  <a:moveTo>
                    <a:pt x="170" y="0"/>
                  </a:moveTo>
                  <a:lnTo>
                    <a:pt x="170" y="186"/>
                  </a:lnTo>
                  <a:lnTo>
                    <a:pt x="85" y="349"/>
                  </a:lnTo>
                  <a:lnTo>
                    <a:pt x="0" y="186"/>
                  </a:lnTo>
                  <a:lnTo>
                    <a:pt x="0" y="0"/>
                  </a:lnTo>
                  <a:lnTo>
                    <a:pt x="170"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8" name="Freeform 17">
              <a:extLst>
                <a:ext uri="{FF2B5EF4-FFF2-40B4-BE49-F238E27FC236}">
                  <a16:creationId xmlns:a16="http://schemas.microsoft.com/office/drawing/2014/main" id="{870D1F56-C900-4A1D-8B18-1C8E8939B50B}"/>
                </a:ext>
              </a:extLst>
            </p:cNvPr>
            <p:cNvSpPr>
              <a:spLocks noEditPoints="1"/>
            </p:cNvSpPr>
            <p:nvPr/>
          </p:nvSpPr>
          <p:spPr bwMode="auto">
            <a:xfrm>
              <a:off x="1910" y="1222"/>
              <a:ext cx="171" cy="291"/>
            </a:xfrm>
            <a:custGeom>
              <a:avLst/>
              <a:gdLst>
                <a:gd name="T0" fmla="*/ 1569 w 1569"/>
                <a:gd name="T1" fmla="*/ 2665 h 2665"/>
                <a:gd name="T2" fmla="*/ 1569 w 1569"/>
                <a:gd name="T3" fmla="*/ 312 h 2665"/>
                <a:gd name="T4" fmla="*/ 1465 w 1569"/>
                <a:gd name="T5" fmla="*/ 208 h 2665"/>
                <a:gd name="T6" fmla="*/ 520 w 1569"/>
                <a:gd name="T7" fmla="*/ 208 h 2665"/>
                <a:gd name="T8" fmla="*/ 520 w 1569"/>
                <a:gd name="T9" fmla="*/ 416 h 2665"/>
                <a:gd name="T10" fmla="*/ 1465 w 1569"/>
                <a:gd name="T11" fmla="*/ 416 h 2665"/>
                <a:gd name="T12" fmla="*/ 1361 w 1569"/>
                <a:gd name="T13" fmla="*/ 312 h 2665"/>
                <a:gd name="T14" fmla="*/ 1361 w 1569"/>
                <a:gd name="T15" fmla="*/ 2665 h 2665"/>
                <a:gd name="T16" fmla="*/ 1569 w 1569"/>
                <a:gd name="T17" fmla="*/ 2665 h 2665"/>
                <a:gd name="T18" fmla="*/ 624 w 1569"/>
                <a:gd name="T19" fmla="*/ 0 h 2665"/>
                <a:gd name="T20" fmla="*/ 0 w 1569"/>
                <a:gd name="T21" fmla="*/ 312 h 2665"/>
                <a:gd name="T22" fmla="*/ 624 w 1569"/>
                <a:gd name="T23" fmla="*/ 624 h 2665"/>
                <a:gd name="T24" fmla="*/ 624 w 1569"/>
                <a:gd name="T25" fmla="*/ 0 h 2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665">
                  <a:moveTo>
                    <a:pt x="1569" y="2665"/>
                  </a:moveTo>
                  <a:lnTo>
                    <a:pt x="1569" y="312"/>
                  </a:lnTo>
                  <a:cubicBezTo>
                    <a:pt x="1569" y="255"/>
                    <a:pt x="1522" y="208"/>
                    <a:pt x="1465" y="208"/>
                  </a:cubicBezTo>
                  <a:lnTo>
                    <a:pt x="520" y="208"/>
                  </a:lnTo>
                  <a:lnTo>
                    <a:pt x="520" y="416"/>
                  </a:lnTo>
                  <a:lnTo>
                    <a:pt x="1465" y="416"/>
                  </a:lnTo>
                  <a:lnTo>
                    <a:pt x="1361" y="312"/>
                  </a:lnTo>
                  <a:lnTo>
                    <a:pt x="1361" y="2665"/>
                  </a:lnTo>
                  <a:lnTo>
                    <a:pt x="1569" y="2665"/>
                  </a:lnTo>
                  <a:close/>
                  <a:moveTo>
                    <a:pt x="624" y="0"/>
                  </a:moveTo>
                  <a:lnTo>
                    <a:pt x="0" y="312"/>
                  </a:lnTo>
                  <a:lnTo>
                    <a:pt x="624" y="624"/>
                  </a:lnTo>
                  <a:lnTo>
                    <a:pt x="624"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9" name="Freeform 18">
              <a:extLst>
                <a:ext uri="{FF2B5EF4-FFF2-40B4-BE49-F238E27FC236}">
                  <a16:creationId xmlns:a16="http://schemas.microsoft.com/office/drawing/2014/main" id="{BFF8D4FB-273B-48B7-9F4E-94BA621F4713}"/>
                </a:ext>
              </a:extLst>
            </p:cNvPr>
            <p:cNvSpPr>
              <a:spLocks/>
            </p:cNvSpPr>
            <p:nvPr/>
          </p:nvSpPr>
          <p:spPr bwMode="auto">
            <a:xfrm>
              <a:off x="2054" y="2203"/>
              <a:ext cx="1440" cy="457"/>
            </a:xfrm>
            <a:custGeom>
              <a:avLst/>
              <a:gdLst>
                <a:gd name="T0" fmla="*/ 34 w 1440"/>
                <a:gd name="T1" fmla="*/ 0 h 457"/>
                <a:gd name="T2" fmla="*/ 1440 w 1440"/>
                <a:gd name="T3" fmla="*/ 291 h 457"/>
                <a:gd name="T4" fmla="*/ 1405 w 1440"/>
                <a:gd name="T5" fmla="*/ 457 h 457"/>
                <a:gd name="T6" fmla="*/ 0 w 1440"/>
                <a:gd name="T7" fmla="*/ 166 h 457"/>
                <a:gd name="T8" fmla="*/ 34 w 1440"/>
                <a:gd name="T9" fmla="*/ 0 h 457"/>
              </a:gdLst>
              <a:ahLst/>
              <a:cxnLst>
                <a:cxn ang="0">
                  <a:pos x="T0" y="T1"/>
                </a:cxn>
                <a:cxn ang="0">
                  <a:pos x="T2" y="T3"/>
                </a:cxn>
                <a:cxn ang="0">
                  <a:pos x="T4" y="T5"/>
                </a:cxn>
                <a:cxn ang="0">
                  <a:pos x="T6" y="T7"/>
                </a:cxn>
                <a:cxn ang="0">
                  <a:pos x="T8" y="T9"/>
                </a:cxn>
              </a:cxnLst>
              <a:rect l="0" t="0" r="r" b="b"/>
              <a:pathLst>
                <a:path w="1440" h="457">
                  <a:moveTo>
                    <a:pt x="34" y="0"/>
                  </a:moveTo>
                  <a:lnTo>
                    <a:pt x="1440" y="291"/>
                  </a:lnTo>
                  <a:lnTo>
                    <a:pt x="1405" y="457"/>
                  </a:lnTo>
                  <a:lnTo>
                    <a:pt x="0" y="166"/>
                  </a:lnTo>
                  <a:lnTo>
                    <a:pt x="34"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9">
              <a:extLst>
                <a:ext uri="{FF2B5EF4-FFF2-40B4-BE49-F238E27FC236}">
                  <a16:creationId xmlns:a16="http://schemas.microsoft.com/office/drawing/2014/main" id="{AA5A2C06-4EA9-446A-8D0F-72FA65F33FA8}"/>
                </a:ext>
              </a:extLst>
            </p:cNvPr>
            <p:cNvSpPr>
              <a:spLocks/>
            </p:cNvSpPr>
            <p:nvPr/>
          </p:nvSpPr>
          <p:spPr bwMode="auto">
            <a:xfrm>
              <a:off x="2054" y="2203"/>
              <a:ext cx="1440" cy="457"/>
            </a:xfrm>
            <a:custGeom>
              <a:avLst/>
              <a:gdLst>
                <a:gd name="T0" fmla="*/ 34 w 1440"/>
                <a:gd name="T1" fmla="*/ 0 h 457"/>
                <a:gd name="T2" fmla="*/ 1440 w 1440"/>
                <a:gd name="T3" fmla="*/ 291 h 457"/>
                <a:gd name="T4" fmla="*/ 1405 w 1440"/>
                <a:gd name="T5" fmla="*/ 457 h 457"/>
                <a:gd name="T6" fmla="*/ 0 w 1440"/>
                <a:gd name="T7" fmla="*/ 166 h 457"/>
                <a:gd name="T8" fmla="*/ 34 w 1440"/>
                <a:gd name="T9" fmla="*/ 0 h 457"/>
              </a:gdLst>
              <a:ahLst/>
              <a:cxnLst>
                <a:cxn ang="0">
                  <a:pos x="T0" y="T1"/>
                </a:cxn>
                <a:cxn ang="0">
                  <a:pos x="T2" y="T3"/>
                </a:cxn>
                <a:cxn ang="0">
                  <a:pos x="T4" y="T5"/>
                </a:cxn>
                <a:cxn ang="0">
                  <a:pos x="T6" y="T7"/>
                </a:cxn>
                <a:cxn ang="0">
                  <a:pos x="T8" y="T9"/>
                </a:cxn>
              </a:cxnLst>
              <a:rect l="0" t="0" r="r" b="b"/>
              <a:pathLst>
                <a:path w="1440" h="457">
                  <a:moveTo>
                    <a:pt x="34" y="0"/>
                  </a:moveTo>
                  <a:lnTo>
                    <a:pt x="1440" y="291"/>
                  </a:lnTo>
                  <a:lnTo>
                    <a:pt x="1405" y="457"/>
                  </a:lnTo>
                  <a:lnTo>
                    <a:pt x="0" y="166"/>
                  </a:lnTo>
                  <a:lnTo>
                    <a:pt x="34"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Freeform 20">
              <a:extLst>
                <a:ext uri="{FF2B5EF4-FFF2-40B4-BE49-F238E27FC236}">
                  <a16:creationId xmlns:a16="http://schemas.microsoft.com/office/drawing/2014/main" id="{D6FDD2E8-0820-45F0-9B5C-06E752E2FA25}"/>
                </a:ext>
              </a:extLst>
            </p:cNvPr>
            <p:cNvSpPr>
              <a:spLocks noEditPoints="1"/>
            </p:cNvSpPr>
            <p:nvPr/>
          </p:nvSpPr>
          <p:spPr bwMode="auto">
            <a:xfrm>
              <a:off x="1812" y="1571"/>
              <a:ext cx="172" cy="301"/>
            </a:xfrm>
            <a:custGeom>
              <a:avLst/>
              <a:gdLst>
                <a:gd name="T0" fmla="*/ 0 w 1569"/>
                <a:gd name="T1" fmla="*/ 2755 h 2755"/>
                <a:gd name="T2" fmla="*/ 0 w 1569"/>
                <a:gd name="T3" fmla="*/ 312 h 2755"/>
                <a:gd name="T4" fmla="*/ 104 w 1569"/>
                <a:gd name="T5" fmla="*/ 208 h 2755"/>
                <a:gd name="T6" fmla="*/ 1049 w 1569"/>
                <a:gd name="T7" fmla="*/ 208 h 2755"/>
                <a:gd name="T8" fmla="*/ 1049 w 1569"/>
                <a:gd name="T9" fmla="*/ 416 h 2755"/>
                <a:gd name="T10" fmla="*/ 104 w 1569"/>
                <a:gd name="T11" fmla="*/ 416 h 2755"/>
                <a:gd name="T12" fmla="*/ 208 w 1569"/>
                <a:gd name="T13" fmla="*/ 312 h 2755"/>
                <a:gd name="T14" fmla="*/ 208 w 1569"/>
                <a:gd name="T15" fmla="*/ 2755 h 2755"/>
                <a:gd name="T16" fmla="*/ 0 w 1569"/>
                <a:gd name="T17" fmla="*/ 2755 h 2755"/>
                <a:gd name="T18" fmla="*/ 945 w 1569"/>
                <a:gd name="T19" fmla="*/ 0 h 2755"/>
                <a:gd name="T20" fmla="*/ 1569 w 1569"/>
                <a:gd name="T21" fmla="*/ 312 h 2755"/>
                <a:gd name="T22" fmla="*/ 945 w 1569"/>
                <a:gd name="T23" fmla="*/ 624 h 2755"/>
                <a:gd name="T24" fmla="*/ 945 w 1569"/>
                <a:gd name="T25" fmla="*/ 0 h 2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755">
                  <a:moveTo>
                    <a:pt x="0" y="2755"/>
                  </a:moveTo>
                  <a:lnTo>
                    <a:pt x="0" y="312"/>
                  </a:lnTo>
                  <a:cubicBezTo>
                    <a:pt x="0" y="255"/>
                    <a:pt x="47" y="208"/>
                    <a:pt x="104" y="208"/>
                  </a:cubicBezTo>
                  <a:lnTo>
                    <a:pt x="1049" y="208"/>
                  </a:lnTo>
                  <a:lnTo>
                    <a:pt x="1049" y="416"/>
                  </a:lnTo>
                  <a:lnTo>
                    <a:pt x="104" y="416"/>
                  </a:lnTo>
                  <a:lnTo>
                    <a:pt x="208" y="312"/>
                  </a:lnTo>
                  <a:lnTo>
                    <a:pt x="208" y="2755"/>
                  </a:lnTo>
                  <a:lnTo>
                    <a:pt x="0" y="2755"/>
                  </a:lnTo>
                  <a:close/>
                  <a:moveTo>
                    <a:pt x="945" y="0"/>
                  </a:moveTo>
                  <a:lnTo>
                    <a:pt x="1569" y="312"/>
                  </a:lnTo>
                  <a:lnTo>
                    <a:pt x="945" y="624"/>
                  </a:lnTo>
                  <a:lnTo>
                    <a:pt x="945"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 name="Freeform 21">
              <a:extLst>
                <a:ext uri="{FF2B5EF4-FFF2-40B4-BE49-F238E27FC236}">
                  <a16:creationId xmlns:a16="http://schemas.microsoft.com/office/drawing/2014/main" id="{B4AED164-744C-4BC6-94BC-6DEECCBE2BC9}"/>
                </a:ext>
              </a:extLst>
            </p:cNvPr>
            <p:cNvSpPr>
              <a:spLocks/>
            </p:cNvSpPr>
            <p:nvPr/>
          </p:nvSpPr>
          <p:spPr bwMode="auto">
            <a:xfrm>
              <a:off x="1740" y="1873"/>
              <a:ext cx="170" cy="349"/>
            </a:xfrm>
            <a:custGeom>
              <a:avLst/>
              <a:gdLst>
                <a:gd name="T0" fmla="*/ 170 w 170"/>
                <a:gd name="T1" fmla="*/ 0 h 349"/>
                <a:gd name="T2" fmla="*/ 170 w 170"/>
                <a:gd name="T3" fmla="*/ 186 h 349"/>
                <a:gd name="T4" fmla="*/ 85 w 170"/>
                <a:gd name="T5" fmla="*/ 349 h 349"/>
                <a:gd name="T6" fmla="*/ 0 w 170"/>
                <a:gd name="T7" fmla="*/ 186 h 349"/>
                <a:gd name="T8" fmla="*/ 0 w 170"/>
                <a:gd name="T9" fmla="*/ 0 h 349"/>
                <a:gd name="T10" fmla="*/ 170 w 170"/>
                <a:gd name="T11" fmla="*/ 0 h 349"/>
              </a:gdLst>
              <a:ahLst/>
              <a:cxnLst>
                <a:cxn ang="0">
                  <a:pos x="T0" y="T1"/>
                </a:cxn>
                <a:cxn ang="0">
                  <a:pos x="T2" y="T3"/>
                </a:cxn>
                <a:cxn ang="0">
                  <a:pos x="T4" y="T5"/>
                </a:cxn>
                <a:cxn ang="0">
                  <a:pos x="T6" y="T7"/>
                </a:cxn>
                <a:cxn ang="0">
                  <a:pos x="T8" y="T9"/>
                </a:cxn>
                <a:cxn ang="0">
                  <a:pos x="T10" y="T11"/>
                </a:cxn>
              </a:cxnLst>
              <a:rect l="0" t="0" r="r" b="b"/>
              <a:pathLst>
                <a:path w="170" h="349">
                  <a:moveTo>
                    <a:pt x="170" y="0"/>
                  </a:moveTo>
                  <a:lnTo>
                    <a:pt x="170" y="186"/>
                  </a:lnTo>
                  <a:lnTo>
                    <a:pt x="85" y="349"/>
                  </a:lnTo>
                  <a:lnTo>
                    <a:pt x="0" y="186"/>
                  </a:lnTo>
                  <a:lnTo>
                    <a:pt x="0" y="0"/>
                  </a:lnTo>
                  <a:lnTo>
                    <a:pt x="17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22">
              <a:extLst>
                <a:ext uri="{FF2B5EF4-FFF2-40B4-BE49-F238E27FC236}">
                  <a16:creationId xmlns:a16="http://schemas.microsoft.com/office/drawing/2014/main" id="{A27EEA5C-37EE-49A2-90B8-E720950F7444}"/>
                </a:ext>
              </a:extLst>
            </p:cNvPr>
            <p:cNvSpPr>
              <a:spLocks/>
            </p:cNvSpPr>
            <p:nvPr/>
          </p:nvSpPr>
          <p:spPr bwMode="auto">
            <a:xfrm>
              <a:off x="1740" y="1873"/>
              <a:ext cx="170" cy="349"/>
            </a:xfrm>
            <a:custGeom>
              <a:avLst/>
              <a:gdLst>
                <a:gd name="T0" fmla="*/ 170 w 170"/>
                <a:gd name="T1" fmla="*/ 0 h 349"/>
                <a:gd name="T2" fmla="*/ 170 w 170"/>
                <a:gd name="T3" fmla="*/ 186 h 349"/>
                <a:gd name="T4" fmla="*/ 85 w 170"/>
                <a:gd name="T5" fmla="*/ 349 h 349"/>
                <a:gd name="T6" fmla="*/ 0 w 170"/>
                <a:gd name="T7" fmla="*/ 186 h 349"/>
                <a:gd name="T8" fmla="*/ 0 w 170"/>
                <a:gd name="T9" fmla="*/ 0 h 349"/>
                <a:gd name="T10" fmla="*/ 170 w 170"/>
                <a:gd name="T11" fmla="*/ 0 h 349"/>
              </a:gdLst>
              <a:ahLst/>
              <a:cxnLst>
                <a:cxn ang="0">
                  <a:pos x="T0" y="T1"/>
                </a:cxn>
                <a:cxn ang="0">
                  <a:pos x="T2" y="T3"/>
                </a:cxn>
                <a:cxn ang="0">
                  <a:pos x="T4" y="T5"/>
                </a:cxn>
                <a:cxn ang="0">
                  <a:pos x="T6" y="T7"/>
                </a:cxn>
                <a:cxn ang="0">
                  <a:pos x="T8" y="T9"/>
                </a:cxn>
                <a:cxn ang="0">
                  <a:pos x="T10" y="T11"/>
                </a:cxn>
              </a:cxnLst>
              <a:rect l="0" t="0" r="r" b="b"/>
              <a:pathLst>
                <a:path w="170" h="349">
                  <a:moveTo>
                    <a:pt x="170" y="0"/>
                  </a:moveTo>
                  <a:lnTo>
                    <a:pt x="170" y="186"/>
                  </a:lnTo>
                  <a:lnTo>
                    <a:pt x="85" y="349"/>
                  </a:lnTo>
                  <a:lnTo>
                    <a:pt x="0" y="186"/>
                  </a:lnTo>
                  <a:lnTo>
                    <a:pt x="0" y="0"/>
                  </a:lnTo>
                  <a:lnTo>
                    <a:pt x="170"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 name="Freeform 23">
              <a:extLst>
                <a:ext uri="{FF2B5EF4-FFF2-40B4-BE49-F238E27FC236}">
                  <a16:creationId xmlns:a16="http://schemas.microsoft.com/office/drawing/2014/main" id="{5451B1C4-3553-450A-8D10-D5E7951CD5E4}"/>
                </a:ext>
              </a:extLst>
            </p:cNvPr>
            <p:cNvSpPr>
              <a:spLocks noEditPoints="1"/>
            </p:cNvSpPr>
            <p:nvPr/>
          </p:nvSpPr>
          <p:spPr bwMode="auto">
            <a:xfrm>
              <a:off x="1910" y="1931"/>
              <a:ext cx="171" cy="291"/>
            </a:xfrm>
            <a:custGeom>
              <a:avLst/>
              <a:gdLst>
                <a:gd name="T0" fmla="*/ 1569 w 1569"/>
                <a:gd name="T1" fmla="*/ 2660 h 2660"/>
                <a:gd name="T2" fmla="*/ 1569 w 1569"/>
                <a:gd name="T3" fmla="*/ 312 h 2660"/>
                <a:gd name="T4" fmla="*/ 1465 w 1569"/>
                <a:gd name="T5" fmla="*/ 208 h 2660"/>
                <a:gd name="T6" fmla="*/ 520 w 1569"/>
                <a:gd name="T7" fmla="*/ 208 h 2660"/>
                <a:gd name="T8" fmla="*/ 520 w 1569"/>
                <a:gd name="T9" fmla="*/ 416 h 2660"/>
                <a:gd name="T10" fmla="*/ 1465 w 1569"/>
                <a:gd name="T11" fmla="*/ 416 h 2660"/>
                <a:gd name="T12" fmla="*/ 1361 w 1569"/>
                <a:gd name="T13" fmla="*/ 312 h 2660"/>
                <a:gd name="T14" fmla="*/ 1361 w 1569"/>
                <a:gd name="T15" fmla="*/ 2660 h 2660"/>
                <a:gd name="T16" fmla="*/ 1569 w 1569"/>
                <a:gd name="T17" fmla="*/ 2660 h 2660"/>
                <a:gd name="T18" fmla="*/ 624 w 1569"/>
                <a:gd name="T19" fmla="*/ 0 h 2660"/>
                <a:gd name="T20" fmla="*/ 0 w 1569"/>
                <a:gd name="T21" fmla="*/ 312 h 2660"/>
                <a:gd name="T22" fmla="*/ 624 w 1569"/>
                <a:gd name="T23" fmla="*/ 624 h 2660"/>
                <a:gd name="T24" fmla="*/ 624 w 1569"/>
                <a:gd name="T25" fmla="*/ 0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660">
                  <a:moveTo>
                    <a:pt x="1569" y="2660"/>
                  </a:moveTo>
                  <a:lnTo>
                    <a:pt x="1569" y="312"/>
                  </a:lnTo>
                  <a:cubicBezTo>
                    <a:pt x="1569" y="255"/>
                    <a:pt x="1522" y="208"/>
                    <a:pt x="1465" y="208"/>
                  </a:cubicBezTo>
                  <a:lnTo>
                    <a:pt x="520" y="208"/>
                  </a:lnTo>
                  <a:lnTo>
                    <a:pt x="520" y="416"/>
                  </a:lnTo>
                  <a:lnTo>
                    <a:pt x="1465" y="416"/>
                  </a:lnTo>
                  <a:lnTo>
                    <a:pt x="1361" y="312"/>
                  </a:lnTo>
                  <a:lnTo>
                    <a:pt x="1361" y="2660"/>
                  </a:lnTo>
                  <a:lnTo>
                    <a:pt x="1569" y="2660"/>
                  </a:lnTo>
                  <a:close/>
                  <a:moveTo>
                    <a:pt x="624" y="0"/>
                  </a:moveTo>
                  <a:lnTo>
                    <a:pt x="0" y="312"/>
                  </a:lnTo>
                  <a:lnTo>
                    <a:pt x="624" y="624"/>
                  </a:lnTo>
                  <a:lnTo>
                    <a:pt x="624"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Freeform 24">
              <a:extLst>
                <a:ext uri="{FF2B5EF4-FFF2-40B4-BE49-F238E27FC236}">
                  <a16:creationId xmlns:a16="http://schemas.microsoft.com/office/drawing/2014/main" id="{4C1C1B32-CCA7-4C1D-B486-0B23E8A29ACE}"/>
                </a:ext>
              </a:extLst>
            </p:cNvPr>
            <p:cNvSpPr>
              <a:spLocks noEditPoints="1"/>
            </p:cNvSpPr>
            <p:nvPr/>
          </p:nvSpPr>
          <p:spPr bwMode="auto">
            <a:xfrm>
              <a:off x="1802" y="1510"/>
              <a:ext cx="42" cy="93"/>
            </a:xfrm>
            <a:custGeom>
              <a:avLst/>
              <a:gdLst>
                <a:gd name="T0" fmla="*/ 28 w 42"/>
                <a:gd name="T1" fmla="*/ 0 h 93"/>
                <a:gd name="T2" fmla="*/ 28 w 42"/>
                <a:gd name="T3" fmla="*/ 58 h 93"/>
                <a:gd name="T4" fmla="*/ 14 w 42"/>
                <a:gd name="T5" fmla="*/ 58 h 93"/>
                <a:gd name="T6" fmla="*/ 14 w 42"/>
                <a:gd name="T7" fmla="*/ 0 h 93"/>
                <a:gd name="T8" fmla="*/ 28 w 42"/>
                <a:gd name="T9" fmla="*/ 0 h 93"/>
                <a:gd name="T10" fmla="*/ 42 w 42"/>
                <a:gd name="T11" fmla="*/ 51 h 93"/>
                <a:gd name="T12" fmla="*/ 21 w 42"/>
                <a:gd name="T13" fmla="*/ 93 h 93"/>
                <a:gd name="T14" fmla="*/ 0 w 42"/>
                <a:gd name="T15" fmla="*/ 51 h 93"/>
                <a:gd name="T16" fmla="*/ 42 w 42"/>
                <a:gd name="T17" fmla="*/ 5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93">
                  <a:moveTo>
                    <a:pt x="28" y="0"/>
                  </a:moveTo>
                  <a:lnTo>
                    <a:pt x="28" y="58"/>
                  </a:lnTo>
                  <a:lnTo>
                    <a:pt x="14" y="58"/>
                  </a:lnTo>
                  <a:lnTo>
                    <a:pt x="14" y="0"/>
                  </a:lnTo>
                  <a:lnTo>
                    <a:pt x="28" y="0"/>
                  </a:lnTo>
                  <a:close/>
                  <a:moveTo>
                    <a:pt x="42" y="51"/>
                  </a:moveTo>
                  <a:lnTo>
                    <a:pt x="21" y="93"/>
                  </a:lnTo>
                  <a:lnTo>
                    <a:pt x="0" y="51"/>
                  </a:lnTo>
                  <a:lnTo>
                    <a:pt x="42" y="51"/>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6" name="Freeform 25">
              <a:extLst>
                <a:ext uri="{FF2B5EF4-FFF2-40B4-BE49-F238E27FC236}">
                  <a16:creationId xmlns:a16="http://schemas.microsoft.com/office/drawing/2014/main" id="{A913BDAC-8D0E-410A-88EC-4E6AC3F037A9}"/>
                </a:ext>
              </a:extLst>
            </p:cNvPr>
            <p:cNvSpPr>
              <a:spLocks noEditPoints="1"/>
            </p:cNvSpPr>
            <p:nvPr/>
          </p:nvSpPr>
          <p:spPr bwMode="auto">
            <a:xfrm>
              <a:off x="1816" y="2222"/>
              <a:ext cx="254" cy="86"/>
            </a:xfrm>
            <a:custGeom>
              <a:avLst/>
              <a:gdLst>
                <a:gd name="T0" fmla="*/ 0 w 2326"/>
                <a:gd name="T1" fmla="*/ 0 h 788"/>
                <a:gd name="T2" fmla="*/ 0 w 2326"/>
                <a:gd name="T3" fmla="*/ 596 h 788"/>
                <a:gd name="T4" fmla="*/ 64 w 2326"/>
                <a:gd name="T5" fmla="*/ 660 h 788"/>
                <a:gd name="T6" fmla="*/ 2006 w 2326"/>
                <a:gd name="T7" fmla="*/ 660 h 788"/>
                <a:gd name="T8" fmla="*/ 2006 w 2326"/>
                <a:gd name="T9" fmla="*/ 532 h 788"/>
                <a:gd name="T10" fmla="*/ 64 w 2326"/>
                <a:gd name="T11" fmla="*/ 532 h 788"/>
                <a:gd name="T12" fmla="*/ 128 w 2326"/>
                <a:gd name="T13" fmla="*/ 596 h 788"/>
                <a:gd name="T14" fmla="*/ 128 w 2326"/>
                <a:gd name="T15" fmla="*/ 0 h 788"/>
                <a:gd name="T16" fmla="*/ 0 w 2326"/>
                <a:gd name="T17" fmla="*/ 0 h 788"/>
                <a:gd name="T18" fmla="*/ 1942 w 2326"/>
                <a:gd name="T19" fmla="*/ 788 h 788"/>
                <a:gd name="T20" fmla="*/ 2326 w 2326"/>
                <a:gd name="T21" fmla="*/ 596 h 788"/>
                <a:gd name="T22" fmla="*/ 1942 w 2326"/>
                <a:gd name="T23" fmla="*/ 404 h 788"/>
                <a:gd name="T24" fmla="*/ 1942 w 2326"/>
                <a:gd name="T25"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6" h="788">
                  <a:moveTo>
                    <a:pt x="0" y="0"/>
                  </a:moveTo>
                  <a:lnTo>
                    <a:pt x="0" y="596"/>
                  </a:lnTo>
                  <a:cubicBezTo>
                    <a:pt x="0" y="631"/>
                    <a:pt x="29" y="660"/>
                    <a:pt x="64" y="660"/>
                  </a:cubicBezTo>
                  <a:lnTo>
                    <a:pt x="2006" y="660"/>
                  </a:lnTo>
                  <a:lnTo>
                    <a:pt x="2006" y="532"/>
                  </a:lnTo>
                  <a:lnTo>
                    <a:pt x="64" y="532"/>
                  </a:lnTo>
                  <a:lnTo>
                    <a:pt x="128" y="596"/>
                  </a:lnTo>
                  <a:lnTo>
                    <a:pt x="128" y="0"/>
                  </a:lnTo>
                  <a:lnTo>
                    <a:pt x="0" y="0"/>
                  </a:lnTo>
                  <a:close/>
                  <a:moveTo>
                    <a:pt x="1942" y="788"/>
                  </a:moveTo>
                  <a:lnTo>
                    <a:pt x="2326" y="596"/>
                  </a:lnTo>
                  <a:lnTo>
                    <a:pt x="1942" y="404"/>
                  </a:lnTo>
                  <a:lnTo>
                    <a:pt x="1942" y="788"/>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7" name="Freeform 26">
              <a:extLst>
                <a:ext uri="{FF2B5EF4-FFF2-40B4-BE49-F238E27FC236}">
                  <a16:creationId xmlns:a16="http://schemas.microsoft.com/office/drawing/2014/main" id="{DB130806-C3A0-468C-BCC9-8BDE7B90E888}"/>
                </a:ext>
              </a:extLst>
            </p:cNvPr>
            <p:cNvSpPr>
              <a:spLocks noEditPoints="1"/>
            </p:cNvSpPr>
            <p:nvPr/>
          </p:nvSpPr>
          <p:spPr bwMode="auto">
            <a:xfrm>
              <a:off x="2047" y="1861"/>
              <a:ext cx="42" cy="120"/>
            </a:xfrm>
            <a:custGeom>
              <a:avLst/>
              <a:gdLst>
                <a:gd name="T0" fmla="*/ 14 w 42"/>
                <a:gd name="T1" fmla="*/ 0 h 120"/>
                <a:gd name="T2" fmla="*/ 14 w 42"/>
                <a:gd name="T3" fmla="*/ 85 h 120"/>
                <a:gd name="T4" fmla="*/ 28 w 42"/>
                <a:gd name="T5" fmla="*/ 85 h 120"/>
                <a:gd name="T6" fmla="*/ 28 w 42"/>
                <a:gd name="T7" fmla="*/ 0 h 120"/>
                <a:gd name="T8" fmla="*/ 14 w 42"/>
                <a:gd name="T9" fmla="*/ 0 h 120"/>
                <a:gd name="T10" fmla="*/ 0 w 42"/>
                <a:gd name="T11" fmla="*/ 78 h 120"/>
                <a:gd name="T12" fmla="*/ 21 w 42"/>
                <a:gd name="T13" fmla="*/ 120 h 120"/>
                <a:gd name="T14" fmla="*/ 42 w 42"/>
                <a:gd name="T15" fmla="*/ 78 h 120"/>
                <a:gd name="T16" fmla="*/ 0 w 42"/>
                <a:gd name="T17"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20">
                  <a:moveTo>
                    <a:pt x="14" y="0"/>
                  </a:moveTo>
                  <a:lnTo>
                    <a:pt x="14" y="85"/>
                  </a:lnTo>
                  <a:lnTo>
                    <a:pt x="28" y="85"/>
                  </a:lnTo>
                  <a:lnTo>
                    <a:pt x="28" y="0"/>
                  </a:lnTo>
                  <a:lnTo>
                    <a:pt x="14" y="0"/>
                  </a:lnTo>
                  <a:close/>
                  <a:moveTo>
                    <a:pt x="0" y="78"/>
                  </a:moveTo>
                  <a:lnTo>
                    <a:pt x="21" y="120"/>
                  </a:lnTo>
                  <a:lnTo>
                    <a:pt x="42" y="78"/>
                  </a:lnTo>
                  <a:lnTo>
                    <a:pt x="0" y="78"/>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8" name="Freeform 27">
              <a:extLst>
                <a:ext uri="{FF2B5EF4-FFF2-40B4-BE49-F238E27FC236}">
                  <a16:creationId xmlns:a16="http://schemas.microsoft.com/office/drawing/2014/main" id="{70E15CAA-785F-4C85-A6DE-7C4874A35438}"/>
                </a:ext>
              </a:extLst>
            </p:cNvPr>
            <p:cNvSpPr>
              <a:spLocks noEditPoints="1"/>
            </p:cNvSpPr>
            <p:nvPr/>
          </p:nvSpPr>
          <p:spPr bwMode="auto">
            <a:xfrm>
              <a:off x="2000" y="313"/>
              <a:ext cx="686" cy="207"/>
            </a:xfrm>
            <a:custGeom>
              <a:avLst/>
              <a:gdLst>
                <a:gd name="T0" fmla="*/ 6272 w 6272"/>
                <a:gd name="T1" fmla="*/ 0 h 1901"/>
                <a:gd name="T2" fmla="*/ 192 w 6272"/>
                <a:gd name="T3" fmla="*/ 0 h 1901"/>
                <a:gd name="T4" fmla="*/ 128 w 6272"/>
                <a:gd name="T5" fmla="*/ 64 h 1901"/>
                <a:gd name="T6" fmla="*/ 128 w 6272"/>
                <a:gd name="T7" fmla="*/ 1581 h 1901"/>
                <a:gd name="T8" fmla="*/ 256 w 6272"/>
                <a:gd name="T9" fmla="*/ 1581 h 1901"/>
                <a:gd name="T10" fmla="*/ 256 w 6272"/>
                <a:gd name="T11" fmla="*/ 64 h 1901"/>
                <a:gd name="T12" fmla="*/ 192 w 6272"/>
                <a:gd name="T13" fmla="*/ 128 h 1901"/>
                <a:gd name="T14" fmla="*/ 6272 w 6272"/>
                <a:gd name="T15" fmla="*/ 128 h 1901"/>
                <a:gd name="T16" fmla="*/ 6272 w 6272"/>
                <a:gd name="T17" fmla="*/ 0 h 1901"/>
                <a:gd name="T18" fmla="*/ 0 w 6272"/>
                <a:gd name="T19" fmla="*/ 1517 h 1901"/>
                <a:gd name="T20" fmla="*/ 192 w 6272"/>
                <a:gd name="T21" fmla="*/ 1901 h 1901"/>
                <a:gd name="T22" fmla="*/ 384 w 6272"/>
                <a:gd name="T23" fmla="*/ 1517 h 1901"/>
                <a:gd name="T24" fmla="*/ 0 w 6272"/>
                <a:gd name="T25" fmla="*/ 1517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72" h="1901">
                  <a:moveTo>
                    <a:pt x="6272" y="0"/>
                  </a:moveTo>
                  <a:lnTo>
                    <a:pt x="192" y="0"/>
                  </a:lnTo>
                  <a:cubicBezTo>
                    <a:pt x="157" y="0"/>
                    <a:pt x="128" y="29"/>
                    <a:pt x="128" y="64"/>
                  </a:cubicBezTo>
                  <a:lnTo>
                    <a:pt x="128" y="1581"/>
                  </a:lnTo>
                  <a:lnTo>
                    <a:pt x="256" y="1581"/>
                  </a:lnTo>
                  <a:lnTo>
                    <a:pt x="256" y="64"/>
                  </a:lnTo>
                  <a:lnTo>
                    <a:pt x="192" y="128"/>
                  </a:lnTo>
                  <a:lnTo>
                    <a:pt x="6272" y="128"/>
                  </a:lnTo>
                  <a:lnTo>
                    <a:pt x="6272" y="0"/>
                  </a:lnTo>
                  <a:close/>
                  <a:moveTo>
                    <a:pt x="0" y="1517"/>
                  </a:moveTo>
                  <a:lnTo>
                    <a:pt x="192" y="1901"/>
                  </a:lnTo>
                  <a:lnTo>
                    <a:pt x="384" y="1517"/>
                  </a:lnTo>
                  <a:lnTo>
                    <a:pt x="0" y="1517"/>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9" name="Rectangle 28">
              <a:extLst>
                <a:ext uri="{FF2B5EF4-FFF2-40B4-BE49-F238E27FC236}">
                  <a16:creationId xmlns:a16="http://schemas.microsoft.com/office/drawing/2014/main" id="{7EA1F203-0457-4304-AF92-195DB784EAEE}"/>
                </a:ext>
              </a:extLst>
            </p:cNvPr>
            <p:cNvSpPr>
              <a:spLocks noChangeArrowheads="1"/>
            </p:cNvSpPr>
            <p:nvPr/>
          </p:nvSpPr>
          <p:spPr bwMode="auto">
            <a:xfrm>
              <a:off x="3527" y="2598"/>
              <a:ext cx="415" cy="170"/>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Rectangle 29">
              <a:extLst>
                <a:ext uri="{FF2B5EF4-FFF2-40B4-BE49-F238E27FC236}">
                  <a16:creationId xmlns:a16="http://schemas.microsoft.com/office/drawing/2014/main" id="{465C94E0-5AB6-42FB-9163-FA271E2A10FB}"/>
                </a:ext>
              </a:extLst>
            </p:cNvPr>
            <p:cNvSpPr>
              <a:spLocks noChangeArrowheads="1"/>
            </p:cNvSpPr>
            <p:nvPr/>
          </p:nvSpPr>
          <p:spPr bwMode="auto">
            <a:xfrm>
              <a:off x="3527" y="2598"/>
              <a:ext cx="415" cy="170"/>
            </a:xfrm>
            <a:prstGeom prst="rect">
              <a:avLst/>
            </a:pr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 name="Freeform 30">
              <a:extLst>
                <a:ext uri="{FF2B5EF4-FFF2-40B4-BE49-F238E27FC236}">
                  <a16:creationId xmlns:a16="http://schemas.microsoft.com/office/drawing/2014/main" id="{A5F2AB63-359E-43FC-BDED-C2212F5239B1}"/>
                </a:ext>
              </a:extLst>
            </p:cNvPr>
            <p:cNvSpPr>
              <a:spLocks/>
            </p:cNvSpPr>
            <p:nvPr/>
          </p:nvSpPr>
          <p:spPr bwMode="auto">
            <a:xfrm>
              <a:off x="3245" y="2490"/>
              <a:ext cx="175" cy="108"/>
            </a:xfrm>
            <a:custGeom>
              <a:avLst/>
              <a:gdLst>
                <a:gd name="T0" fmla="*/ 88 w 175"/>
                <a:gd name="T1" fmla="*/ 29 h 108"/>
                <a:gd name="T2" fmla="*/ 118 w 175"/>
                <a:gd name="T3" fmla="*/ 0 h 108"/>
                <a:gd name="T4" fmla="*/ 115 w 175"/>
                <a:gd name="T5" fmla="*/ 27 h 108"/>
                <a:gd name="T6" fmla="*/ 149 w 175"/>
                <a:gd name="T7" fmla="*/ 22 h 108"/>
                <a:gd name="T8" fmla="*/ 136 w 175"/>
                <a:gd name="T9" fmla="*/ 37 h 108"/>
                <a:gd name="T10" fmla="*/ 171 w 175"/>
                <a:gd name="T11" fmla="*/ 41 h 108"/>
                <a:gd name="T12" fmla="*/ 143 w 175"/>
                <a:gd name="T13" fmla="*/ 53 h 108"/>
                <a:gd name="T14" fmla="*/ 175 w 175"/>
                <a:gd name="T15" fmla="*/ 67 h 108"/>
                <a:gd name="T16" fmla="*/ 137 w 175"/>
                <a:gd name="T17" fmla="*/ 65 h 108"/>
                <a:gd name="T18" fmla="*/ 147 w 175"/>
                <a:gd name="T19" fmla="*/ 91 h 108"/>
                <a:gd name="T20" fmla="*/ 114 w 175"/>
                <a:gd name="T21" fmla="*/ 72 h 108"/>
                <a:gd name="T22" fmla="*/ 108 w 175"/>
                <a:gd name="T23" fmla="*/ 99 h 108"/>
                <a:gd name="T24" fmla="*/ 86 w 175"/>
                <a:gd name="T25" fmla="*/ 75 h 108"/>
                <a:gd name="T26" fmla="*/ 69 w 175"/>
                <a:gd name="T27" fmla="*/ 108 h 108"/>
                <a:gd name="T28" fmla="*/ 63 w 175"/>
                <a:gd name="T29" fmla="*/ 78 h 108"/>
                <a:gd name="T30" fmla="*/ 39 w 175"/>
                <a:gd name="T31" fmla="*/ 88 h 108"/>
                <a:gd name="T32" fmla="*/ 46 w 175"/>
                <a:gd name="T33" fmla="*/ 70 h 108"/>
                <a:gd name="T34" fmla="*/ 1 w 175"/>
                <a:gd name="T35" fmla="*/ 73 h 108"/>
                <a:gd name="T36" fmla="*/ 31 w 175"/>
                <a:gd name="T37" fmla="*/ 59 h 108"/>
                <a:gd name="T38" fmla="*/ 0 w 175"/>
                <a:gd name="T39" fmla="*/ 43 h 108"/>
                <a:gd name="T40" fmla="*/ 38 w 175"/>
                <a:gd name="T41" fmla="*/ 38 h 108"/>
                <a:gd name="T42" fmla="*/ 3 w 175"/>
                <a:gd name="T43" fmla="*/ 11 h 108"/>
                <a:gd name="T44" fmla="*/ 60 w 175"/>
                <a:gd name="T45" fmla="*/ 32 h 108"/>
                <a:gd name="T46" fmla="*/ 68 w 175"/>
                <a:gd name="T47" fmla="*/ 11 h 108"/>
                <a:gd name="T48" fmla="*/ 88 w 175"/>
                <a:gd name="T49" fmla="*/ 2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108">
                  <a:moveTo>
                    <a:pt x="88" y="29"/>
                  </a:moveTo>
                  <a:lnTo>
                    <a:pt x="118" y="0"/>
                  </a:lnTo>
                  <a:lnTo>
                    <a:pt x="115" y="27"/>
                  </a:lnTo>
                  <a:lnTo>
                    <a:pt x="149" y="22"/>
                  </a:lnTo>
                  <a:lnTo>
                    <a:pt x="136" y="37"/>
                  </a:lnTo>
                  <a:lnTo>
                    <a:pt x="171" y="41"/>
                  </a:lnTo>
                  <a:lnTo>
                    <a:pt x="143" y="53"/>
                  </a:lnTo>
                  <a:lnTo>
                    <a:pt x="175" y="67"/>
                  </a:lnTo>
                  <a:lnTo>
                    <a:pt x="137" y="65"/>
                  </a:lnTo>
                  <a:lnTo>
                    <a:pt x="147" y="91"/>
                  </a:lnTo>
                  <a:lnTo>
                    <a:pt x="114" y="72"/>
                  </a:lnTo>
                  <a:lnTo>
                    <a:pt x="108" y="99"/>
                  </a:lnTo>
                  <a:lnTo>
                    <a:pt x="86" y="75"/>
                  </a:lnTo>
                  <a:lnTo>
                    <a:pt x="69" y="108"/>
                  </a:lnTo>
                  <a:lnTo>
                    <a:pt x="63" y="78"/>
                  </a:lnTo>
                  <a:lnTo>
                    <a:pt x="39" y="88"/>
                  </a:lnTo>
                  <a:lnTo>
                    <a:pt x="46" y="70"/>
                  </a:lnTo>
                  <a:lnTo>
                    <a:pt x="1" y="73"/>
                  </a:lnTo>
                  <a:lnTo>
                    <a:pt x="31" y="59"/>
                  </a:lnTo>
                  <a:lnTo>
                    <a:pt x="0" y="43"/>
                  </a:lnTo>
                  <a:lnTo>
                    <a:pt x="38" y="38"/>
                  </a:lnTo>
                  <a:lnTo>
                    <a:pt x="3" y="11"/>
                  </a:lnTo>
                  <a:lnTo>
                    <a:pt x="60" y="32"/>
                  </a:lnTo>
                  <a:lnTo>
                    <a:pt x="68" y="11"/>
                  </a:lnTo>
                  <a:lnTo>
                    <a:pt x="88" y="2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31">
              <a:extLst>
                <a:ext uri="{FF2B5EF4-FFF2-40B4-BE49-F238E27FC236}">
                  <a16:creationId xmlns:a16="http://schemas.microsoft.com/office/drawing/2014/main" id="{17E8A07A-83F9-4C12-BB9C-93C56AFBCA81}"/>
                </a:ext>
              </a:extLst>
            </p:cNvPr>
            <p:cNvSpPr>
              <a:spLocks/>
            </p:cNvSpPr>
            <p:nvPr/>
          </p:nvSpPr>
          <p:spPr bwMode="auto">
            <a:xfrm>
              <a:off x="3245" y="2490"/>
              <a:ext cx="175" cy="108"/>
            </a:xfrm>
            <a:custGeom>
              <a:avLst/>
              <a:gdLst>
                <a:gd name="T0" fmla="*/ 88 w 175"/>
                <a:gd name="T1" fmla="*/ 29 h 108"/>
                <a:gd name="T2" fmla="*/ 118 w 175"/>
                <a:gd name="T3" fmla="*/ 0 h 108"/>
                <a:gd name="T4" fmla="*/ 115 w 175"/>
                <a:gd name="T5" fmla="*/ 27 h 108"/>
                <a:gd name="T6" fmla="*/ 149 w 175"/>
                <a:gd name="T7" fmla="*/ 22 h 108"/>
                <a:gd name="T8" fmla="*/ 136 w 175"/>
                <a:gd name="T9" fmla="*/ 37 h 108"/>
                <a:gd name="T10" fmla="*/ 171 w 175"/>
                <a:gd name="T11" fmla="*/ 41 h 108"/>
                <a:gd name="T12" fmla="*/ 143 w 175"/>
                <a:gd name="T13" fmla="*/ 53 h 108"/>
                <a:gd name="T14" fmla="*/ 175 w 175"/>
                <a:gd name="T15" fmla="*/ 67 h 108"/>
                <a:gd name="T16" fmla="*/ 137 w 175"/>
                <a:gd name="T17" fmla="*/ 65 h 108"/>
                <a:gd name="T18" fmla="*/ 147 w 175"/>
                <a:gd name="T19" fmla="*/ 91 h 108"/>
                <a:gd name="T20" fmla="*/ 114 w 175"/>
                <a:gd name="T21" fmla="*/ 72 h 108"/>
                <a:gd name="T22" fmla="*/ 108 w 175"/>
                <a:gd name="T23" fmla="*/ 99 h 108"/>
                <a:gd name="T24" fmla="*/ 86 w 175"/>
                <a:gd name="T25" fmla="*/ 75 h 108"/>
                <a:gd name="T26" fmla="*/ 69 w 175"/>
                <a:gd name="T27" fmla="*/ 108 h 108"/>
                <a:gd name="T28" fmla="*/ 63 w 175"/>
                <a:gd name="T29" fmla="*/ 78 h 108"/>
                <a:gd name="T30" fmla="*/ 39 w 175"/>
                <a:gd name="T31" fmla="*/ 88 h 108"/>
                <a:gd name="T32" fmla="*/ 46 w 175"/>
                <a:gd name="T33" fmla="*/ 70 h 108"/>
                <a:gd name="T34" fmla="*/ 1 w 175"/>
                <a:gd name="T35" fmla="*/ 73 h 108"/>
                <a:gd name="T36" fmla="*/ 31 w 175"/>
                <a:gd name="T37" fmla="*/ 59 h 108"/>
                <a:gd name="T38" fmla="*/ 0 w 175"/>
                <a:gd name="T39" fmla="*/ 43 h 108"/>
                <a:gd name="T40" fmla="*/ 38 w 175"/>
                <a:gd name="T41" fmla="*/ 38 h 108"/>
                <a:gd name="T42" fmla="*/ 3 w 175"/>
                <a:gd name="T43" fmla="*/ 11 h 108"/>
                <a:gd name="T44" fmla="*/ 60 w 175"/>
                <a:gd name="T45" fmla="*/ 32 h 108"/>
                <a:gd name="T46" fmla="*/ 68 w 175"/>
                <a:gd name="T47" fmla="*/ 11 h 108"/>
                <a:gd name="T48" fmla="*/ 88 w 175"/>
                <a:gd name="T49" fmla="*/ 2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108">
                  <a:moveTo>
                    <a:pt x="88" y="29"/>
                  </a:moveTo>
                  <a:lnTo>
                    <a:pt x="118" y="0"/>
                  </a:lnTo>
                  <a:lnTo>
                    <a:pt x="115" y="27"/>
                  </a:lnTo>
                  <a:lnTo>
                    <a:pt x="149" y="22"/>
                  </a:lnTo>
                  <a:lnTo>
                    <a:pt x="136" y="37"/>
                  </a:lnTo>
                  <a:lnTo>
                    <a:pt x="171" y="41"/>
                  </a:lnTo>
                  <a:lnTo>
                    <a:pt x="143" y="53"/>
                  </a:lnTo>
                  <a:lnTo>
                    <a:pt x="175" y="67"/>
                  </a:lnTo>
                  <a:lnTo>
                    <a:pt x="137" y="65"/>
                  </a:lnTo>
                  <a:lnTo>
                    <a:pt x="147" y="91"/>
                  </a:lnTo>
                  <a:lnTo>
                    <a:pt x="114" y="72"/>
                  </a:lnTo>
                  <a:lnTo>
                    <a:pt x="108" y="99"/>
                  </a:lnTo>
                  <a:lnTo>
                    <a:pt x="86" y="75"/>
                  </a:lnTo>
                  <a:lnTo>
                    <a:pt x="69" y="108"/>
                  </a:lnTo>
                  <a:lnTo>
                    <a:pt x="63" y="78"/>
                  </a:lnTo>
                  <a:lnTo>
                    <a:pt x="39" y="88"/>
                  </a:lnTo>
                  <a:lnTo>
                    <a:pt x="46" y="70"/>
                  </a:lnTo>
                  <a:lnTo>
                    <a:pt x="1" y="73"/>
                  </a:lnTo>
                  <a:lnTo>
                    <a:pt x="31" y="59"/>
                  </a:lnTo>
                  <a:lnTo>
                    <a:pt x="0" y="43"/>
                  </a:lnTo>
                  <a:lnTo>
                    <a:pt x="38" y="38"/>
                  </a:lnTo>
                  <a:lnTo>
                    <a:pt x="3" y="11"/>
                  </a:lnTo>
                  <a:lnTo>
                    <a:pt x="60" y="32"/>
                  </a:lnTo>
                  <a:lnTo>
                    <a:pt x="68" y="11"/>
                  </a:lnTo>
                  <a:lnTo>
                    <a:pt x="88" y="29"/>
                  </a:lnTo>
                  <a:close/>
                </a:path>
              </a:pathLst>
            </a:custGeom>
            <a:noFill/>
            <a:ln w="190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 name="Freeform 32">
              <a:extLst>
                <a:ext uri="{FF2B5EF4-FFF2-40B4-BE49-F238E27FC236}">
                  <a16:creationId xmlns:a16="http://schemas.microsoft.com/office/drawing/2014/main" id="{BBD6D6B2-119F-4E1D-B455-70B6612AC1D2}"/>
                </a:ext>
              </a:extLst>
            </p:cNvPr>
            <p:cNvSpPr>
              <a:spLocks noEditPoints="1"/>
            </p:cNvSpPr>
            <p:nvPr/>
          </p:nvSpPr>
          <p:spPr bwMode="auto">
            <a:xfrm>
              <a:off x="3272" y="2639"/>
              <a:ext cx="255" cy="86"/>
            </a:xfrm>
            <a:custGeom>
              <a:avLst/>
              <a:gdLst>
                <a:gd name="T0" fmla="*/ 0 w 2326"/>
                <a:gd name="T1" fmla="*/ 0 h 788"/>
                <a:gd name="T2" fmla="*/ 0 w 2326"/>
                <a:gd name="T3" fmla="*/ 596 h 788"/>
                <a:gd name="T4" fmla="*/ 64 w 2326"/>
                <a:gd name="T5" fmla="*/ 660 h 788"/>
                <a:gd name="T6" fmla="*/ 2006 w 2326"/>
                <a:gd name="T7" fmla="*/ 660 h 788"/>
                <a:gd name="T8" fmla="*/ 2006 w 2326"/>
                <a:gd name="T9" fmla="*/ 532 h 788"/>
                <a:gd name="T10" fmla="*/ 64 w 2326"/>
                <a:gd name="T11" fmla="*/ 532 h 788"/>
                <a:gd name="T12" fmla="*/ 128 w 2326"/>
                <a:gd name="T13" fmla="*/ 596 h 788"/>
                <a:gd name="T14" fmla="*/ 128 w 2326"/>
                <a:gd name="T15" fmla="*/ 0 h 788"/>
                <a:gd name="T16" fmla="*/ 0 w 2326"/>
                <a:gd name="T17" fmla="*/ 0 h 788"/>
                <a:gd name="T18" fmla="*/ 1942 w 2326"/>
                <a:gd name="T19" fmla="*/ 788 h 788"/>
                <a:gd name="T20" fmla="*/ 2326 w 2326"/>
                <a:gd name="T21" fmla="*/ 596 h 788"/>
                <a:gd name="T22" fmla="*/ 1942 w 2326"/>
                <a:gd name="T23" fmla="*/ 404 h 788"/>
                <a:gd name="T24" fmla="*/ 1942 w 2326"/>
                <a:gd name="T25"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6" h="788">
                  <a:moveTo>
                    <a:pt x="0" y="0"/>
                  </a:moveTo>
                  <a:lnTo>
                    <a:pt x="0" y="596"/>
                  </a:lnTo>
                  <a:cubicBezTo>
                    <a:pt x="0" y="631"/>
                    <a:pt x="29" y="660"/>
                    <a:pt x="64" y="660"/>
                  </a:cubicBezTo>
                  <a:lnTo>
                    <a:pt x="2006" y="660"/>
                  </a:lnTo>
                  <a:lnTo>
                    <a:pt x="2006" y="532"/>
                  </a:lnTo>
                  <a:lnTo>
                    <a:pt x="64" y="532"/>
                  </a:lnTo>
                  <a:lnTo>
                    <a:pt x="128" y="596"/>
                  </a:lnTo>
                  <a:lnTo>
                    <a:pt x="128" y="0"/>
                  </a:lnTo>
                  <a:lnTo>
                    <a:pt x="0" y="0"/>
                  </a:lnTo>
                  <a:close/>
                  <a:moveTo>
                    <a:pt x="1942" y="788"/>
                  </a:moveTo>
                  <a:lnTo>
                    <a:pt x="2326" y="596"/>
                  </a:lnTo>
                  <a:lnTo>
                    <a:pt x="1942" y="404"/>
                  </a:lnTo>
                  <a:lnTo>
                    <a:pt x="1942" y="788"/>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4" name="Freeform 33">
              <a:extLst>
                <a:ext uri="{FF2B5EF4-FFF2-40B4-BE49-F238E27FC236}">
                  <a16:creationId xmlns:a16="http://schemas.microsoft.com/office/drawing/2014/main" id="{21A7F1BE-938E-4B18-9450-29BF094AD6CD}"/>
                </a:ext>
              </a:extLst>
            </p:cNvPr>
            <p:cNvSpPr>
              <a:spLocks noEditPoints="1"/>
            </p:cNvSpPr>
            <p:nvPr/>
          </p:nvSpPr>
          <p:spPr bwMode="auto">
            <a:xfrm>
              <a:off x="1321" y="344"/>
              <a:ext cx="514" cy="103"/>
            </a:xfrm>
            <a:custGeom>
              <a:avLst/>
              <a:gdLst>
                <a:gd name="T0" fmla="*/ 4665 w 4694"/>
                <a:gd name="T1" fmla="*/ 940 h 940"/>
                <a:gd name="T2" fmla="*/ 4590 w 4694"/>
                <a:gd name="T3" fmla="*/ 940 h 940"/>
                <a:gd name="T4" fmla="*/ 4486 w 4694"/>
                <a:gd name="T5" fmla="*/ 836 h 940"/>
                <a:gd name="T6" fmla="*/ 4486 w 4694"/>
                <a:gd name="T7" fmla="*/ 312 h 940"/>
                <a:gd name="T8" fmla="*/ 4590 w 4694"/>
                <a:gd name="T9" fmla="*/ 416 h 940"/>
                <a:gd name="T10" fmla="*/ 520 w 4694"/>
                <a:gd name="T11" fmla="*/ 416 h 940"/>
                <a:gd name="T12" fmla="*/ 520 w 4694"/>
                <a:gd name="T13" fmla="*/ 208 h 940"/>
                <a:gd name="T14" fmla="*/ 4590 w 4694"/>
                <a:gd name="T15" fmla="*/ 208 h 940"/>
                <a:gd name="T16" fmla="*/ 4694 w 4694"/>
                <a:gd name="T17" fmla="*/ 312 h 940"/>
                <a:gd name="T18" fmla="*/ 4694 w 4694"/>
                <a:gd name="T19" fmla="*/ 836 h 940"/>
                <a:gd name="T20" fmla="*/ 4590 w 4694"/>
                <a:gd name="T21" fmla="*/ 732 h 940"/>
                <a:gd name="T22" fmla="*/ 4665 w 4694"/>
                <a:gd name="T23" fmla="*/ 732 h 940"/>
                <a:gd name="T24" fmla="*/ 4665 w 4694"/>
                <a:gd name="T25" fmla="*/ 940 h 940"/>
                <a:gd name="T26" fmla="*/ 624 w 4694"/>
                <a:gd name="T27" fmla="*/ 624 h 940"/>
                <a:gd name="T28" fmla="*/ 0 w 4694"/>
                <a:gd name="T29" fmla="*/ 312 h 940"/>
                <a:gd name="T30" fmla="*/ 624 w 4694"/>
                <a:gd name="T31" fmla="*/ 0 h 940"/>
                <a:gd name="T32" fmla="*/ 624 w 4694"/>
                <a:gd name="T33" fmla="*/ 62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94" h="940">
                  <a:moveTo>
                    <a:pt x="4665" y="940"/>
                  </a:moveTo>
                  <a:lnTo>
                    <a:pt x="4590" y="940"/>
                  </a:lnTo>
                  <a:cubicBezTo>
                    <a:pt x="4533" y="940"/>
                    <a:pt x="4486" y="893"/>
                    <a:pt x="4486" y="836"/>
                  </a:cubicBezTo>
                  <a:lnTo>
                    <a:pt x="4486" y="312"/>
                  </a:lnTo>
                  <a:lnTo>
                    <a:pt x="4590" y="416"/>
                  </a:lnTo>
                  <a:lnTo>
                    <a:pt x="520" y="416"/>
                  </a:lnTo>
                  <a:lnTo>
                    <a:pt x="520" y="208"/>
                  </a:lnTo>
                  <a:lnTo>
                    <a:pt x="4590" y="208"/>
                  </a:lnTo>
                  <a:cubicBezTo>
                    <a:pt x="4647" y="208"/>
                    <a:pt x="4694" y="255"/>
                    <a:pt x="4694" y="312"/>
                  </a:cubicBezTo>
                  <a:lnTo>
                    <a:pt x="4694" y="836"/>
                  </a:lnTo>
                  <a:lnTo>
                    <a:pt x="4590" y="732"/>
                  </a:lnTo>
                  <a:lnTo>
                    <a:pt x="4665" y="732"/>
                  </a:lnTo>
                  <a:lnTo>
                    <a:pt x="4665" y="940"/>
                  </a:lnTo>
                  <a:close/>
                  <a:moveTo>
                    <a:pt x="624" y="624"/>
                  </a:moveTo>
                  <a:lnTo>
                    <a:pt x="0" y="312"/>
                  </a:lnTo>
                  <a:lnTo>
                    <a:pt x="624" y="0"/>
                  </a:lnTo>
                  <a:lnTo>
                    <a:pt x="624" y="624"/>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5" name="Freeform 34">
              <a:extLst>
                <a:ext uri="{FF2B5EF4-FFF2-40B4-BE49-F238E27FC236}">
                  <a16:creationId xmlns:a16="http://schemas.microsoft.com/office/drawing/2014/main" id="{C10F2003-3320-4A96-B7FF-FB4FE358E176}"/>
                </a:ext>
              </a:extLst>
            </p:cNvPr>
            <p:cNvSpPr>
              <a:spLocks/>
            </p:cNvSpPr>
            <p:nvPr/>
          </p:nvSpPr>
          <p:spPr bwMode="auto">
            <a:xfrm>
              <a:off x="2092" y="2076"/>
              <a:ext cx="175" cy="106"/>
            </a:xfrm>
            <a:custGeom>
              <a:avLst/>
              <a:gdLst>
                <a:gd name="T0" fmla="*/ 87 w 175"/>
                <a:gd name="T1" fmla="*/ 28 h 106"/>
                <a:gd name="T2" fmla="*/ 117 w 175"/>
                <a:gd name="T3" fmla="*/ 0 h 106"/>
                <a:gd name="T4" fmla="*/ 114 w 175"/>
                <a:gd name="T5" fmla="*/ 26 h 106"/>
                <a:gd name="T6" fmla="*/ 149 w 175"/>
                <a:gd name="T7" fmla="*/ 22 h 106"/>
                <a:gd name="T8" fmla="*/ 135 w 175"/>
                <a:gd name="T9" fmla="*/ 36 h 106"/>
                <a:gd name="T10" fmla="*/ 171 w 175"/>
                <a:gd name="T11" fmla="*/ 40 h 106"/>
                <a:gd name="T12" fmla="*/ 142 w 175"/>
                <a:gd name="T13" fmla="*/ 51 h 106"/>
                <a:gd name="T14" fmla="*/ 175 w 175"/>
                <a:gd name="T15" fmla="*/ 65 h 106"/>
                <a:gd name="T16" fmla="*/ 136 w 175"/>
                <a:gd name="T17" fmla="*/ 64 h 106"/>
                <a:gd name="T18" fmla="*/ 147 w 175"/>
                <a:gd name="T19" fmla="*/ 89 h 106"/>
                <a:gd name="T20" fmla="*/ 113 w 175"/>
                <a:gd name="T21" fmla="*/ 71 h 106"/>
                <a:gd name="T22" fmla="*/ 107 w 175"/>
                <a:gd name="T23" fmla="*/ 97 h 106"/>
                <a:gd name="T24" fmla="*/ 85 w 175"/>
                <a:gd name="T25" fmla="*/ 73 h 106"/>
                <a:gd name="T26" fmla="*/ 69 w 175"/>
                <a:gd name="T27" fmla="*/ 106 h 106"/>
                <a:gd name="T28" fmla="*/ 62 w 175"/>
                <a:gd name="T29" fmla="*/ 77 h 106"/>
                <a:gd name="T30" fmla="*/ 38 w 175"/>
                <a:gd name="T31" fmla="*/ 87 h 106"/>
                <a:gd name="T32" fmla="*/ 46 w 175"/>
                <a:gd name="T33" fmla="*/ 68 h 106"/>
                <a:gd name="T34" fmla="*/ 1 w 175"/>
                <a:gd name="T35" fmla="*/ 72 h 106"/>
                <a:gd name="T36" fmla="*/ 30 w 175"/>
                <a:gd name="T37" fmla="*/ 58 h 106"/>
                <a:gd name="T38" fmla="*/ 0 w 175"/>
                <a:gd name="T39" fmla="*/ 42 h 106"/>
                <a:gd name="T40" fmla="*/ 37 w 175"/>
                <a:gd name="T41" fmla="*/ 37 h 106"/>
                <a:gd name="T42" fmla="*/ 3 w 175"/>
                <a:gd name="T43" fmla="*/ 11 h 106"/>
                <a:gd name="T44" fmla="*/ 59 w 175"/>
                <a:gd name="T45" fmla="*/ 31 h 106"/>
                <a:gd name="T46" fmla="*/ 67 w 175"/>
                <a:gd name="T47" fmla="*/ 11 h 106"/>
                <a:gd name="T48" fmla="*/ 87 w 175"/>
                <a:gd name="T49" fmla="*/ 2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106">
                  <a:moveTo>
                    <a:pt x="87" y="28"/>
                  </a:moveTo>
                  <a:lnTo>
                    <a:pt x="117" y="0"/>
                  </a:lnTo>
                  <a:lnTo>
                    <a:pt x="114" y="26"/>
                  </a:lnTo>
                  <a:lnTo>
                    <a:pt x="149" y="22"/>
                  </a:lnTo>
                  <a:lnTo>
                    <a:pt x="135" y="36"/>
                  </a:lnTo>
                  <a:lnTo>
                    <a:pt x="171" y="40"/>
                  </a:lnTo>
                  <a:lnTo>
                    <a:pt x="142" y="51"/>
                  </a:lnTo>
                  <a:lnTo>
                    <a:pt x="175" y="65"/>
                  </a:lnTo>
                  <a:lnTo>
                    <a:pt x="136" y="64"/>
                  </a:lnTo>
                  <a:lnTo>
                    <a:pt x="147" y="89"/>
                  </a:lnTo>
                  <a:lnTo>
                    <a:pt x="113" y="71"/>
                  </a:lnTo>
                  <a:lnTo>
                    <a:pt x="107" y="97"/>
                  </a:lnTo>
                  <a:lnTo>
                    <a:pt x="85" y="73"/>
                  </a:lnTo>
                  <a:lnTo>
                    <a:pt x="69" y="106"/>
                  </a:lnTo>
                  <a:lnTo>
                    <a:pt x="62" y="77"/>
                  </a:lnTo>
                  <a:lnTo>
                    <a:pt x="38" y="87"/>
                  </a:lnTo>
                  <a:lnTo>
                    <a:pt x="46" y="68"/>
                  </a:lnTo>
                  <a:lnTo>
                    <a:pt x="1" y="72"/>
                  </a:lnTo>
                  <a:lnTo>
                    <a:pt x="30" y="58"/>
                  </a:lnTo>
                  <a:lnTo>
                    <a:pt x="0" y="42"/>
                  </a:lnTo>
                  <a:lnTo>
                    <a:pt x="37" y="37"/>
                  </a:lnTo>
                  <a:lnTo>
                    <a:pt x="3" y="11"/>
                  </a:lnTo>
                  <a:lnTo>
                    <a:pt x="59" y="31"/>
                  </a:lnTo>
                  <a:lnTo>
                    <a:pt x="67" y="11"/>
                  </a:lnTo>
                  <a:lnTo>
                    <a:pt x="87" y="2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35">
              <a:extLst>
                <a:ext uri="{FF2B5EF4-FFF2-40B4-BE49-F238E27FC236}">
                  <a16:creationId xmlns:a16="http://schemas.microsoft.com/office/drawing/2014/main" id="{9061C2B0-0901-4D21-9AE7-F9BF3BBDEBD5}"/>
                </a:ext>
              </a:extLst>
            </p:cNvPr>
            <p:cNvSpPr>
              <a:spLocks/>
            </p:cNvSpPr>
            <p:nvPr/>
          </p:nvSpPr>
          <p:spPr bwMode="auto">
            <a:xfrm>
              <a:off x="2092" y="2076"/>
              <a:ext cx="175" cy="106"/>
            </a:xfrm>
            <a:custGeom>
              <a:avLst/>
              <a:gdLst>
                <a:gd name="T0" fmla="*/ 87 w 175"/>
                <a:gd name="T1" fmla="*/ 28 h 106"/>
                <a:gd name="T2" fmla="*/ 117 w 175"/>
                <a:gd name="T3" fmla="*/ 0 h 106"/>
                <a:gd name="T4" fmla="*/ 114 w 175"/>
                <a:gd name="T5" fmla="*/ 26 h 106"/>
                <a:gd name="T6" fmla="*/ 149 w 175"/>
                <a:gd name="T7" fmla="*/ 22 h 106"/>
                <a:gd name="T8" fmla="*/ 135 w 175"/>
                <a:gd name="T9" fmla="*/ 36 h 106"/>
                <a:gd name="T10" fmla="*/ 171 w 175"/>
                <a:gd name="T11" fmla="*/ 40 h 106"/>
                <a:gd name="T12" fmla="*/ 142 w 175"/>
                <a:gd name="T13" fmla="*/ 51 h 106"/>
                <a:gd name="T14" fmla="*/ 175 w 175"/>
                <a:gd name="T15" fmla="*/ 65 h 106"/>
                <a:gd name="T16" fmla="*/ 136 w 175"/>
                <a:gd name="T17" fmla="*/ 64 h 106"/>
                <a:gd name="T18" fmla="*/ 147 w 175"/>
                <a:gd name="T19" fmla="*/ 89 h 106"/>
                <a:gd name="T20" fmla="*/ 113 w 175"/>
                <a:gd name="T21" fmla="*/ 71 h 106"/>
                <a:gd name="T22" fmla="*/ 107 w 175"/>
                <a:gd name="T23" fmla="*/ 97 h 106"/>
                <a:gd name="T24" fmla="*/ 85 w 175"/>
                <a:gd name="T25" fmla="*/ 73 h 106"/>
                <a:gd name="T26" fmla="*/ 69 w 175"/>
                <a:gd name="T27" fmla="*/ 106 h 106"/>
                <a:gd name="T28" fmla="*/ 62 w 175"/>
                <a:gd name="T29" fmla="*/ 77 h 106"/>
                <a:gd name="T30" fmla="*/ 38 w 175"/>
                <a:gd name="T31" fmla="*/ 87 h 106"/>
                <a:gd name="T32" fmla="*/ 46 w 175"/>
                <a:gd name="T33" fmla="*/ 68 h 106"/>
                <a:gd name="T34" fmla="*/ 1 w 175"/>
                <a:gd name="T35" fmla="*/ 72 h 106"/>
                <a:gd name="T36" fmla="*/ 30 w 175"/>
                <a:gd name="T37" fmla="*/ 58 h 106"/>
                <a:gd name="T38" fmla="*/ 0 w 175"/>
                <a:gd name="T39" fmla="*/ 42 h 106"/>
                <a:gd name="T40" fmla="*/ 37 w 175"/>
                <a:gd name="T41" fmla="*/ 37 h 106"/>
                <a:gd name="T42" fmla="*/ 3 w 175"/>
                <a:gd name="T43" fmla="*/ 11 h 106"/>
                <a:gd name="T44" fmla="*/ 59 w 175"/>
                <a:gd name="T45" fmla="*/ 31 h 106"/>
                <a:gd name="T46" fmla="*/ 67 w 175"/>
                <a:gd name="T47" fmla="*/ 11 h 106"/>
                <a:gd name="T48" fmla="*/ 87 w 175"/>
                <a:gd name="T49" fmla="*/ 2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5" h="106">
                  <a:moveTo>
                    <a:pt x="87" y="28"/>
                  </a:moveTo>
                  <a:lnTo>
                    <a:pt x="117" y="0"/>
                  </a:lnTo>
                  <a:lnTo>
                    <a:pt x="114" y="26"/>
                  </a:lnTo>
                  <a:lnTo>
                    <a:pt x="149" y="22"/>
                  </a:lnTo>
                  <a:lnTo>
                    <a:pt x="135" y="36"/>
                  </a:lnTo>
                  <a:lnTo>
                    <a:pt x="171" y="40"/>
                  </a:lnTo>
                  <a:lnTo>
                    <a:pt x="142" y="51"/>
                  </a:lnTo>
                  <a:lnTo>
                    <a:pt x="175" y="65"/>
                  </a:lnTo>
                  <a:lnTo>
                    <a:pt x="136" y="64"/>
                  </a:lnTo>
                  <a:lnTo>
                    <a:pt x="147" y="89"/>
                  </a:lnTo>
                  <a:lnTo>
                    <a:pt x="113" y="71"/>
                  </a:lnTo>
                  <a:lnTo>
                    <a:pt x="107" y="97"/>
                  </a:lnTo>
                  <a:lnTo>
                    <a:pt x="85" y="73"/>
                  </a:lnTo>
                  <a:lnTo>
                    <a:pt x="69" y="106"/>
                  </a:lnTo>
                  <a:lnTo>
                    <a:pt x="62" y="77"/>
                  </a:lnTo>
                  <a:lnTo>
                    <a:pt x="38" y="87"/>
                  </a:lnTo>
                  <a:lnTo>
                    <a:pt x="46" y="68"/>
                  </a:lnTo>
                  <a:lnTo>
                    <a:pt x="1" y="72"/>
                  </a:lnTo>
                  <a:lnTo>
                    <a:pt x="30" y="58"/>
                  </a:lnTo>
                  <a:lnTo>
                    <a:pt x="0" y="42"/>
                  </a:lnTo>
                  <a:lnTo>
                    <a:pt x="37" y="37"/>
                  </a:lnTo>
                  <a:lnTo>
                    <a:pt x="3" y="11"/>
                  </a:lnTo>
                  <a:lnTo>
                    <a:pt x="59" y="31"/>
                  </a:lnTo>
                  <a:lnTo>
                    <a:pt x="67" y="11"/>
                  </a:lnTo>
                  <a:lnTo>
                    <a:pt x="87" y="28"/>
                  </a:lnTo>
                  <a:close/>
                </a:path>
              </a:pathLst>
            </a:custGeom>
            <a:noFill/>
            <a:ln w="190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7" name="Rectangle 36">
              <a:extLst>
                <a:ext uri="{FF2B5EF4-FFF2-40B4-BE49-F238E27FC236}">
                  <a16:creationId xmlns:a16="http://schemas.microsoft.com/office/drawing/2014/main" id="{D1735B49-E42F-4952-B74C-4069DD9FB9F2}"/>
                </a:ext>
              </a:extLst>
            </p:cNvPr>
            <p:cNvSpPr>
              <a:spLocks noChangeArrowheads="1"/>
            </p:cNvSpPr>
            <p:nvPr/>
          </p:nvSpPr>
          <p:spPr bwMode="auto">
            <a:xfrm>
              <a:off x="2729" y="252"/>
              <a:ext cx="82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Raw Cement Meal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37">
              <a:extLst>
                <a:ext uri="{FF2B5EF4-FFF2-40B4-BE49-F238E27FC236}">
                  <a16:creationId xmlns:a16="http://schemas.microsoft.com/office/drawing/2014/main" id="{1C942E6D-ED55-495A-82CD-1207C23C2A08}"/>
                </a:ext>
              </a:extLst>
            </p:cNvPr>
            <p:cNvSpPr>
              <a:spLocks noChangeArrowheads="1"/>
            </p:cNvSpPr>
            <p:nvPr/>
          </p:nvSpPr>
          <p:spPr bwMode="auto">
            <a:xfrm>
              <a:off x="2729" y="376"/>
              <a:ext cx="91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(mostly limestone)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8">
              <a:extLst>
                <a:ext uri="{FF2B5EF4-FFF2-40B4-BE49-F238E27FC236}">
                  <a16:creationId xmlns:a16="http://schemas.microsoft.com/office/drawing/2014/main" id="{F2D89670-1B23-4CF3-A4CC-9A7FB9EB76EE}"/>
                </a:ext>
              </a:extLst>
            </p:cNvPr>
            <p:cNvSpPr>
              <a:spLocks noChangeArrowheads="1"/>
            </p:cNvSpPr>
            <p:nvPr/>
          </p:nvSpPr>
          <p:spPr bwMode="auto">
            <a:xfrm>
              <a:off x="2263" y="1219"/>
              <a:ext cx="21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Pre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9">
              <a:extLst>
                <a:ext uri="{FF2B5EF4-FFF2-40B4-BE49-F238E27FC236}">
                  <a16:creationId xmlns:a16="http://schemas.microsoft.com/office/drawing/2014/main" id="{E74BB61D-B708-41A4-8D1C-756E4BC0A084}"/>
                </a:ext>
              </a:extLst>
            </p:cNvPr>
            <p:cNvSpPr>
              <a:spLocks noChangeArrowheads="1"/>
            </p:cNvSpPr>
            <p:nvPr/>
          </p:nvSpPr>
          <p:spPr bwMode="auto">
            <a:xfrm>
              <a:off x="2405" y="1219"/>
              <a:ext cx="9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40">
              <a:extLst>
                <a:ext uri="{FF2B5EF4-FFF2-40B4-BE49-F238E27FC236}">
                  <a16:creationId xmlns:a16="http://schemas.microsoft.com/office/drawing/2014/main" id="{4756C76F-2985-4BCE-838E-28DFE770ED97}"/>
                </a:ext>
              </a:extLst>
            </p:cNvPr>
            <p:cNvSpPr>
              <a:spLocks noChangeArrowheads="1"/>
            </p:cNvSpPr>
            <p:nvPr/>
          </p:nvSpPr>
          <p:spPr bwMode="auto">
            <a:xfrm>
              <a:off x="2436" y="1219"/>
              <a:ext cx="39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Heater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1">
              <a:extLst>
                <a:ext uri="{FF2B5EF4-FFF2-40B4-BE49-F238E27FC236}">
                  <a16:creationId xmlns:a16="http://schemas.microsoft.com/office/drawing/2014/main" id="{E3216C05-E04B-413A-8FC5-A32837BC8486}"/>
                </a:ext>
              </a:extLst>
            </p:cNvPr>
            <p:cNvSpPr>
              <a:spLocks noChangeArrowheads="1"/>
            </p:cNvSpPr>
            <p:nvPr/>
          </p:nvSpPr>
          <p:spPr bwMode="auto">
            <a:xfrm>
              <a:off x="2263" y="1346"/>
              <a:ext cx="34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Tower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42">
              <a:extLst>
                <a:ext uri="{FF2B5EF4-FFF2-40B4-BE49-F238E27FC236}">
                  <a16:creationId xmlns:a16="http://schemas.microsoft.com/office/drawing/2014/main" id="{2A5C7AD9-8C8F-4E7C-BB8A-E791CA1DDE9D}"/>
                </a:ext>
              </a:extLst>
            </p:cNvPr>
            <p:cNvSpPr>
              <a:spLocks noChangeArrowheads="1"/>
            </p:cNvSpPr>
            <p:nvPr/>
          </p:nvSpPr>
          <p:spPr bwMode="auto">
            <a:xfrm>
              <a:off x="2103" y="2480"/>
              <a:ext cx="55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Rotary Kiln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43">
              <a:extLst>
                <a:ext uri="{FF2B5EF4-FFF2-40B4-BE49-F238E27FC236}">
                  <a16:creationId xmlns:a16="http://schemas.microsoft.com/office/drawing/2014/main" id="{14CC6BAE-7DC1-4CFF-A7F0-E1BBDF8F9A3A}"/>
                </a:ext>
              </a:extLst>
            </p:cNvPr>
            <p:cNvSpPr>
              <a:spLocks noChangeArrowheads="1"/>
            </p:cNvSpPr>
            <p:nvPr/>
          </p:nvSpPr>
          <p:spPr bwMode="auto">
            <a:xfrm>
              <a:off x="2103" y="2606"/>
              <a:ext cx="52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(clinkering)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4">
              <a:extLst>
                <a:ext uri="{FF2B5EF4-FFF2-40B4-BE49-F238E27FC236}">
                  <a16:creationId xmlns:a16="http://schemas.microsoft.com/office/drawing/2014/main" id="{85BFE569-F324-49DE-B3F9-2751B3396039}"/>
                </a:ext>
              </a:extLst>
            </p:cNvPr>
            <p:cNvSpPr>
              <a:spLocks noChangeArrowheads="1"/>
            </p:cNvSpPr>
            <p:nvPr/>
          </p:nvSpPr>
          <p:spPr bwMode="auto">
            <a:xfrm>
              <a:off x="3919" y="2327"/>
              <a:ext cx="368"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Clinker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45">
              <a:extLst>
                <a:ext uri="{FF2B5EF4-FFF2-40B4-BE49-F238E27FC236}">
                  <a16:creationId xmlns:a16="http://schemas.microsoft.com/office/drawing/2014/main" id="{D9692584-3F2A-40C9-A495-0AC6FED8165F}"/>
                </a:ext>
              </a:extLst>
            </p:cNvPr>
            <p:cNvSpPr>
              <a:spLocks noChangeArrowheads="1"/>
            </p:cNvSpPr>
            <p:nvPr/>
          </p:nvSpPr>
          <p:spPr bwMode="auto">
            <a:xfrm>
              <a:off x="3919" y="2451"/>
              <a:ext cx="357"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Cooler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Freeform 46">
              <a:extLst>
                <a:ext uri="{FF2B5EF4-FFF2-40B4-BE49-F238E27FC236}">
                  <a16:creationId xmlns:a16="http://schemas.microsoft.com/office/drawing/2014/main" id="{5B145FC1-64D0-4A61-A940-313E11F8C081}"/>
                </a:ext>
              </a:extLst>
            </p:cNvPr>
            <p:cNvSpPr>
              <a:spLocks noEditPoints="1"/>
            </p:cNvSpPr>
            <p:nvPr/>
          </p:nvSpPr>
          <p:spPr bwMode="auto">
            <a:xfrm>
              <a:off x="2092" y="1966"/>
              <a:ext cx="1703" cy="622"/>
            </a:xfrm>
            <a:custGeom>
              <a:avLst/>
              <a:gdLst>
                <a:gd name="T0" fmla="*/ 7723 w 7783"/>
                <a:gd name="T1" fmla="*/ 2740 h 2844"/>
                <a:gd name="T2" fmla="*/ 7731 w 7783"/>
                <a:gd name="T3" fmla="*/ 2740 h 2844"/>
                <a:gd name="T4" fmla="*/ 7679 w 7783"/>
                <a:gd name="T5" fmla="*/ 2792 h 2844"/>
                <a:gd name="T6" fmla="*/ 7679 w 7783"/>
                <a:gd name="T7" fmla="*/ 156 h 2844"/>
                <a:gd name="T8" fmla="*/ 7731 w 7783"/>
                <a:gd name="T9" fmla="*/ 208 h 2844"/>
                <a:gd name="T10" fmla="*/ 260 w 7783"/>
                <a:gd name="T11" fmla="*/ 208 h 2844"/>
                <a:gd name="T12" fmla="*/ 260 w 7783"/>
                <a:gd name="T13" fmla="*/ 104 h 2844"/>
                <a:gd name="T14" fmla="*/ 7731 w 7783"/>
                <a:gd name="T15" fmla="*/ 104 h 2844"/>
                <a:gd name="T16" fmla="*/ 7783 w 7783"/>
                <a:gd name="T17" fmla="*/ 156 h 2844"/>
                <a:gd name="T18" fmla="*/ 7783 w 7783"/>
                <a:gd name="T19" fmla="*/ 2792 h 2844"/>
                <a:gd name="T20" fmla="*/ 7731 w 7783"/>
                <a:gd name="T21" fmla="*/ 2844 h 2844"/>
                <a:gd name="T22" fmla="*/ 7723 w 7783"/>
                <a:gd name="T23" fmla="*/ 2844 h 2844"/>
                <a:gd name="T24" fmla="*/ 7723 w 7783"/>
                <a:gd name="T25" fmla="*/ 2740 h 2844"/>
                <a:gd name="T26" fmla="*/ 312 w 7783"/>
                <a:gd name="T27" fmla="*/ 312 h 2844"/>
                <a:gd name="T28" fmla="*/ 0 w 7783"/>
                <a:gd name="T29" fmla="*/ 156 h 2844"/>
                <a:gd name="T30" fmla="*/ 312 w 7783"/>
                <a:gd name="T31" fmla="*/ 0 h 2844"/>
                <a:gd name="T32" fmla="*/ 312 w 7783"/>
                <a:gd name="T33" fmla="*/ 312 h 2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83" h="2844">
                  <a:moveTo>
                    <a:pt x="7723" y="2740"/>
                  </a:moveTo>
                  <a:lnTo>
                    <a:pt x="7731" y="2740"/>
                  </a:lnTo>
                  <a:lnTo>
                    <a:pt x="7679" y="2792"/>
                  </a:lnTo>
                  <a:lnTo>
                    <a:pt x="7679" y="156"/>
                  </a:lnTo>
                  <a:lnTo>
                    <a:pt x="7731" y="208"/>
                  </a:lnTo>
                  <a:lnTo>
                    <a:pt x="260" y="208"/>
                  </a:lnTo>
                  <a:lnTo>
                    <a:pt x="260" y="104"/>
                  </a:lnTo>
                  <a:lnTo>
                    <a:pt x="7731" y="104"/>
                  </a:lnTo>
                  <a:cubicBezTo>
                    <a:pt x="7760" y="104"/>
                    <a:pt x="7783" y="128"/>
                    <a:pt x="7783" y="156"/>
                  </a:cubicBezTo>
                  <a:lnTo>
                    <a:pt x="7783" y="2792"/>
                  </a:lnTo>
                  <a:cubicBezTo>
                    <a:pt x="7783" y="2821"/>
                    <a:pt x="7760" y="2844"/>
                    <a:pt x="7731" y="2844"/>
                  </a:cubicBezTo>
                  <a:lnTo>
                    <a:pt x="7723" y="2844"/>
                  </a:lnTo>
                  <a:lnTo>
                    <a:pt x="7723" y="2740"/>
                  </a:lnTo>
                  <a:close/>
                  <a:moveTo>
                    <a:pt x="312" y="312"/>
                  </a:moveTo>
                  <a:lnTo>
                    <a:pt x="0" y="156"/>
                  </a:lnTo>
                  <a:lnTo>
                    <a:pt x="312" y="0"/>
                  </a:lnTo>
                  <a:lnTo>
                    <a:pt x="312" y="312"/>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8" name="Rectangle 47">
              <a:extLst>
                <a:ext uri="{FF2B5EF4-FFF2-40B4-BE49-F238E27FC236}">
                  <a16:creationId xmlns:a16="http://schemas.microsoft.com/office/drawing/2014/main" id="{B93EA45E-BEE5-408F-9078-4B7C319E9FCA}"/>
                </a:ext>
              </a:extLst>
            </p:cNvPr>
            <p:cNvSpPr>
              <a:spLocks noChangeArrowheads="1"/>
            </p:cNvSpPr>
            <p:nvPr/>
          </p:nvSpPr>
          <p:spPr bwMode="auto">
            <a:xfrm>
              <a:off x="777" y="336"/>
              <a:ext cx="548" cy="224"/>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Rectangle 48">
              <a:extLst>
                <a:ext uri="{FF2B5EF4-FFF2-40B4-BE49-F238E27FC236}">
                  <a16:creationId xmlns:a16="http://schemas.microsoft.com/office/drawing/2014/main" id="{7CF8D77D-8BBC-48C9-9172-7596FF2911D8}"/>
                </a:ext>
              </a:extLst>
            </p:cNvPr>
            <p:cNvSpPr>
              <a:spLocks noChangeArrowheads="1"/>
            </p:cNvSpPr>
            <p:nvPr/>
          </p:nvSpPr>
          <p:spPr bwMode="auto">
            <a:xfrm>
              <a:off x="777" y="336"/>
              <a:ext cx="548" cy="224"/>
            </a:xfrm>
            <a:prstGeom prst="rect">
              <a:avLst/>
            </a:pr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0" name="Freeform 49">
              <a:extLst>
                <a:ext uri="{FF2B5EF4-FFF2-40B4-BE49-F238E27FC236}">
                  <a16:creationId xmlns:a16="http://schemas.microsoft.com/office/drawing/2014/main" id="{04CC8066-3970-4B2A-B16A-8FA368C45BC4}"/>
                </a:ext>
              </a:extLst>
            </p:cNvPr>
            <p:cNvSpPr>
              <a:spLocks noEditPoints="1"/>
            </p:cNvSpPr>
            <p:nvPr/>
          </p:nvSpPr>
          <p:spPr bwMode="auto">
            <a:xfrm>
              <a:off x="1044" y="857"/>
              <a:ext cx="68" cy="369"/>
            </a:xfrm>
            <a:custGeom>
              <a:avLst/>
              <a:gdLst>
                <a:gd name="T0" fmla="*/ 416 w 624"/>
                <a:gd name="T1" fmla="*/ 0 h 3372"/>
                <a:gd name="T2" fmla="*/ 416 w 624"/>
                <a:gd name="T3" fmla="*/ 1686 h 3372"/>
                <a:gd name="T4" fmla="*/ 312 w 624"/>
                <a:gd name="T5" fmla="*/ 1790 h 3372"/>
                <a:gd name="T6" fmla="*/ 312 w 624"/>
                <a:gd name="T7" fmla="*/ 1790 h 3372"/>
                <a:gd name="T8" fmla="*/ 416 w 624"/>
                <a:gd name="T9" fmla="*/ 1686 h 3372"/>
                <a:gd name="T10" fmla="*/ 416 w 624"/>
                <a:gd name="T11" fmla="*/ 2852 h 3372"/>
                <a:gd name="T12" fmla="*/ 208 w 624"/>
                <a:gd name="T13" fmla="*/ 2852 h 3372"/>
                <a:gd name="T14" fmla="*/ 208 w 624"/>
                <a:gd name="T15" fmla="*/ 1686 h 3372"/>
                <a:gd name="T16" fmla="*/ 312 w 624"/>
                <a:gd name="T17" fmla="*/ 1582 h 3372"/>
                <a:gd name="T18" fmla="*/ 312 w 624"/>
                <a:gd name="T19" fmla="*/ 1582 h 3372"/>
                <a:gd name="T20" fmla="*/ 208 w 624"/>
                <a:gd name="T21" fmla="*/ 1686 h 3372"/>
                <a:gd name="T22" fmla="*/ 208 w 624"/>
                <a:gd name="T23" fmla="*/ 0 h 3372"/>
                <a:gd name="T24" fmla="*/ 416 w 624"/>
                <a:gd name="T25" fmla="*/ 0 h 3372"/>
                <a:gd name="T26" fmla="*/ 624 w 624"/>
                <a:gd name="T27" fmla="*/ 2748 h 3372"/>
                <a:gd name="T28" fmla="*/ 312 w 624"/>
                <a:gd name="T29" fmla="*/ 3372 h 3372"/>
                <a:gd name="T30" fmla="*/ 0 w 624"/>
                <a:gd name="T31" fmla="*/ 2748 h 3372"/>
                <a:gd name="T32" fmla="*/ 624 w 624"/>
                <a:gd name="T33" fmla="*/ 2748 h 3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4" h="3372">
                  <a:moveTo>
                    <a:pt x="416" y="0"/>
                  </a:moveTo>
                  <a:lnTo>
                    <a:pt x="416" y="1686"/>
                  </a:lnTo>
                  <a:cubicBezTo>
                    <a:pt x="416" y="1743"/>
                    <a:pt x="370" y="1790"/>
                    <a:pt x="312" y="1790"/>
                  </a:cubicBezTo>
                  <a:lnTo>
                    <a:pt x="312" y="1790"/>
                  </a:lnTo>
                  <a:lnTo>
                    <a:pt x="416" y="1686"/>
                  </a:lnTo>
                  <a:lnTo>
                    <a:pt x="416" y="2852"/>
                  </a:lnTo>
                  <a:lnTo>
                    <a:pt x="208" y="2852"/>
                  </a:lnTo>
                  <a:lnTo>
                    <a:pt x="208" y="1686"/>
                  </a:lnTo>
                  <a:cubicBezTo>
                    <a:pt x="208" y="1629"/>
                    <a:pt x="255" y="1582"/>
                    <a:pt x="312" y="1582"/>
                  </a:cubicBezTo>
                  <a:lnTo>
                    <a:pt x="312" y="1582"/>
                  </a:lnTo>
                  <a:lnTo>
                    <a:pt x="208" y="1686"/>
                  </a:lnTo>
                  <a:lnTo>
                    <a:pt x="208" y="0"/>
                  </a:lnTo>
                  <a:lnTo>
                    <a:pt x="416" y="0"/>
                  </a:lnTo>
                  <a:close/>
                  <a:moveTo>
                    <a:pt x="624" y="2748"/>
                  </a:moveTo>
                  <a:lnTo>
                    <a:pt x="312" y="3372"/>
                  </a:lnTo>
                  <a:lnTo>
                    <a:pt x="0" y="2748"/>
                  </a:lnTo>
                  <a:lnTo>
                    <a:pt x="624" y="2748"/>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1" name="Rectangle 50">
              <a:extLst>
                <a:ext uri="{FF2B5EF4-FFF2-40B4-BE49-F238E27FC236}">
                  <a16:creationId xmlns:a16="http://schemas.microsoft.com/office/drawing/2014/main" id="{257CA761-E1E1-48AA-8833-33E8E4A3037B}"/>
                </a:ext>
              </a:extLst>
            </p:cNvPr>
            <p:cNvSpPr>
              <a:spLocks noChangeArrowheads="1"/>
            </p:cNvSpPr>
            <p:nvPr/>
          </p:nvSpPr>
          <p:spPr bwMode="auto">
            <a:xfrm>
              <a:off x="563" y="1468"/>
              <a:ext cx="3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2060"/>
                  </a:solidFill>
                  <a:effectLst/>
                  <a:latin typeface="Calibri" panose="020F0502020204030204" pitchFamily="34" charset="0"/>
                </a:rPr>
                <a:t>Amine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51">
              <a:extLst>
                <a:ext uri="{FF2B5EF4-FFF2-40B4-BE49-F238E27FC236}">
                  <a16:creationId xmlns:a16="http://schemas.microsoft.com/office/drawing/2014/main" id="{BE05F635-5315-4BD3-AE67-AA27C6796607}"/>
                </a:ext>
              </a:extLst>
            </p:cNvPr>
            <p:cNvSpPr>
              <a:spLocks noChangeArrowheads="1"/>
            </p:cNvSpPr>
            <p:nvPr/>
          </p:nvSpPr>
          <p:spPr bwMode="auto">
            <a:xfrm>
              <a:off x="565" y="1576"/>
              <a:ext cx="645"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2060"/>
                  </a:solidFill>
                  <a:effectLst/>
                  <a:latin typeface="Calibri" panose="020F0502020204030204" pitchFamily="34" charset="0"/>
                </a:rPr>
                <a:t>System</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300" dirty="0">
                  <a:solidFill>
                    <a:srgbClr val="002060"/>
                  </a:solidFill>
                  <a:latin typeface="Calibri" panose="020F0502020204030204" pitchFamily="34" charset="0"/>
                </a:rPr>
                <a:t>Or </a:t>
              </a:r>
              <a:r>
                <a:rPr kumimoji="0" lang="en-US" altLang="en-US" sz="1300" b="0" i="0" u="none" strike="noStrike" cap="none" normalizeH="0" baseline="0" dirty="0">
                  <a:ln>
                    <a:noFill/>
                  </a:ln>
                  <a:solidFill>
                    <a:srgbClr val="002060"/>
                  </a:solidFill>
                  <a:effectLst/>
                  <a:latin typeface="Calibri" panose="020F0502020204030204" pitchFamily="34" charset="0"/>
                </a:rPr>
                <a:t>CO</a:t>
              </a:r>
              <a:r>
                <a:rPr kumimoji="0" lang="en-US" altLang="en-US" sz="1300" b="0" i="0" u="none" strike="noStrike" cap="none" normalizeH="0" baseline="-25000" dirty="0">
                  <a:ln>
                    <a:noFill/>
                  </a:ln>
                  <a:solidFill>
                    <a:srgbClr val="002060"/>
                  </a:solidFill>
                  <a:effectLst/>
                  <a:latin typeface="Calibri" panose="020F0502020204030204" pitchFamily="34" charset="0"/>
                </a:rPr>
                <a:t>2</a:t>
              </a:r>
              <a:r>
                <a:rPr kumimoji="0" lang="en-US" altLang="en-US" sz="1300" b="0" i="0" u="none" strike="noStrike" cap="none" normalizeH="0" baseline="0" dirty="0">
                  <a:ln>
                    <a:noFill/>
                  </a:ln>
                  <a:solidFill>
                    <a:srgbClr val="002060"/>
                  </a:solidFill>
                  <a:effectLst/>
                  <a:latin typeface="Calibri" panose="020F0502020204030204" pitchFamily="34" charset="0"/>
                </a:rPr>
                <a:t> Processing Unit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Freeform 52">
              <a:extLst>
                <a:ext uri="{FF2B5EF4-FFF2-40B4-BE49-F238E27FC236}">
                  <a16:creationId xmlns:a16="http://schemas.microsoft.com/office/drawing/2014/main" id="{1B1CEEC3-17D9-4F47-961E-F1E408111DC1}"/>
                </a:ext>
              </a:extLst>
            </p:cNvPr>
            <p:cNvSpPr>
              <a:spLocks noEditPoints="1"/>
            </p:cNvSpPr>
            <p:nvPr/>
          </p:nvSpPr>
          <p:spPr bwMode="auto">
            <a:xfrm>
              <a:off x="3941" y="2666"/>
              <a:ext cx="355" cy="145"/>
            </a:xfrm>
            <a:custGeom>
              <a:avLst/>
              <a:gdLst>
                <a:gd name="T0" fmla="*/ 0 w 1621"/>
                <a:gd name="T1" fmla="*/ 0 h 665"/>
                <a:gd name="T2" fmla="*/ 811 w 1621"/>
                <a:gd name="T3" fmla="*/ 0 h 665"/>
                <a:gd name="T4" fmla="*/ 843 w 1621"/>
                <a:gd name="T5" fmla="*/ 32 h 665"/>
                <a:gd name="T6" fmla="*/ 843 w 1621"/>
                <a:gd name="T7" fmla="*/ 569 h 665"/>
                <a:gd name="T8" fmla="*/ 811 w 1621"/>
                <a:gd name="T9" fmla="*/ 537 h 665"/>
                <a:gd name="T10" fmla="*/ 1461 w 1621"/>
                <a:gd name="T11" fmla="*/ 537 h 665"/>
                <a:gd name="T12" fmla="*/ 1461 w 1621"/>
                <a:gd name="T13" fmla="*/ 601 h 665"/>
                <a:gd name="T14" fmla="*/ 811 w 1621"/>
                <a:gd name="T15" fmla="*/ 601 h 665"/>
                <a:gd name="T16" fmla="*/ 779 w 1621"/>
                <a:gd name="T17" fmla="*/ 569 h 665"/>
                <a:gd name="T18" fmla="*/ 779 w 1621"/>
                <a:gd name="T19" fmla="*/ 32 h 665"/>
                <a:gd name="T20" fmla="*/ 811 w 1621"/>
                <a:gd name="T21" fmla="*/ 64 h 665"/>
                <a:gd name="T22" fmla="*/ 0 w 1621"/>
                <a:gd name="T23" fmla="*/ 64 h 665"/>
                <a:gd name="T24" fmla="*/ 0 w 1621"/>
                <a:gd name="T25" fmla="*/ 0 h 665"/>
                <a:gd name="T26" fmla="*/ 1429 w 1621"/>
                <a:gd name="T27" fmla="*/ 473 h 665"/>
                <a:gd name="T28" fmla="*/ 1621 w 1621"/>
                <a:gd name="T29" fmla="*/ 569 h 665"/>
                <a:gd name="T30" fmla="*/ 1429 w 1621"/>
                <a:gd name="T31" fmla="*/ 665 h 665"/>
                <a:gd name="T32" fmla="*/ 1429 w 1621"/>
                <a:gd name="T33" fmla="*/ 473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1" h="665">
                  <a:moveTo>
                    <a:pt x="0" y="0"/>
                  </a:moveTo>
                  <a:lnTo>
                    <a:pt x="811" y="0"/>
                  </a:lnTo>
                  <a:cubicBezTo>
                    <a:pt x="829" y="0"/>
                    <a:pt x="843" y="15"/>
                    <a:pt x="843" y="32"/>
                  </a:cubicBezTo>
                  <a:lnTo>
                    <a:pt x="843" y="569"/>
                  </a:lnTo>
                  <a:lnTo>
                    <a:pt x="811" y="537"/>
                  </a:lnTo>
                  <a:lnTo>
                    <a:pt x="1461" y="537"/>
                  </a:lnTo>
                  <a:lnTo>
                    <a:pt x="1461" y="601"/>
                  </a:lnTo>
                  <a:lnTo>
                    <a:pt x="811" y="601"/>
                  </a:lnTo>
                  <a:cubicBezTo>
                    <a:pt x="793" y="601"/>
                    <a:pt x="779" y="587"/>
                    <a:pt x="779" y="569"/>
                  </a:cubicBezTo>
                  <a:lnTo>
                    <a:pt x="779" y="32"/>
                  </a:lnTo>
                  <a:lnTo>
                    <a:pt x="811" y="64"/>
                  </a:lnTo>
                  <a:lnTo>
                    <a:pt x="0" y="64"/>
                  </a:lnTo>
                  <a:lnTo>
                    <a:pt x="0" y="0"/>
                  </a:lnTo>
                  <a:close/>
                  <a:moveTo>
                    <a:pt x="1429" y="473"/>
                  </a:moveTo>
                  <a:lnTo>
                    <a:pt x="1621" y="569"/>
                  </a:lnTo>
                  <a:lnTo>
                    <a:pt x="1429" y="665"/>
                  </a:lnTo>
                  <a:lnTo>
                    <a:pt x="1429" y="473"/>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4" name="Rectangle 53">
              <a:extLst>
                <a:ext uri="{FF2B5EF4-FFF2-40B4-BE49-F238E27FC236}">
                  <a16:creationId xmlns:a16="http://schemas.microsoft.com/office/drawing/2014/main" id="{F4B3BA6E-DB11-4954-A6A8-2A282A0B539D}"/>
                </a:ext>
              </a:extLst>
            </p:cNvPr>
            <p:cNvSpPr>
              <a:spLocks noChangeArrowheads="1"/>
            </p:cNvSpPr>
            <p:nvPr/>
          </p:nvSpPr>
          <p:spPr bwMode="auto">
            <a:xfrm>
              <a:off x="4330" y="2701"/>
              <a:ext cx="75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Cement Clinker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54">
              <a:extLst>
                <a:ext uri="{FF2B5EF4-FFF2-40B4-BE49-F238E27FC236}">
                  <a16:creationId xmlns:a16="http://schemas.microsoft.com/office/drawing/2014/main" id="{CDCB1555-197D-4D45-803D-C054954F8383}"/>
                </a:ext>
              </a:extLst>
            </p:cNvPr>
            <p:cNvSpPr>
              <a:spLocks noChangeArrowheads="1"/>
            </p:cNvSpPr>
            <p:nvPr/>
          </p:nvSpPr>
          <p:spPr bwMode="auto">
            <a:xfrm>
              <a:off x="847" y="579"/>
              <a:ext cx="55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Filter / ESP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55">
              <a:extLst>
                <a:ext uri="{FF2B5EF4-FFF2-40B4-BE49-F238E27FC236}">
                  <a16:creationId xmlns:a16="http://schemas.microsoft.com/office/drawing/2014/main" id="{6CD2DE58-F89A-4CE7-B0FD-6B45D6ED4B90}"/>
                </a:ext>
              </a:extLst>
            </p:cNvPr>
            <p:cNvSpPr>
              <a:spLocks noChangeArrowheads="1"/>
            </p:cNvSpPr>
            <p:nvPr/>
          </p:nvSpPr>
          <p:spPr bwMode="auto">
            <a:xfrm>
              <a:off x="847" y="706"/>
              <a:ext cx="18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56">
              <a:extLst>
                <a:ext uri="{FF2B5EF4-FFF2-40B4-BE49-F238E27FC236}">
                  <a16:creationId xmlns:a16="http://schemas.microsoft.com/office/drawing/2014/main" id="{393CD544-6551-4EA1-B3F6-1977DEFBB520}"/>
                </a:ext>
              </a:extLst>
            </p:cNvPr>
            <p:cNvSpPr>
              <a:spLocks noChangeArrowheads="1"/>
            </p:cNvSpPr>
            <p:nvPr/>
          </p:nvSpPr>
          <p:spPr bwMode="auto">
            <a:xfrm>
              <a:off x="964" y="706"/>
              <a:ext cx="9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Rectangle 57">
              <a:extLst>
                <a:ext uri="{FF2B5EF4-FFF2-40B4-BE49-F238E27FC236}">
                  <a16:creationId xmlns:a16="http://schemas.microsoft.com/office/drawing/2014/main" id="{86488CD1-B522-414A-B885-FA29B04FF8BE}"/>
                </a:ext>
              </a:extLst>
            </p:cNvPr>
            <p:cNvSpPr>
              <a:spLocks noChangeArrowheads="1"/>
            </p:cNvSpPr>
            <p:nvPr/>
          </p:nvSpPr>
          <p:spPr bwMode="auto">
            <a:xfrm>
              <a:off x="996" y="706"/>
              <a:ext cx="23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SOx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8">
              <a:extLst>
                <a:ext uri="{FF2B5EF4-FFF2-40B4-BE49-F238E27FC236}">
                  <a16:creationId xmlns:a16="http://schemas.microsoft.com/office/drawing/2014/main" id="{B8BE5EC6-E5A7-4D34-A6D4-E3632D07A07C}"/>
                </a:ext>
              </a:extLst>
            </p:cNvPr>
            <p:cNvSpPr>
              <a:spLocks noChangeArrowheads="1"/>
            </p:cNvSpPr>
            <p:nvPr/>
          </p:nvSpPr>
          <p:spPr bwMode="auto">
            <a:xfrm>
              <a:off x="805" y="1224"/>
              <a:ext cx="548" cy="226"/>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Rectangle 59">
              <a:extLst>
                <a:ext uri="{FF2B5EF4-FFF2-40B4-BE49-F238E27FC236}">
                  <a16:creationId xmlns:a16="http://schemas.microsoft.com/office/drawing/2014/main" id="{3F37DF2E-0C96-4D44-BD02-385D212DFC88}"/>
                </a:ext>
              </a:extLst>
            </p:cNvPr>
            <p:cNvSpPr>
              <a:spLocks noChangeArrowheads="1"/>
            </p:cNvSpPr>
            <p:nvPr/>
          </p:nvSpPr>
          <p:spPr bwMode="auto">
            <a:xfrm>
              <a:off x="805" y="1224"/>
              <a:ext cx="548" cy="226"/>
            </a:xfrm>
            <a:prstGeom prst="rect">
              <a:avLst/>
            </a:pr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1" name="Freeform 60">
              <a:extLst>
                <a:ext uri="{FF2B5EF4-FFF2-40B4-BE49-F238E27FC236}">
                  <a16:creationId xmlns:a16="http://schemas.microsoft.com/office/drawing/2014/main" id="{0A89AA74-509C-4198-ACEE-C9DC65D0EBA8}"/>
                </a:ext>
              </a:extLst>
            </p:cNvPr>
            <p:cNvSpPr>
              <a:spLocks noEditPoints="1"/>
            </p:cNvSpPr>
            <p:nvPr/>
          </p:nvSpPr>
          <p:spPr bwMode="auto">
            <a:xfrm>
              <a:off x="509" y="1300"/>
              <a:ext cx="278" cy="69"/>
            </a:xfrm>
            <a:custGeom>
              <a:avLst/>
              <a:gdLst>
                <a:gd name="T0" fmla="*/ 2541 w 2541"/>
                <a:gd name="T1" fmla="*/ 416 h 624"/>
                <a:gd name="T2" fmla="*/ 1271 w 2541"/>
                <a:gd name="T3" fmla="*/ 416 h 624"/>
                <a:gd name="T4" fmla="*/ 1167 w 2541"/>
                <a:gd name="T5" fmla="*/ 312 h 624"/>
                <a:gd name="T6" fmla="*/ 1167 w 2541"/>
                <a:gd name="T7" fmla="*/ 312 h 624"/>
                <a:gd name="T8" fmla="*/ 1271 w 2541"/>
                <a:gd name="T9" fmla="*/ 416 h 624"/>
                <a:gd name="T10" fmla="*/ 520 w 2541"/>
                <a:gd name="T11" fmla="*/ 416 h 624"/>
                <a:gd name="T12" fmla="*/ 520 w 2541"/>
                <a:gd name="T13" fmla="*/ 208 h 624"/>
                <a:gd name="T14" fmla="*/ 1271 w 2541"/>
                <a:gd name="T15" fmla="*/ 208 h 624"/>
                <a:gd name="T16" fmla="*/ 1375 w 2541"/>
                <a:gd name="T17" fmla="*/ 312 h 624"/>
                <a:gd name="T18" fmla="*/ 1375 w 2541"/>
                <a:gd name="T19" fmla="*/ 312 h 624"/>
                <a:gd name="T20" fmla="*/ 1271 w 2541"/>
                <a:gd name="T21" fmla="*/ 208 h 624"/>
                <a:gd name="T22" fmla="*/ 2541 w 2541"/>
                <a:gd name="T23" fmla="*/ 208 h 624"/>
                <a:gd name="T24" fmla="*/ 2541 w 2541"/>
                <a:gd name="T25" fmla="*/ 416 h 624"/>
                <a:gd name="T26" fmla="*/ 624 w 2541"/>
                <a:gd name="T27" fmla="*/ 624 h 624"/>
                <a:gd name="T28" fmla="*/ 0 w 2541"/>
                <a:gd name="T29" fmla="*/ 312 h 624"/>
                <a:gd name="T30" fmla="*/ 624 w 2541"/>
                <a:gd name="T31" fmla="*/ 0 h 624"/>
                <a:gd name="T32" fmla="*/ 624 w 2541"/>
                <a:gd name="T33"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1" h="624">
                  <a:moveTo>
                    <a:pt x="2541" y="416"/>
                  </a:moveTo>
                  <a:lnTo>
                    <a:pt x="1271" y="416"/>
                  </a:lnTo>
                  <a:cubicBezTo>
                    <a:pt x="1213" y="416"/>
                    <a:pt x="1167" y="370"/>
                    <a:pt x="1167" y="312"/>
                  </a:cubicBezTo>
                  <a:lnTo>
                    <a:pt x="1167" y="312"/>
                  </a:lnTo>
                  <a:lnTo>
                    <a:pt x="1271" y="416"/>
                  </a:lnTo>
                  <a:lnTo>
                    <a:pt x="520" y="416"/>
                  </a:lnTo>
                  <a:lnTo>
                    <a:pt x="520" y="208"/>
                  </a:lnTo>
                  <a:lnTo>
                    <a:pt x="1271" y="208"/>
                  </a:lnTo>
                  <a:cubicBezTo>
                    <a:pt x="1328" y="208"/>
                    <a:pt x="1375" y="255"/>
                    <a:pt x="1375" y="312"/>
                  </a:cubicBezTo>
                  <a:lnTo>
                    <a:pt x="1375" y="312"/>
                  </a:lnTo>
                  <a:lnTo>
                    <a:pt x="1271" y="208"/>
                  </a:lnTo>
                  <a:lnTo>
                    <a:pt x="2541" y="208"/>
                  </a:lnTo>
                  <a:lnTo>
                    <a:pt x="2541" y="416"/>
                  </a:lnTo>
                  <a:close/>
                  <a:moveTo>
                    <a:pt x="624" y="624"/>
                  </a:moveTo>
                  <a:lnTo>
                    <a:pt x="0" y="312"/>
                  </a:lnTo>
                  <a:lnTo>
                    <a:pt x="624" y="0"/>
                  </a:lnTo>
                  <a:lnTo>
                    <a:pt x="624" y="624"/>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2" name="Rectangle 61">
              <a:extLst>
                <a:ext uri="{FF2B5EF4-FFF2-40B4-BE49-F238E27FC236}">
                  <a16:creationId xmlns:a16="http://schemas.microsoft.com/office/drawing/2014/main" id="{7476AD8E-C9A9-4959-B924-A140DD9D93CE}"/>
                </a:ext>
              </a:extLst>
            </p:cNvPr>
            <p:cNvSpPr>
              <a:spLocks noChangeArrowheads="1"/>
            </p:cNvSpPr>
            <p:nvPr/>
          </p:nvSpPr>
          <p:spPr bwMode="auto">
            <a:xfrm>
              <a:off x="282" y="1236"/>
              <a:ext cx="275"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Flue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Rectangle 62">
              <a:extLst>
                <a:ext uri="{FF2B5EF4-FFF2-40B4-BE49-F238E27FC236}">
                  <a16:creationId xmlns:a16="http://schemas.microsoft.com/office/drawing/2014/main" id="{B22BBE33-340B-483F-9823-42C114E08472}"/>
                </a:ext>
              </a:extLst>
            </p:cNvPr>
            <p:cNvSpPr>
              <a:spLocks noChangeArrowheads="1"/>
            </p:cNvSpPr>
            <p:nvPr/>
          </p:nvSpPr>
          <p:spPr bwMode="auto">
            <a:xfrm>
              <a:off x="282" y="1362"/>
              <a:ext cx="29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Rectangle 63">
              <a:extLst>
                <a:ext uri="{FF2B5EF4-FFF2-40B4-BE49-F238E27FC236}">
                  <a16:creationId xmlns:a16="http://schemas.microsoft.com/office/drawing/2014/main" id="{C191C574-D9AF-4A46-969E-2085D9613CF7}"/>
                </a:ext>
              </a:extLst>
            </p:cNvPr>
            <p:cNvSpPr>
              <a:spLocks noChangeArrowheads="1"/>
            </p:cNvSpPr>
            <p:nvPr/>
          </p:nvSpPr>
          <p:spPr bwMode="auto">
            <a:xfrm>
              <a:off x="994" y="2203"/>
              <a:ext cx="193"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4">
              <a:extLst>
                <a:ext uri="{FF2B5EF4-FFF2-40B4-BE49-F238E27FC236}">
                  <a16:creationId xmlns:a16="http://schemas.microsoft.com/office/drawing/2014/main" id="{30CEDC93-1464-40A3-8770-59066DFC8075}"/>
                </a:ext>
              </a:extLst>
            </p:cNvPr>
            <p:cNvSpPr>
              <a:spLocks noChangeArrowheads="1"/>
            </p:cNvSpPr>
            <p:nvPr/>
          </p:nvSpPr>
          <p:spPr bwMode="auto">
            <a:xfrm>
              <a:off x="1118" y="2259"/>
              <a:ext cx="7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206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Rectangle 65">
              <a:extLst>
                <a:ext uri="{FF2B5EF4-FFF2-40B4-BE49-F238E27FC236}">
                  <a16:creationId xmlns:a16="http://schemas.microsoft.com/office/drawing/2014/main" id="{049742EF-5282-46F1-80C5-A4E8D0C4D97A}"/>
                </a:ext>
              </a:extLst>
            </p:cNvPr>
            <p:cNvSpPr>
              <a:spLocks noChangeArrowheads="1"/>
            </p:cNvSpPr>
            <p:nvPr/>
          </p:nvSpPr>
          <p:spPr bwMode="auto">
            <a:xfrm>
              <a:off x="859" y="2329"/>
              <a:ext cx="655"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2060"/>
                  </a:solidFill>
                  <a:effectLst/>
                  <a:latin typeface="Calibri" panose="020F0502020204030204" pitchFamily="34" charset="0"/>
                </a:rPr>
                <a:t>compression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Rectangle 66">
              <a:extLst>
                <a:ext uri="{FF2B5EF4-FFF2-40B4-BE49-F238E27FC236}">
                  <a16:creationId xmlns:a16="http://schemas.microsoft.com/office/drawing/2014/main" id="{398B8859-DEBC-43C3-AAB2-17014475B605}"/>
                </a:ext>
              </a:extLst>
            </p:cNvPr>
            <p:cNvSpPr>
              <a:spLocks noChangeArrowheads="1"/>
            </p:cNvSpPr>
            <p:nvPr/>
          </p:nvSpPr>
          <p:spPr bwMode="auto">
            <a:xfrm>
              <a:off x="926" y="2453"/>
              <a:ext cx="186"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002060"/>
                  </a:solidFill>
                  <a:effectLst/>
                  <a:latin typeface="Calibri" panose="020F0502020204030204" pitchFamily="34" charset="0"/>
                </a:rPr>
                <a:t>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Rectangle 67">
              <a:extLst>
                <a:ext uri="{FF2B5EF4-FFF2-40B4-BE49-F238E27FC236}">
                  <a16:creationId xmlns:a16="http://schemas.microsoft.com/office/drawing/2014/main" id="{26EE93A0-96A9-49D8-8CC9-EB1BBF1FFAC9}"/>
                </a:ext>
              </a:extLst>
            </p:cNvPr>
            <p:cNvSpPr>
              <a:spLocks noChangeArrowheads="1"/>
            </p:cNvSpPr>
            <p:nvPr/>
          </p:nvSpPr>
          <p:spPr bwMode="auto">
            <a:xfrm>
              <a:off x="917" y="2579"/>
              <a:ext cx="401"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storage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Freeform 68">
              <a:extLst>
                <a:ext uri="{FF2B5EF4-FFF2-40B4-BE49-F238E27FC236}">
                  <a16:creationId xmlns:a16="http://schemas.microsoft.com/office/drawing/2014/main" id="{7512BA74-AC04-4BC8-9AC7-CD5975054AF9}"/>
                </a:ext>
              </a:extLst>
            </p:cNvPr>
            <p:cNvSpPr>
              <a:spLocks noEditPoints="1"/>
            </p:cNvSpPr>
            <p:nvPr/>
          </p:nvSpPr>
          <p:spPr bwMode="auto">
            <a:xfrm>
              <a:off x="1040" y="1450"/>
              <a:ext cx="69" cy="733"/>
            </a:xfrm>
            <a:custGeom>
              <a:avLst/>
              <a:gdLst>
                <a:gd name="T0" fmla="*/ 460 w 624"/>
                <a:gd name="T1" fmla="*/ 0 h 6715"/>
                <a:gd name="T2" fmla="*/ 460 w 624"/>
                <a:gd name="T3" fmla="*/ 3358 h 6715"/>
                <a:gd name="T4" fmla="*/ 356 w 624"/>
                <a:gd name="T5" fmla="*/ 3462 h 6715"/>
                <a:gd name="T6" fmla="*/ 312 w 624"/>
                <a:gd name="T7" fmla="*/ 3462 h 6715"/>
                <a:gd name="T8" fmla="*/ 416 w 624"/>
                <a:gd name="T9" fmla="*/ 3358 h 6715"/>
                <a:gd name="T10" fmla="*/ 416 w 624"/>
                <a:gd name="T11" fmla="*/ 6195 h 6715"/>
                <a:gd name="T12" fmla="*/ 208 w 624"/>
                <a:gd name="T13" fmla="*/ 6195 h 6715"/>
                <a:gd name="T14" fmla="*/ 208 w 624"/>
                <a:gd name="T15" fmla="*/ 3358 h 6715"/>
                <a:gd name="T16" fmla="*/ 312 w 624"/>
                <a:gd name="T17" fmla="*/ 3254 h 6715"/>
                <a:gd name="T18" fmla="*/ 356 w 624"/>
                <a:gd name="T19" fmla="*/ 3254 h 6715"/>
                <a:gd name="T20" fmla="*/ 252 w 624"/>
                <a:gd name="T21" fmla="*/ 3358 h 6715"/>
                <a:gd name="T22" fmla="*/ 252 w 624"/>
                <a:gd name="T23" fmla="*/ 0 h 6715"/>
                <a:gd name="T24" fmla="*/ 460 w 624"/>
                <a:gd name="T25" fmla="*/ 0 h 6715"/>
                <a:gd name="T26" fmla="*/ 624 w 624"/>
                <a:gd name="T27" fmla="*/ 6091 h 6715"/>
                <a:gd name="T28" fmla="*/ 312 w 624"/>
                <a:gd name="T29" fmla="*/ 6715 h 6715"/>
                <a:gd name="T30" fmla="*/ 0 w 624"/>
                <a:gd name="T31" fmla="*/ 6091 h 6715"/>
                <a:gd name="T32" fmla="*/ 624 w 624"/>
                <a:gd name="T33" fmla="*/ 6091 h 6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4" h="6715">
                  <a:moveTo>
                    <a:pt x="460" y="0"/>
                  </a:moveTo>
                  <a:lnTo>
                    <a:pt x="460" y="3358"/>
                  </a:lnTo>
                  <a:cubicBezTo>
                    <a:pt x="460" y="3415"/>
                    <a:pt x="413" y="3462"/>
                    <a:pt x="356" y="3462"/>
                  </a:cubicBezTo>
                  <a:lnTo>
                    <a:pt x="312" y="3462"/>
                  </a:lnTo>
                  <a:lnTo>
                    <a:pt x="416" y="3358"/>
                  </a:lnTo>
                  <a:lnTo>
                    <a:pt x="416" y="6195"/>
                  </a:lnTo>
                  <a:lnTo>
                    <a:pt x="208" y="6195"/>
                  </a:lnTo>
                  <a:lnTo>
                    <a:pt x="208" y="3358"/>
                  </a:lnTo>
                  <a:cubicBezTo>
                    <a:pt x="208" y="3300"/>
                    <a:pt x="255" y="3254"/>
                    <a:pt x="312" y="3254"/>
                  </a:cubicBezTo>
                  <a:lnTo>
                    <a:pt x="356" y="3254"/>
                  </a:lnTo>
                  <a:lnTo>
                    <a:pt x="252" y="3358"/>
                  </a:lnTo>
                  <a:lnTo>
                    <a:pt x="252" y="0"/>
                  </a:lnTo>
                  <a:lnTo>
                    <a:pt x="460" y="0"/>
                  </a:lnTo>
                  <a:close/>
                  <a:moveTo>
                    <a:pt x="624" y="6091"/>
                  </a:moveTo>
                  <a:lnTo>
                    <a:pt x="312" y="6715"/>
                  </a:lnTo>
                  <a:lnTo>
                    <a:pt x="0" y="6091"/>
                  </a:lnTo>
                  <a:lnTo>
                    <a:pt x="624" y="6091"/>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0" name="Rectangle 69">
              <a:extLst>
                <a:ext uri="{FF2B5EF4-FFF2-40B4-BE49-F238E27FC236}">
                  <a16:creationId xmlns:a16="http://schemas.microsoft.com/office/drawing/2014/main" id="{1727C0A4-7B3C-45FC-914E-363B2E3A98E9}"/>
                </a:ext>
              </a:extLst>
            </p:cNvPr>
            <p:cNvSpPr>
              <a:spLocks noChangeArrowheads="1"/>
            </p:cNvSpPr>
            <p:nvPr/>
          </p:nvSpPr>
          <p:spPr bwMode="auto">
            <a:xfrm>
              <a:off x="2907" y="1245"/>
              <a:ext cx="548" cy="224"/>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1" name="Rectangle 70">
              <a:extLst>
                <a:ext uri="{FF2B5EF4-FFF2-40B4-BE49-F238E27FC236}">
                  <a16:creationId xmlns:a16="http://schemas.microsoft.com/office/drawing/2014/main" id="{DBFF5B5E-66CD-4CAE-9DA5-C6DFF6C77CAA}"/>
                </a:ext>
              </a:extLst>
            </p:cNvPr>
            <p:cNvSpPr>
              <a:spLocks noChangeArrowheads="1"/>
            </p:cNvSpPr>
            <p:nvPr/>
          </p:nvSpPr>
          <p:spPr bwMode="auto">
            <a:xfrm>
              <a:off x="2907" y="1245"/>
              <a:ext cx="548" cy="224"/>
            </a:xfrm>
            <a:prstGeom prst="rect">
              <a:avLst/>
            </a:pr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2" name="Rectangle 71">
              <a:extLst>
                <a:ext uri="{FF2B5EF4-FFF2-40B4-BE49-F238E27FC236}">
                  <a16:creationId xmlns:a16="http://schemas.microsoft.com/office/drawing/2014/main" id="{50161F3C-5EFB-4262-BC35-8A2F9D6C0EA1}"/>
                </a:ext>
              </a:extLst>
            </p:cNvPr>
            <p:cNvSpPr>
              <a:spLocks noChangeArrowheads="1"/>
            </p:cNvSpPr>
            <p:nvPr/>
          </p:nvSpPr>
          <p:spPr bwMode="auto">
            <a:xfrm>
              <a:off x="2938" y="822"/>
              <a:ext cx="21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Air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Rectangle 72">
              <a:extLst>
                <a:ext uri="{FF2B5EF4-FFF2-40B4-BE49-F238E27FC236}">
                  <a16:creationId xmlns:a16="http://schemas.microsoft.com/office/drawing/2014/main" id="{E539D3AF-0716-4EB8-A2E5-572A87225761}"/>
                </a:ext>
              </a:extLst>
            </p:cNvPr>
            <p:cNvSpPr>
              <a:spLocks noChangeArrowheads="1"/>
            </p:cNvSpPr>
            <p:nvPr/>
          </p:nvSpPr>
          <p:spPr bwMode="auto">
            <a:xfrm>
              <a:off x="2938" y="948"/>
              <a:ext cx="578"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Separation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Rectangle 73">
              <a:extLst>
                <a:ext uri="{FF2B5EF4-FFF2-40B4-BE49-F238E27FC236}">
                  <a16:creationId xmlns:a16="http://schemas.microsoft.com/office/drawing/2014/main" id="{8662ED2C-8EB6-4DB3-BB5F-AA44246770BB}"/>
                </a:ext>
              </a:extLst>
            </p:cNvPr>
            <p:cNvSpPr>
              <a:spLocks noChangeArrowheads="1"/>
            </p:cNvSpPr>
            <p:nvPr/>
          </p:nvSpPr>
          <p:spPr bwMode="auto">
            <a:xfrm>
              <a:off x="2938" y="1074"/>
              <a:ext cx="252"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Unit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Freeform 74">
              <a:extLst>
                <a:ext uri="{FF2B5EF4-FFF2-40B4-BE49-F238E27FC236}">
                  <a16:creationId xmlns:a16="http://schemas.microsoft.com/office/drawing/2014/main" id="{8267F52B-92C2-42A4-9541-7B8145B3387A}"/>
                </a:ext>
              </a:extLst>
            </p:cNvPr>
            <p:cNvSpPr>
              <a:spLocks noEditPoints="1"/>
            </p:cNvSpPr>
            <p:nvPr/>
          </p:nvSpPr>
          <p:spPr bwMode="auto">
            <a:xfrm>
              <a:off x="2210" y="1462"/>
              <a:ext cx="975" cy="612"/>
            </a:xfrm>
            <a:custGeom>
              <a:avLst/>
              <a:gdLst>
                <a:gd name="T0" fmla="*/ 968 w 975"/>
                <a:gd name="T1" fmla="*/ 0 h 612"/>
                <a:gd name="T2" fmla="*/ 26 w 975"/>
                <a:gd name="T3" fmla="*/ 588 h 612"/>
                <a:gd name="T4" fmla="*/ 33 w 975"/>
                <a:gd name="T5" fmla="*/ 600 h 612"/>
                <a:gd name="T6" fmla="*/ 975 w 975"/>
                <a:gd name="T7" fmla="*/ 12 h 612"/>
                <a:gd name="T8" fmla="*/ 968 w 975"/>
                <a:gd name="T9" fmla="*/ 0 h 612"/>
                <a:gd name="T10" fmla="*/ 24 w 975"/>
                <a:gd name="T11" fmla="*/ 572 h 612"/>
                <a:gd name="T12" fmla="*/ 0 w 975"/>
                <a:gd name="T13" fmla="*/ 612 h 612"/>
                <a:gd name="T14" fmla="*/ 47 w 975"/>
                <a:gd name="T15" fmla="*/ 608 h 612"/>
                <a:gd name="T16" fmla="*/ 24 w 975"/>
                <a:gd name="T17" fmla="*/ 57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5" h="612">
                  <a:moveTo>
                    <a:pt x="968" y="0"/>
                  </a:moveTo>
                  <a:lnTo>
                    <a:pt x="26" y="588"/>
                  </a:lnTo>
                  <a:lnTo>
                    <a:pt x="33" y="600"/>
                  </a:lnTo>
                  <a:lnTo>
                    <a:pt x="975" y="12"/>
                  </a:lnTo>
                  <a:lnTo>
                    <a:pt x="968" y="0"/>
                  </a:lnTo>
                  <a:close/>
                  <a:moveTo>
                    <a:pt x="24" y="572"/>
                  </a:moveTo>
                  <a:lnTo>
                    <a:pt x="0" y="612"/>
                  </a:lnTo>
                  <a:lnTo>
                    <a:pt x="47" y="608"/>
                  </a:lnTo>
                  <a:lnTo>
                    <a:pt x="24" y="572"/>
                  </a:lnTo>
                  <a:close/>
                </a:path>
              </a:pathLst>
            </a:custGeom>
            <a:solidFill>
              <a:srgbClr val="00B0F0"/>
            </a:solidFill>
            <a:ln w="0"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6" name="Freeform 75">
              <a:extLst>
                <a:ext uri="{FF2B5EF4-FFF2-40B4-BE49-F238E27FC236}">
                  <a16:creationId xmlns:a16="http://schemas.microsoft.com/office/drawing/2014/main" id="{4B330E0D-7AA4-4AC4-825D-7B81EDA463BC}"/>
                </a:ext>
              </a:extLst>
            </p:cNvPr>
            <p:cNvSpPr>
              <a:spLocks noEditPoints="1"/>
            </p:cNvSpPr>
            <p:nvPr/>
          </p:nvSpPr>
          <p:spPr bwMode="auto">
            <a:xfrm>
              <a:off x="3175" y="1468"/>
              <a:ext cx="121" cy="981"/>
            </a:xfrm>
            <a:custGeom>
              <a:avLst/>
              <a:gdLst>
                <a:gd name="T0" fmla="*/ 13 w 121"/>
                <a:gd name="T1" fmla="*/ 0 h 981"/>
                <a:gd name="T2" fmla="*/ 108 w 121"/>
                <a:gd name="T3" fmla="*/ 946 h 981"/>
                <a:gd name="T4" fmla="*/ 94 w 121"/>
                <a:gd name="T5" fmla="*/ 947 h 981"/>
                <a:gd name="T6" fmla="*/ 0 w 121"/>
                <a:gd name="T7" fmla="*/ 1 h 981"/>
                <a:gd name="T8" fmla="*/ 13 w 121"/>
                <a:gd name="T9" fmla="*/ 0 h 981"/>
                <a:gd name="T10" fmla="*/ 121 w 121"/>
                <a:gd name="T11" fmla="*/ 937 h 981"/>
                <a:gd name="T12" fmla="*/ 105 w 121"/>
                <a:gd name="T13" fmla="*/ 981 h 981"/>
                <a:gd name="T14" fmla="*/ 80 w 121"/>
                <a:gd name="T15" fmla="*/ 942 h 981"/>
                <a:gd name="T16" fmla="*/ 121 w 121"/>
                <a:gd name="T17" fmla="*/ 93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981">
                  <a:moveTo>
                    <a:pt x="13" y="0"/>
                  </a:moveTo>
                  <a:lnTo>
                    <a:pt x="108" y="946"/>
                  </a:lnTo>
                  <a:lnTo>
                    <a:pt x="94" y="947"/>
                  </a:lnTo>
                  <a:lnTo>
                    <a:pt x="0" y="1"/>
                  </a:lnTo>
                  <a:lnTo>
                    <a:pt x="13" y="0"/>
                  </a:lnTo>
                  <a:close/>
                  <a:moveTo>
                    <a:pt x="121" y="937"/>
                  </a:moveTo>
                  <a:lnTo>
                    <a:pt x="105" y="981"/>
                  </a:lnTo>
                  <a:lnTo>
                    <a:pt x="80" y="942"/>
                  </a:lnTo>
                  <a:lnTo>
                    <a:pt x="121" y="937"/>
                  </a:lnTo>
                  <a:close/>
                </a:path>
              </a:pathLst>
            </a:custGeom>
            <a:solidFill>
              <a:srgbClr val="00B0F0"/>
            </a:solidFill>
            <a:ln w="0"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7" name="Freeform 76">
              <a:extLst>
                <a:ext uri="{FF2B5EF4-FFF2-40B4-BE49-F238E27FC236}">
                  <a16:creationId xmlns:a16="http://schemas.microsoft.com/office/drawing/2014/main" id="{2894CE53-462F-45AB-B3B6-2AD754329C10}"/>
                </a:ext>
              </a:extLst>
            </p:cNvPr>
            <p:cNvSpPr>
              <a:spLocks noEditPoints="1"/>
            </p:cNvSpPr>
            <p:nvPr/>
          </p:nvSpPr>
          <p:spPr bwMode="auto">
            <a:xfrm>
              <a:off x="3175" y="1466"/>
              <a:ext cx="448" cy="1129"/>
            </a:xfrm>
            <a:custGeom>
              <a:avLst/>
              <a:gdLst>
                <a:gd name="T0" fmla="*/ 13 w 448"/>
                <a:gd name="T1" fmla="*/ 0 h 1129"/>
                <a:gd name="T2" fmla="*/ 437 w 448"/>
                <a:gd name="T3" fmla="*/ 1093 h 1129"/>
                <a:gd name="T4" fmla="*/ 424 w 448"/>
                <a:gd name="T5" fmla="*/ 1098 h 1129"/>
                <a:gd name="T6" fmla="*/ 0 w 448"/>
                <a:gd name="T7" fmla="*/ 5 h 1129"/>
                <a:gd name="T8" fmla="*/ 13 w 448"/>
                <a:gd name="T9" fmla="*/ 0 h 1129"/>
                <a:gd name="T10" fmla="*/ 448 w 448"/>
                <a:gd name="T11" fmla="*/ 1082 h 1129"/>
                <a:gd name="T12" fmla="*/ 443 w 448"/>
                <a:gd name="T13" fmla="*/ 1129 h 1129"/>
                <a:gd name="T14" fmla="*/ 408 w 448"/>
                <a:gd name="T15" fmla="*/ 1097 h 1129"/>
                <a:gd name="T16" fmla="*/ 448 w 448"/>
                <a:gd name="T17" fmla="*/ 1082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8" h="1129">
                  <a:moveTo>
                    <a:pt x="13" y="0"/>
                  </a:moveTo>
                  <a:lnTo>
                    <a:pt x="437" y="1093"/>
                  </a:lnTo>
                  <a:lnTo>
                    <a:pt x="424" y="1098"/>
                  </a:lnTo>
                  <a:lnTo>
                    <a:pt x="0" y="5"/>
                  </a:lnTo>
                  <a:lnTo>
                    <a:pt x="13" y="0"/>
                  </a:lnTo>
                  <a:close/>
                  <a:moveTo>
                    <a:pt x="448" y="1082"/>
                  </a:moveTo>
                  <a:lnTo>
                    <a:pt x="443" y="1129"/>
                  </a:lnTo>
                  <a:lnTo>
                    <a:pt x="408" y="1097"/>
                  </a:lnTo>
                  <a:lnTo>
                    <a:pt x="448" y="1082"/>
                  </a:lnTo>
                  <a:close/>
                </a:path>
              </a:pathLst>
            </a:custGeom>
            <a:solidFill>
              <a:srgbClr val="00B0F0"/>
            </a:solidFill>
            <a:ln w="0"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78" name="Rectangle 77">
              <a:extLst>
                <a:ext uri="{FF2B5EF4-FFF2-40B4-BE49-F238E27FC236}">
                  <a16:creationId xmlns:a16="http://schemas.microsoft.com/office/drawing/2014/main" id="{AF43E2EA-AC4C-4B2A-8365-B3FC3BE4993F}"/>
                </a:ext>
              </a:extLst>
            </p:cNvPr>
            <p:cNvSpPr>
              <a:spLocks noChangeArrowheads="1"/>
            </p:cNvSpPr>
            <p:nvPr/>
          </p:nvSpPr>
          <p:spPr bwMode="auto">
            <a:xfrm>
              <a:off x="2818" y="1715"/>
              <a:ext cx="36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Pure 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9" name="Rectangle 78">
              <a:extLst>
                <a:ext uri="{FF2B5EF4-FFF2-40B4-BE49-F238E27FC236}">
                  <a16:creationId xmlns:a16="http://schemas.microsoft.com/office/drawing/2014/main" id="{E5A6C62D-B97C-42E3-B0C0-AEB4934C2A0F}"/>
                </a:ext>
              </a:extLst>
            </p:cNvPr>
            <p:cNvSpPr>
              <a:spLocks noChangeArrowheads="1"/>
            </p:cNvSpPr>
            <p:nvPr/>
          </p:nvSpPr>
          <p:spPr bwMode="auto">
            <a:xfrm>
              <a:off x="3108" y="1771"/>
              <a:ext cx="7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206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0" name="Freeform 79">
              <a:extLst>
                <a:ext uri="{FF2B5EF4-FFF2-40B4-BE49-F238E27FC236}">
                  <a16:creationId xmlns:a16="http://schemas.microsoft.com/office/drawing/2014/main" id="{630C572C-6185-4546-9E2C-3E33B8222D64}"/>
                </a:ext>
              </a:extLst>
            </p:cNvPr>
            <p:cNvSpPr>
              <a:spLocks noEditPoints="1"/>
            </p:cNvSpPr>
            <p:nvPr/>
          </p:nvSpPr>
          <p:spPr bwMode="auto">
            <a:xfrm>
              <a:off x="101" y="2332"/>
              <a:ext cx="595" cy="69"/>
            </a:xfrm>
            <a:custGeom>
              <a:avLst/>
              <a:gdLst>
                <a:gd name="T0" fmla="*/ 0 w 5440"/>
                <a:gd name="T1" fmla="*/ 154 h 624"/>
                <a:gd name="T2" fmla="*/ 2720 w 5440"/>
                <a:gd name="T3" fmla="*/ 154 h 624"/>
                <a:gd name="T4" fmla="*/ 2824 w 5440"/>
                <a:gd name="T5" fmla="*/ 258 h 624"/>
                <a:gd name="T6" fmla="*/ 2824 w 5440"/>
                <a:gd name="T7" fmla="*/ 312 h 624"/>
                <a:gd name="T8" fmla="*/ 2720 w 5440"/>
                <a:gd name="T9" fmla="*/ 208 h 624"/>
                <a:gd name="T10" fmla="*/ 4920 w 5440"/>
                <a:gd name="T11" fmla="*/ 208 h 624"/>
                <a:gd name="T12" fmla="*/ 4920 w 5440"/>
                <a:gd name="T13" fmla="*/ 416 h 624"/>
                <a:gd name="T14" fmla="*/ 2720 w 5440"/>
                <a:gd name="T15" fmla="*/ 416 h 624"/>
                <a:gd name="T16" fmla="*/ 2616 w 5440"/>
                <a:gd name="T17" fmla="*/ 312 h 624"/>
                <a:gd name="T18" fmla="*/ 2616 w 5440"/>
                <a:gd name="T19" fmla="*/ 258 h 624"/>
                <a:gd name="T20" fmla="*/ 2720 w 5440"/>
                <a:gd name="T21" fmla="*/ 362 h 624"/>
                <a:gd name="T22" fmla="*/ 0 w 5440"/>
                <a:gd name="T23" fmla="*/ 362 h 624"/>
                <a:gd name="T24" fmla="*/ 0 w 5440"/>
                <a:gd name="T25" fmla="*/ 154 h 624"/>
                <a:gd name="T26" fmla="*/ 4816 w 5440"/>
                <a:gd name="T27" fmla="*/ 0 h 624"/>
                <a:gd name="T28" fmla="*/ 5440 w 5440"/>
                <a:gd name="T29" fmla="*/ 312 h 624"/>
                <a:gd name="T30" fmla="*/ 4816 w 5440"/>
                <a:gd name="T31" fmla="*/ 624 h 624"/>
                <a:gd name="T32" fmla="*/ 4816 w 5440"/>
                <a:gd name="T33"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0" h="624">
                  <a:moveTo>
                    <a:pt x="0" y="154"/>
                  </a:moveTo>
                  <a:lnTo>
                    <a:pt x="2720" y="154"/>
                  </a:lnTo>
                  <a:cubicBezTo>
                    <a:pt x="2778" y="154"/>
                    <a:pt x="2824" y="201"/>
                    <a:pt x="2824" y="258"/>
                  </a:cubicBezTo>
                  <a:lnTo>
                    <a:pt x="2824" y="312"/>
                  </a:lnTo>
                  <a:lnTo>
                    <a:pt x="2720" y="208"/>
                  </a:lnTo>
                  <a:lnTo>
                    <a:pt x="4920" y="208"/>
                  </a:lnTo>
                  <a:lnTo>
                    <a:pt x="4920" y="416"/>
                  </a:lnTo>
                  <a:lnTo>
                    <a:pt x="2720" y="416"/>
                  </a:lnTo>
                  <a:cubicBezTo>
                    <a:pt x="2663" y="416"/>
                    <a:pt x="2616" y="369"/>
                    <a:pt x="2616" y="312"/>
                  </a:cubicBezTo>
                  <a:lnTo>
                    <a:pt x="2616" y="258"/>
                  </a:lnTo>
                  <a:lnTo>
                    <a:pt x="2720" y="362"/>
                  </a:lnTo>
                  <a:lnTo>
                    <a:pt x="0" y="362"/>
                  </a:lnTo>
                  <a:lnTo>
                    <a:pt x="0" y="154"/>
                  </a:lnTo>
                  <a:close/>
                  <a:moveTo>
                    <a:pt x="4816" y="0"/>
                  </a:moveTo>
                  <a:lnTo>
                    <a:pt x="5440" y="312"/>
                  </a:lnTo>
                  <a:lnTo>
                    <a:pt x="4816" y="624"/>
                  </a:lnTo>
                  <a:lnTo>
                    <a:pt x="4816"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1" name="Freeform 80">
              <a:extLst>
                <a:ext uri="{FF2B5EF4-FFF2-40B4-BE49-F238E27FC236}">
                  <a16:creationId xmlns:a16="http://schemas.microsoft.com/office/drawing/2014/main" id="{1ACCFBAD-4653-45B9-B42F-917B80CF88FE}"/>
                </a:ext>
              </a:extLst>
            </p:cNvPr>
            <p:cNvSpPr>
              <a:spLocks noEditPoints="1"/>
            </p:cNvSpPr>
            <p:nvPr/>
          </p:nvSpPr>
          <p:spPr bwMode="auto">
            <a:xfrm>
              <a:off x="100" y="2587"/>
              <a:ext cx="596" cy="42"/>
            </a:xfrm>
            <a:custGeom>
              <a:avLst/>
              <a:gdLst>
                <a:gd name="T0" fmla="*/ 0 w 596"/>
                <a:gd name="T1" fmla="*/ 14 h 42"/>
                <a:gd name="T2" fmla="*/ 561 w 596"/>
                <a:gd name="T3" fmla="*/ 14 h 42"/>
                <a:gd name="T4" fmla="*/ 561 w 596"/>
                <a:gd name="T5" fmla="*/ 28 h 42"/>
                <a:gd name="T6" fmla="*/ 0 w 596"/>
                <a:gd name="T7" fmla="*/ 28 h 42"/>
                <a:gd name="T8" fmla="*/ 0 w 596"/>
                <a:gd name="T9" fmla="*/ 14 h 42"/>
                <a:gd name="T10" fmla="*/ 554 w 596"/>
                <a:gd name="T11" fmla="*/ 0 h 42"/>
                <a:gd name="T12" fmla="*/ 596 w 596"/>
                <a:gd name="T13" fmla="*/ 21 h 42"/>
                <a:gd name="T14" fmla="*/ 554 w 596"/>
                <a:gd name="T15" fmla="*/ 42 h 42"/>
                <a:gd name="T16" fmla="*/ 554 w 59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6" h="42">
                  <a:moveTo>
                    <a:pt x="0" y="14"/>
                  </a:moveTo>
                  <a:lnTo>
                    <a:pt x="561" y="14"/>
                  </a:lnTo>
                  <a:lnTo>
                    <a:pt x="561" y="28"/>
                  </a:lnTo>
                  <a:lnTo>
                    <a:pt x="0" y="28"/>
                  </a:lnTo>
                  <a:lnTo>
                    <a:pt x="0" y="14"/>
                  </a:lnTo>
                  <a:close/>
                  <a:moveTo>
                    <a:pt x="554" y="0"/>
                  </a:moveTo>
                  <a:lnTo>
                    <a:pt x="596" y="21"/>
                  </a:lnTo>
                  <a:lnTo>
                    <a:pt x="554" y="42"/>
                  </a:lnTo>
                  <a:lnTo>
                    <a:pt x="554" y="0"/>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82" name="Rectangle 81">
              <a:extLst>
                <a:ext uri="{FF2B5EF4-FFF2-40B4-BE49-F238E27FC236}">
                  <a16:creationId xmlns:a16="http://schemas.microsoft.com/office/drawing/2014/main" id="{A27B68C5-B676-450D-9419-11F43CBCF596}"/>
                </a:ext>
              </a:extLst>
            </p:cNvPr>
            <p:cNvSpPr>
              <a:spLocks noChangeArrowheads="1"/>
            </p:cNvSpPr>
            <p:nvPr/>
          </p:nvSpPr>
          <p:spPr bwMode="auto">
            <a:xfrm>
              <a:off x="160" y="2389"/>
              <a:ext cx="450"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Gas flow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Rectangle 82">
              <a:extLst>
                <a:ext uri="{FF2B5EF4-FFF2-40B4-BE49-F238E27FC236}">
                  <a16:creationId xmlns:a16="http://schemas.microsoft.com/office/drawing/2014/main" id="{74832240-6701-4C07-BF2F-5D60ED566C38}"/>
                </a:ext>
              </a:extLst>
            </p:cNvPr>
            <p:cNvSpPr>
              <a:spLocks noChangeArrowheads="1"/>
            </p:cNvSpPr>
            <p:nvPr/>
          </p:nvSpPr>
          <p:spPr bwMode="auto">
            <a:xfrm>
              <a:off x="160" y="2638"/>
              <a:ext cx="54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Solids flow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84" name="Rectangle 83">
            <a:extLst>
              <a:ext uri="{FF2B5EF4-FFF2-40B4-BE49-F238E27FC236}">
                <a16:creationId xmlns:a16="http://schemas.microsoft.com/office/drawing/2014/main" id="{AC3CEB07-C781-4D36-8E7C-48EFF84B9981}"/>
              </a:ext>
            </a:extLst>
          </p:cNvPr>
          <p:cNvSpPr/>
          <p:nvPr/>
        </p:nvSpPr>
        <p:spPr>
          <a:xfrm>
            <a:off x="6026766" y="537368"/>
            <a:ext cx="2851149" cy="2462213"/>
          </a:xfrm>
          <a:prstGeom prst="rect">
            <a:avLst/>
          </a:prstGeom>
        </p:spPr>
        <p:txBody>
          <a:bodyPr wrap="square">
            <a:spAutoFit/>
          </a:bodyPr>
          <a:lstStyle/>
          <a:p>
            <a:pPr marL="285750" lvl="1">
              <a:spcBef>
                <a:spcPts val="0"/>
              </a:spcBef>
              <a:defRPr/>
            </a:pPr>
            <a:r>
              <a:rPr lang="en-GB" sz="1400" b="1" dirty="0">
                <a:solidFill>
                  <a:schemeClr val="tx2"/>
                </a:solidFill>
                <a:latin typeface="Arial" panose="020B0604020202020204" pitchFamily="34" charset="0"/>
                <a:cs typeface="Arial" panose="020B0604020202020204" pitchFamily="34" charset="0"/>
              </a:rPr>
              <a:t>Advantages*</a:t>
            </a:r>
          </a:p>
          <a:p>
            <a:pPr marL="285750" lvl="1">
              <a:defRPr/>
            </a:pPr>
            <a:r>
              <a:rPr lang="en-GB" sz="1400" dirty="0">
                <a:solidFill>
                  <a:schemeClr val="tx2"/>
                </a:solidFill>
                <a:latin typeface="Arial" panose="020B0604020202020204" pitchFamily="34" charset="0"/>
                <a:cs typeface="Arial" panose="020B0604020202020204" pitchFamily="34" charset="0"/>
              </a:rPr>
              <a:t>Cost (estimated €42 (USD 47) / T CO</a:t>
            </a:r>
            <a:r>
              <a:rPr lang="en-GB" sz="1400" baseline="-25000" dirty="0">
                <a:solidFill>
                  <a:schemeClr val="tx2"/>
                </a:solidFill>
                <a:latin typeface="Arial" panose="020B0604020202020204" pitchFamily="34" charset="0"/>
                <a:cs typeface="Arial" panose="020B0604020202020204" pitchFamily="34" charset="0"/>
              </a:rPr>
              <a:t>2</a:t>
            </a:r>
            <a:r>
              <a:rPr lang="en-GB" sz="1400" dirty="0">
                <a:solidFill>
                  <a:schemeClr val="tx2"/>
                </a:solidFill>
                <a:latin typeface="Arial" panose="020B0604020202020204" pitchFamily="34" charset="0"/>
                <a:cs typeface="Arial" panose="020B0604020202020204" pitchFamily="34" charset="0"/>
              </a:rPr>
              <a:t> avoided)</a:t>
            </a:r>
          </a:p>
          <a:p>
            <a:pPr marL="285750" lvl="1">
              <a:defRPr/>
            </a:pPr>
            <a:endParaRPr lang="en-GB" sz="1400" dirty="0">
              <a:solidFill>
                <a:schemeClr val="tx2"/>
              </a:solidFill>
              <a:latin typeface="Arial" panose="020B0604020202020204" pitchFamily="34" charset="0"/>
              <a:cs typeface="Arial" panose="020B0604020202020204" pitchFamily="34" charset="0"/>
            </a:endParaRPr>
          </a:p>
          <a:p>
            <a:pPr marL="285750" lvl="1">
              <a:defRPr/>
            </a:pPr>
            <a:r>
              <a:rPr lang="en-GB" sz="1400" dirty="0">
                <a:solidFill>
                  <a:schemeClr val="tx2"/>
                </a:solidFill>
                <a:latin typeface="Arial" panose="020B0604020202020204" pitchFamily="34" charset="0"/>
                <a:cs typeface="Arial" panose="020B0604020202020204" pitchFamily="34" charset="0"/>
              </a:rPr>
              <a:t>Energy (estimated 1.63 MJ / kg CO</a:t>
            </a:r>
            <a:r>
              <a:rPr lang="en-GB" sz="1400" baseline="-25000" dirty="0">
                <a:solidFill>
                  <a:schemeClr val="tx2"/>
                </a:solidFill>
                <a:latin typeface="Arial" panose="020B0604020202020204" pitchFamily="34" charset="0"/>
                <a:cs typeface="Arial" panose="020B0604020202020204" pitchFamily="34" charset="0"/>
              </a:rPr>
              <a:t>2</a:t>
            </a:r>
            <a:r>
              <a:rPr lang="en-GB" sz="1400" dirty="0">
                <a:solidFill>
                  <a:schemeClr val="tx2"/>
                </a:solidFill>
                <a:latin typeface="Arial" panose="020B0604020202020204" pitchFamily="34" charset="0"/>
                <a:cs typeface="Arial" panose="020B0604020202020204" pitchFamily="34" charset="0"/>
              </a:rPr>
              <a:t> avoided)</a:t>
            </a:r>
          </a:p>
          <a:p>
            <a:pPr marL="285750" lvl="1">
              <a:spcBef>
                <a:spcPts val="0"/>
              </a:spcBef>
              <a:defRPr/>
            </a:pPr>
            <a:endParaRPr lang="en-GB" sz="1400" dirty="0">
              <a:solidFill>
                <a:schemeClr val="tx2"/>
              </a:solidFill>
              <a:latin typeface="Arial" panose="020B0604020202020204" pitchFamily="34" charset="0"/>
              <a:cs typeface="Arial" panose="020B0604020202020204" pitchFamily="34" charset="0"/>
            </a:endParaRPr>
          </a:p>
          <a:p>
            <a:pPr marL="285750" lvl="1">
              <a:spcBef>
                <a:spcPts val="0"/>
              </a:spcBef>
              <a:defRPr/>
            </a:pPr>
            <a:r>
              <a:rPr lang="en-GB" sz="1400" b="1" dirty="0">
                <a:solidFill>
                  <a:schemeClr val="tx2"/>
                </a:solidFill>
                <a:latin typeface="Arial" panose="020B0604020202020204" pitchFamily="34" charset="0"/>
                <a:cs typeface="Arial" panose="020B0604020202020204" pitchFamily="34" charset="0"/>
              </a:rPr>
              <a:t>Disadvantages*</a:t>
            </a:r>
          </a:p>
          <a:p>
            <a:pPr marL="285750" lvl="1">
              <a:spcBef>
                <a:spcPts val="0"/>
              </a:spcBef>
              <a:defRPr/>
            </a:pPr>
            <a:r>
              <a:rPr lang="en-GB" sz="1400" dirty="0">
                <a:solidFill>
                  <a:schemeClr val="tx2"/>
                </a:solidFill>
                <a:latin typeface="Arial" panose="020B0604020202020204" pitchFamily="34" charset="0"/>
                <a:cs typeface="Arial" panose="020B0604020202020204" pitchFamily="34" charset="0"/>
              </a:rPr>
              <a:t>Less easy to retrofit</a:t>
            </a:r>
          </a:p>
          <a:p>
            <a:pPr marL="285750" lvl="1">
              <a:spcBef>
                <a:spcPts val="0"/>
              </a:spcBef>
              <a:defRPr/>
            </a:pPr>
            <a:endParaRPr lang="en-GB" sz="1400" dirty="0">
              <a:solidFill>
                <a:schemeClr val="tx2"/>
              </a:solidFill>
              <a:latin typeface="Arial" panose="020B0604020202020204" pitchFamily="34" charset="0"/>
              <a:cs typeface="Arial" panose="020B0604020202020204" pitchFamily="34" charset="0"/>
            </a:endParaRPr>
          </a:p>
          <a:p>
            <a:pPr marL="285750" lvl="1">
              <a:spcBef>
                <a:spcPts val="0"/>
              </a:spcBef>
              <a:defRPr/>
            </a:pPr>
            <a:r>
              <a:rPr lang="en-GB" sz="1400" dirty="0">
                <a:solidFill>
                  <a:schemeClr val="tx2"/>
                </a:solidFill>
                <a:latin typeface="Arial" panose="020B0604020202020204" pitchFamily="34" charset="0"/>
                <a:cs typeface="Arial" panose="020B0604020202020204" pitchFamily="34" charset="0"/>
              </a:rPr>
              <a:t>Air leakage / ingress</a:t>
            </a:r>
          </a:p>
        </p:txBody>
      </p:sp>
      <p:sp>
        <p:nvSpPr>
          <p:cNvPr id="86" name="Rectangle 85">
            <a:extLst>
              <a:ext uri="{FF2B5EF4-FFF2-40B4-BE49-F238E27FC236}">
                <a16:creationId xmlns:a16="http://schemas.microsoft.com/office/drawing/2014/main" id="{B5F6A4C1-9624-4C20-9E47-9AE81B355E22}"/>
              </a:ext>
            </a:extLst>
          </p:cNvPr>
          <p:cNvSpPr/>
          <p:nvPr/>
        </p:nvSpPr>
        <p:spPr>
          <a:xfrm>
            <a:off x="1496218" y="4662121"/>
            <a:ext cx="6008687" cy="369332"/>
          </a:xfrm>
          <a:prstGeom prst="rect">
            <a:avLst/>
          </a:prstGeom>
        </p:spPr>
        <p:txBody>
          <a:bodyPr wrap="square">
            <a:spAutoFit/>
          </a:bodyPr>
          <a:lstStyle/>
          <a:p>
            <a:r>
              <a:rPr lang="en-AU" sz="900" b="1" i="1" dirty="0">
                <a:solidFill>
                  <a:schemeClr val="tx2"/>
                </a:solidFill>
              </a:rPr>
              <a:t>*Comparison of Technologies for CO</a:t>
            </a:r>
            <a:r>
              <a:rPr lang="en-AU" sz="900" b="1" i="1" baseline="-25000" dirty="0">
                <a:solidFill>
                  <a:schemeClr val="tx2"/>
                </a:solidFill>
              </a:rPr>
              <a:t>2</a:t>
            </a:r>
            <a:r>
              <a:rPr lang="en-AU" sz="900" b="1" i="1" dirty="0">
                <a:solidFill>
                  <a:schemeClr val="tx2"/>
                </a:solidFill>
              </a:rPr>
              <a:t> Capture from Cement Production—Part 1: Technical Evaluation and Part 2: Cost Analysis </a:t>
            </a:r>
            <a:r>
              <a:rPr lang="en-AU" sz="900" i="1" dirty="0">
                <a:solidFill>
                  <a:schemeClr val="tx2"/>
                </a:solidFill>
                <a:latin typeface="Arial" panose="020B0604020202020204" pitchFamily="34" charset="0"/>
              </a:rPr>
              <a:t>Energies </a:t>
            </a:r>
            <a:r>
              <a:rPr lang="en-AU" sz="900" b="1" i="1" dirty="0">
                <a:solidFill>
                  <a:schemeClr val="tx2"/>
                </a:solidFill>
                <a:latin typeface="Arial" panose="020B0604020202020204" pitchFamily="34" charset="0"/>
              </a:rPr>
              <a:t>2019</a:t>
            </a:r>
            <a:r>
              <a:rPr lang="en-AU" sz="900" i="1" dirty="0">
                <a:solidFill>
                  <a:schemeClr val="tx2"/>
                </a:solidFill>
                <a:latin typeface="Arial" panose="020B0604020202020204" pitchFamily="34" charset="0"/>
              </a:rPr>
              <a:t>, 12(3), 559; </a:t>
            </a:r>
            <a:r>
              <a:rPr lang="en-AU" sz="900" i="1" dirty="0">
                <a:solidFill>
                  <a:schemeClr val="tx2"/>
                </a:solidFill>
                <a:latin typeface="Arial" panose="020B0604020202020204" pitchFamily="34" charset="0"/>
                <a:hlinkClick r:id="rId3">
                  <a:extLst>
                    <a:ext uri="{A12FA001-AC4F-418D-AE19-62706E023703}">
                      <ahyp:hlinkClr xmlns:ahyp="http://schemas.microsoft.com/office/drawing/2018/hyperlinkcolor" val="tx"/>
                    </a:ext>
                  </a:extLst>
                </a:hlinkClick>
              </a:rPr>
              <a:t>https://doi.org/10.3390/en12030559</a:t>
            </a:r>
            <a:endParaRPr lang="en-AU" sz="900" i="1" dirty="0">
              <a:solidFill>
                <a:schemeClr val="tx2"/>
              </a:solidFill>
            </a:endParaRPr>
          </a:p>
        </p:txBody>
      </p:sp>
    </p:spTree>
    <p:extLst>
      <p:ext uri="{BB962C8B-B14F-4D97-AF65-F5344CB8AC3E}">
        <p14:creationId xmlns:p14="http://schemas.microsoft.com/office/powerpoint/2010/main" val="181018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3DBEC5-0F89-4CD5-9EBA-D5ED97026ECF}"/>
              </a:ext>
            </a:extLst>
          </p:cNvPr>
          <p:cNvSpPr/>
          <p:nvPr/>
        </p:nvSpPr>
        <p:spPr>
          <a:xfrm>
            <a:off x="76200" y="0"/>
            <a:ext cx="7543800" cy="369332"/>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Calix “Direct Separation” is potentially even lower cost…</a:t>
            </a:r>
          </a:p>
        </p:txBody>
      </p:sp>
      <p:sp>
        <p:nvSpPr>
          <p:cNvPr id="5" name="Rectangle 4">
            <a:extLst>
              <a:ext uri="{FF2B5EF4-FFF2-40B4-BE49-F238E27FC236}">
                <a16:creationId xmlns:a16="http://schemas.microsoft.com/office/drawing/2014/main" id="{632773B6-374E-4937-9D13-869B849B34E9}"/>
              </a:ext>
            </a:extLst>
          </p:cNvPr>
          <p:cNvSpPr/>
          <p:nvPr/>
        </p:nvSpPr>
        <p:spPr>
          <a:xfrm>
            <a:off x="5629275" y="57150"/>
            <a:ext cx="3505200" cy="3539430"/>
          </a:xfrm>
          <a:prstGeom prst="rect">
            <a:avLst/>
          </a:prstGeom>
        </p:spPr>
        <p:txBody>
          <a:bodyPr wrap="square">
            <a:spAutoFit/>
          </a:bodyPr>
          <a:lstStyle/>
          <a:p>
            <a:pPr marL="285750" lvl="1">
              <a:spcBef>
                <a:spcPts val="0"/>
              </a:spcBef>
              <a:defRPr/>
            </a:pPr>
            <a:r>
              <a:rPr lang="en-GB" sz="1400" b="1" dirty="0">
                <a:solidFill>
                  <a:schemeClr val="tx2"/>
                </a:solidFill>
                <a:latin typeface="Arial" panose="020B0604020202020204" pitchFamily="34" charset="0"/>
                <a:cs typeface="Arial" panose="020B0604020202020204" pitchFamily="34" charset="0"/>
              </a:rPr>
              <a:t>Advantages</a:t>
            </a:r>
          </a:p>
          <a:p>
            <a:pPr marL="285750" lvl="1">
              <a:defRPr/>
            </a:pPr>
            <a:r>
              <a:rPr lang="en-GB" sz="1400" dirty="0">
                <a:solidFill>
                  <a:schemeClr val="tx2"/>
                </a:solidFill>
                <a:latin typeface="Arial" panose="020B0604020202020204" pitchFamily="34" charset="0"/>
                <a:cs typeface="Arial" panose="020B0604020202020204" pitchFamily="34" charset="0"/>
              </a:rPr>
              <a:t>Produces pure CO</a:t>
            </a:r>
            <a:r>
              <a:rPr lang="en-GB" sz="1400" baseline="-25000" dirty="0">
                <a:solidFill>
                  <a:schemeClr val="tx2"/>
                </a:solidFill>
                <a:latin typeface="Arial" panose="020B0604020202020204" pitchFamily="34" charset="0"/>
                <a:cs typeface="Arial" panose="020B0604020202020204" pitchFamily="34" charset="0"/>
              </a:rPr>
              <a:t>2</a:t>
            </a:r>
            <a:r>
              <a:rPr lang="en-GB" sz="1400" dirty="0">
                <a:solidFill>
                  <a:schemeClr val="tx2"/>
                </a:solidFill>
                <a:latin typeface="Arial" panose="020B0604020202020204" pitchFamily="34" charset="0"/>
                <a:cs typeface="Arial" panose="020B0604020202020204" pitchFamily="34" charset="0"/>
              </a:rPr>
              <a:t> stream for no theoretical thermal penalty</a:t>
            </a:r>
          </a:p>
          <a:p>
            <a:pPr marL="285750" lvl="1">
              <a:defRPr/>
            </a:pPr>
            <a:endParaRPr lang="en-GB" sz="1400" dirty="0">
              <a:solidFill>
                <a:schemeClr val="tx2"/>
              </a:solidFill>
              <a:latin typeface="Arial" panose="020B0604020202020204" pitchFamily="34" charset="0"/>
              <a:cs typeface="Arial" panose="020B0604020202020204" pitchFamily="34" charset="0"/>
            </a:endParaRPr>
          </a:p>
          <a:p>
            <a:pPr marL="285750" lvl="1">
              <a:defRPr/>
            </a:pPr>
            <a:r>
              <a:rPr lang="en-GB" sz="1400" dirty="0">
                <a:solidFill>
                  <a:schemeClr val="tx2"/>
                </a:solidFill>
                <a:latin typeface="Arial" panose="020B0604020202020204" pitchFamily="34" charset="0"/>
                <a:cs typeface="Arial" panose="020B0604020202020204" pitchFamily="34" charset="0"/>
              </a:rPr>
              <a:t>Can be easily retrofitted in modules (eg 20% of throughput at a time)</a:t>
            </a:r>
          </a:p>
          <a:p>
            <a:pPr marL="285750" lvl="1">
              <a:defRPr/>
            </a:pPr>
            <a:endParaRPr lang="en-GB" sz="1400" dirty="0">
              <a:solidFill>
                <a:schemeClr val="tx2"/>
              </a:solidFill>
              <a:latin typeface="Arial" panose="020B0604020202020204" pitchFamily="34" charset="0"/>
              <a:cs typeface="Arial" panose="020B0604020202020204" pitchFamily="34" charset="0"/>
            </a:endParaRPr>
          </a:p>
          <a:p>
            <a:pPr marL="285750" lvl="1">
              <a:defRPr/>
            </a:pPr>
            <a:r>
              <a:rPr lang="en-GB" sz="1400" dirty="0">
                <a:solidFill>
                  <a:schemeClr val="tx2"/>
                </a:solidFill>
                <a:latin typeface="Arial" panose="020B0604020202020204" pitchFamily="34" charset="0"/>
                <a:cs typeface="Arial" panose="020B0604020202020204" pitchFamily="34" charset="0"/>
              </a:rPr>
              <a:t>Cost and Energy analysis being determined as part of Project LEILAC</a:t>
            </a:r>
          </a:p>
          <a:p>
            <a:pPr marL="285750" lvl="1">
              <a:defRPr/>
            </a:pPr>
            <a:endParaRPr lang="en-GB" sz="1400" dirty="0">
              <a:solidFill>
                <a:schemeClr val="tx2"/>
              </a:solidFill>
              <a:latin typeface="Arial" panose="020B0604020202020204" pitchFamily="34" charset="0"/>
              <a:cs typeface="Arial" panose="020B0604020202020204" pitchFamily="34" charset="0"/>
            </a:endParaRPr>
          </a:p>
          <a:p>
            <a:pPr marL="285750" lvl="1">
              <a:defRPr/>
            </a:pPr>
            <a:r>
              <a:rPr lang="en-GB" sz="1400" dirty="0">
                <a:solidFill>
                  <a:schemeClr val="tx2"/>
                </a:solidFill>
                <a:latin typeface="Arial" panose="020B0604020202020204" pitchFamily="34" charset="0"/>
                <a:cs typeface="Arial" panose="020B0604020202020204" pitchFamily="34" charset="0"/>
              </a:rPr>
              <a:t>Easy to electrify</a:t>
            </a:r>
          </a:p>
          <a:p>
            <a:pPr marL="285750" lvl="1">
              <a:defRPr/>
            </a:pPr>
            <a:endParaRPr lang="en-GB" sz="1400" dirty="0">
              <a:solidFill>
                <a:schemeClr val="tx2"/>
              </a:solidFill>
              <a:latin typeface="Arial" panose="020B0604020202020204" pitchFamily="34" charset="0"/>
              <a:cs typeface="Arial" panose="020B0604020202020204" pitchFamily="34" charset="0"/>
            </a:endParaRPr>
          </a:p>
          <a:p>
            <a:pPr marL="285750" lvl="1">
              <a:spcBef>
                <a:spcPts val="0"/>
              </a:spcBef>
              <a:defRPr/>
            </a:pPr>
            <a:r>
              <a:rPr lang="en-GB" sz="1400" b="1" dirty="0">
                <a:solidFill>
                  <a:schemeClr val="tx2"/>
                </a:solidFill>
                <a:latin typeface="Arial" panose="020B0604020202020204" pitchFamily="34" charset="0"/>
                <a:cs typeface="Arial" panose="020B0604020202020204" pitchFamily="34" charset="0"/>
              </a:rPr>
              <a:t>Disadvantages</a:t>
            </a:r>
          </a:p>
          <a:p>
            <a:pPr marL="285750" lvl="1">
              <a:defRPr/>
            </a:pPr>
            <a:r>
              <a:rPr lang="en-GB" sz="1400" dirty="0">
                <a:solidFill>
                  <a:schemeClr val="tx2"/>
                </a:solidFill>
                <a:latin typeface="Arial" panose="020B0604020202020204" pitchFamily="34" charset="0"/>
                <a:cs typeface="Arial" panose="020B0604020202020204" pitchFamily="34" charset="0"/>
              </a:rPr>
              <a:t>Process CO</a:t>
            </a:r>
            <a:r>
              <a:rPr lang="en-GB" sz="1400" baseline="-25000" dirty="0">
                <a:solidFill>
                  <a:schemeClr val="tx2"/>
                </a:solidFill>
                <a:latin typeface="Arial" panose="020B0604020202020204" pitchFamily="34" charset="0"/>
                <a:cs typeface="Arial" panose="020B0604020202020204" pitchFamily="34" charset="0"/>
              </a:rPr>
              <a:t>2</a:t>
            </a:r>
            <a:r>
              <a:rPr lang="en-GB" sz="1400" dirty="0">
                <a:solidFill>
                  <a:schemeClr val="tx2"/>
                </a:solidFill>
                <a:latin typeface="Arial" panose="020B0604020202020204" pitchFamily="34" charset="0"/>
                <a:cs typeface="Arial" panose="020B0604020202020204" pitchFamily="34" charset="0"/>
              </a:rPr>
              <a:t> only (</a:t>
            </a:r>
            <a:r>
              <a:rPr lang="en-GB" sz="1400" dirty="0" err="1">
                <a:solidFill>
                  <a:schemeClr val="tx2"/>
                </a:solidFill>
                <a:latin typeface="Arial" panose="020B0604020202020204" pitchFamily="34" charset="0"/>
                <a:cs typeface="Arial" panose="020B0604020202020204" pitchFamily="34" charset="0"/>
              </a:rPr>
              <a:t>ie</a:t>
            </a:r>
            <a:r>
              <a:rPr lang="en-GB" sz="1400" dirty="0">
                <a:solidFill>
                  <a:schemeClr val="tx2"/>
                </a:solidFill>
                <a:latin typeface="Arial" panose="020B0604020202020204" pitchFamily="34" charset="0"/>
                <a:cs typeface="Arial" panose="020B0604020202020204" pitchFamily="34" charset="0"/>
              </a:rPr>
              <a:t> 60% of emissions) – for 100% will need fuel-side capture</a:t>
            </a:r>
          </a:p>
        </p:txBody>
      </p:sp>
      <p:grpSp>
        <p:nvGrpSpPr>
          <p:cNvPr id="3" name="Group 4">
            <a:extLst>
              <a:ext uri="{FF2B5EF4-FFF2-40B4-BE49-F238E27FC236}">
                <a16:creationId xmlns:a16="http://schemas.microsoft.com/office/drawing/2014/main" id="{247BAD8C-717F-4B81-BE5C-C3E16FDB76B6}"/>
              </a:ext>
            </a:extLst>
          </p:cNvPr>
          <p:cNvGrpSpPr>
            <a:grpSpLocks noChangeAspect="1"/>
          </p:cNvGrpSpPr>
          <p:nvPr/>
        </p:nvGrpSpPr>
        <p:grpSpPr bwMode="auto">
          <a:xfrm>
            <a:off x="92075" y="438150"/>
            <a:ext cx="7908925" cy="4191000"/>
            <a:chOff x="58" y="276"/>
            <a:chExt cx="4982" cy="2640"/>
          </a:xfrm>
        </p:grpSpPr>
        <p:sp>
          <p:nvSpPr>
            <p:cNvPr id="6" name="AutoShape 3">
              <a:extLst>
                <a:ext uri="{FF2B5EF4-FFF2-40B4-BE49-F238E27FC236}">
                  <a16:creationId xmlns:a16="http://schemas.microsoft.com/office/drawing/2014/main" id="{3C0D30D7-0229-4D67-BBC0-D4D1E606E453}"/>
                </a:ext>
              </a:extLst>
            </p:cNvPr>
            <p:cNvSpPr>
              <a:spLocks noChangeAspect="1" noChangeArrowheads="1" noTextEdit="1"/>
            </p:cNvSpPr>
            <p:nvPr/>
          </p:nvSpPr>
          <p:spPr bwMode="auto">
            <a:xfrm>
              <a:off x="58" y="276"/>
              <a:ext cx="4982" cy="2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 name="Freeform 5">
              <a:extLst>
                <a:ext uri="{FF2B5EF4-FFF2-40B4-BE49-F238E27FC236}">
                  <a16:creationId xmlns:a16="http://schemas.microsoft.com/office/drawing/2014/main" id="{E8FDE3AE-AEC4-4F93-9861-984267CF0F70}"/>
                </a:ext>
              </a:extLst>
            </p:cNvPr>
            <p:cNvSpPr>
              <a:spLocks/>
            </p:cNvSpPr>
            <p:nvPr/>
          </p:nvSpPr>
          <p:spPr bwMode="auto">
            <a:xfrm>
              <a:off x="1683" y="494"/>
              <a:ext cx="168" cy="345"/>
            </a:xfrm>
            <a:custGeom>
              <a:avLst/>
              <a:gdLst>
                <a:gd name="T0" fmla="*/ 168 w 168"/>
                <a:gd name="T1" fmla="*/ 0 h 345"/>
                <a:gd name="T2" fmla="*/ 168 w 168"/>
                <a:gd name="T3" fmla="*/ 184 h 345"/>
                <a:gd name="T4" fmla="*/ 84 w 168"/>
                <a:gd name="T5" fmla="*/ 345 h 345"/>
                <a:gd name="T6" fmla="*/ 0 w 168"/>
                <a:gd name="T7" fmla="*/ 184 h 345"/>
                <a:gd name="T8" fmla="*/ 0 w 168"/>
                <a:gd name="T9" fmla="*/ 0 h 345"/>
                <a:gd name="T10" fmla="*/ 168 w 168"/>
                <a:gd name="T11" fmla="*/ 0 h 345"/>
              </a:gdLst>
              <a:ahLst/>
              <a:cxnLst>
                <a:cxn ang="0">
                  <a:pos x="T0" y="T1"/>
                </a:cxn>
                <a:cxn ang="0">
                  <a:pos x="T2" y="T3"/>
                </a:cxn>
                <a:cxn ang="0">
                  <a:pos x="T4" y="T5"/>
                </a:cxn>
                <a:cxn ang="0">
                  <a:pos x="T6" y="T7"/>
                </a:cxn>
                <a:cxn ang="0">
                  <a:pos x="T8" y="T9"/>
                </a:cxn>
                <a:cxn ang="0">
                  <a:pos x="T10" y="T11"/>
                </a:cxn>
              </a:cxnLst>
              <a:rect l="0" t="0" r="r" b="b"/>
              <a:pathLst>
                <a:path w="168" h="345">
                  <a:moveTo>
                    <a:pt x="168" y="0"/>
                  </a:moveTo>
                  <a:lnTo>
                    <a:pt x="168" y="184"/>
                  </a:lnTo>
                  <a:lnTo>
                    <a:pt x="84" y="345"/>
                  </a:lnTo>
                  <a:lnTo>
                    <a:pt x="0" y="184"/>
                  </a:lnTo>
                  <a:lnTo>
                    <a:pt x="0" y="0"/>
                  </a:lnTo>
                  <a:lnTo>
                    <a:pt x="16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Freeform 6">
              <a:extLst>
                <a:ext uri="{FF2B5EF4-FFF2-40B4-BE49-F238E27FC236}">
                  <a16:creationId xmlns:a16="http://schemas.microsoft.com/office/drawing/2014/main" id="{1E5D538E-784A-4427-B380-144719DE1156}"/>
                </a:ext>
              </a:extLst>
            </p:cNvPr>
            <p:cNvSpPr>
              <a:spLocks/>
            </p:cNvSpPr>
            <p:nvPr/>
          </p:nvSpPr>
          <p:spPr bwMode="auto">
            <a:xfrm>
              <a:off x="1683" y="494"/>
              <a:ext cx="168" cy="345"/>
            </a:xfrm>
            <a:custGeom>
              <a:avLst/>
              <a:gdLst>
                <a:gd name="T0" fmla="*/ 168 w 168"/>
                <a:gd name="T1" fmla="*/ 0 h 345"/>
                <a:gd name="T2" fmla="*/ 168 w 168"/>
                <a:gd name="T3" fmla="*/ 184 h 345"/>
                <a:gd name="T4" fmla="*/ 84 w 168"/>
                <a:gd name="T5" fmla="*/ 345 h 345"/>
                <a:gd name="T6" fmla="*/ 0 w 168"/>
                <a:gd name="T7" fmla="*/ 184 h 345"/>
                <a:gd name="T8" fmla="*/ 0 w 168"/>
                <a:gd name="T9" fmla="*/ 0 h 345"/>
                <a:gd name="T10" fmla="*/ 168 w 168"/>
                <a:gd name="T11" fmla="*/ 0 h 345"/>
              </a:gdLst>
              <a:ahLst/>
              <a:cxnLst>
                <a:cxn ang="0">
                  <a:pos x="T0" y="T1"/>
                </a:cxn>
                <a:cxn ang="0">
                  <a:pos x="T2" y="T3"/>
                </a:cxn>
                <a:cxn ang="0">
                  <a:pos x="T4" y="T5"/>
                </a:cxn>
                <a:cxn ang="0">
                  <a:pos x="T6" y="T7"/>
                </a:cxn>
                <a:cxn ang="0">
                  <a:pos x="T8" y="T9"/>
                </a:cxn>
                <a:cxn ang="0">
                  <a:pos x="T10" y="T11"/>
                </a:cxn>
              </a:cxnLst>
              <a:rect l="0" t="0" r="r" b="b"/>
              <a:pathLst>
                <a:path w="168" h="345">
                  <a:moveTo>
                    <a:pt x="168" y="0"/>
                  </a:moveTo>
                  <a:lnTo>
                    <a:pt x="168" y="184"/>
                  </a:lnTo>
                  <a:lnTo>
                    <a:pt x="84" y="345"/>
                  </a:lnTo>
                  <a:lnTo>
                    <a:pt x="0" y="184"/>
                  </a:lnTo>
                  <a:lnTo>
                    <a:pt x="0" y="0"/>
                  </a:lnTo>
                  <a:lnTo>
                    <a:pt x="168"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 name="Freeform 7">
              <a:extLst>
                <a:ext uri="{FF2B5EF4-FFF2-40B4-BE49-F238E27FC236}">
                  <a16:creationId xmlns:a16="http://schemas.microsoft.com/office/drawing/2014/main" id="{332A6D29-49DD-467A-8FEC-2EDA065DB922}"/>
                </a:ext>
              </a:extLst>
            </p:cNvPr>
            <p:cNvSpPr>
              <a:spLocks/>
            </p:cNvSpPr>
            <p:nvPr/>
          </p:nvSpPr>
          <p:spPr bwMode="auto">
            <a:xfrm>
              <a:off x="1925" y="860"/>
              <a:ext cx="168" cy="345"/>
            </a:xfrm>
            <a:custGeom>
              <a:avLst/>
              <a:gdLst>
                <a:gd name="T0" fmla="*/ 168 w 168"/>
                <a:gd name="T1" fmla="*/ 0 h 345"/>
                <a:gd name="T2" fmla="*/ 168 w 168"/>
                <a:gd name="T3" fmla="*/ 184 h 345"/>
                <a:gd name="T4" fmla="*/ 84 w 168"/>
                <a:gd name="T5" fmla="*/ 345 h 345"/>
                <a:gd name="T6" fmla="*/ 0 w 168"/>
                <a:gd name="T7" fmla="*/ 184 h 345"/>
                <a:gd name="T8" fmla="*/ 0 w 168"/>
                <a:gd name="T9" fmla="*/ 0 h 345"/>
                <a:gd name="T10" fmla="*/ 168 w 168"/>
                <a:gd name="T11" fmla="*/ 0 h 345"/>
              </a:gdLst>
              <a:ahLst/>
              <a:cxnLst>
                <a:cxn ang="0">
                  <a:pos x="T0" y="T1"/>
                </a:cxn>
                <a:cxn ang="0">
                  <a:pos x="T2" y="T3"/>
                </a:cxn>
                <a:cxn ang="0">
                  <a:pos x="T4" y="T5"/>
                </a:cxn>
                <a:cxn ang="0">
                  <a:pos x="T6" y="T7"/>
                </a:cxn>
                <a:cxn ang="0">
                  <a:pos x="T8" y="T9"/>
                </a:cxn>
                <a:cxn ang="0">
                  <a:pos x="T10" y="T11"/>
                </a:cxn>
              </a:cxnLst>
              <a:rect l="0" t="0" r="r" b="b"/>
              <a:pathLst>
                <a:path w="168" h="345">
                  <a:moveTo>
                    <a:pt x="168" y="0"/>
                  </a:moveTo>
                  <a:lnTo>
                    <a:pt x="168" y="184"/>
                  </a:lnTo>
                  <a:lnTo>
                    <a:pt x="84" y="345"/>
                  </a:lnTo>
                  <a:lnTo>
                    <a:pt x="0" y="184"/>
                  </a:lnTo>
                  <a:lnTo>
                    <a:pt x="0" y="0"/>
                  </a:lnTo>
                  <a:lnTo>
                    <a:pt x="168"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8">
              <a:extLst>
                <a:ext uri="{FF2B5EF4-FFF2-40B4-BE49-F238E27FC236}">
                  <a16:creationId xmlns:a16="http://schemas.microsoft.com/office/drawing/2014/main" id="{EDF6C164-B82D-43AA-AB2A-A325FED26B82}"/>
                </a:ext>
              </a:extLst>
            </p:cNvPr>
            <p:cNvSpPr>
              <a:spLocks/>
            </p:cNvSpPr>
            <p:nvPr/>
          </p:nvSpPr>
          <p:spPr bwMode="auto">
            <a:xfrm>
              <a:off x="1925" y="860"/>
              <a:ext cx="168" cy="345"/>
            </a:xfrm>
            <a:custGeom>
              <a:avLst/>
              <a:gdLst>
                <a:gd name="T0" fmla="*/ 168 w 168"/>
                <a:gd name="T1" fmla="*/ 0 h 345"/>
                <a:gd name="T2" fmla="*/ 168 w 168"/>
                <a:gd name="T3" fmla="*/ 184 h 345"/>
                <a:gd name="T4" fmla="*/ 84 w 168"/>
                <a:gd name="T5" fmla="*/ 345 h 345"/>
                <a:gd name="T6" fmla="*/ 0 w 168"/>
                <a:gd name="T7" fmla="*/ 184 h 345"/>
                <a:gd name="T8" fmla="*/ 0 w 168"/>
                <a:gd name="T9" fmla="*/ 0 h 345"/>
                <a:gd name="T10" fmla="*/ 168 w 168"/>
                <a:gd name="T11" fmla="*/ 0 h 345"/>
              </a:gdLst>
              <a:ahLst/>
              <a:cxnLst>
                <a:cxn ang="0">
                  <a:pos x="T0" y="T1"/>
                </a:cxn>
                <a:cxn ang="0">
                  <a:pos x="T2" y="T3"/>
                </a:cxn>
                <a:cxn ang="0">
                  <a:pos x="T4" y="T5"/>
                </a:cxn>
                <a:cxn ang="0">
                  <a:pos x="T6" y="T7"/>
                </a:cxn>
                <a:cxn ang="0">
                  <a:pos x="T8" y="T9"/>
                </a:cxn>
                <a:cxn ang="0">
                  <a:pos x="T10" y="T11"/>
                </a:cxn>
              </a:cxnLst>
              <a:rect l="0" t="0" r="r" b="b"/>
              <a:pathLst>
                <a:path w="168" h="345">
                  <a:moveTo>
                    <a:pt x="168" y="0"/>
                  </a:moveTo>
                  <a:lnTo>
                    <a:pt x="168" y="184"/>
                  </a:lnTo>
                  <a:lnTo>
                    <a:pt x="84" y="345"/>
                  </a:lnTo>
                  <a:lnTo>
                    <a:pt x="0" y="184"/>
                  </a:lnTo>
                  <a:lnTo>
                    <a:pt x="0" y="0"/>
                  </a:lnTo>
                  <a:lnTo>
                    <a:pt x="168"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 name="Freeform 9">
              <a:extLst>
                <a:ext uri="{FF2B5EF4-FFF2-40B4-BE49-F238E27FC236}">
                  <a16:creationId xmlns:a16="http://schemas.microsoft.com/office/drawing/2014/main" id="{7F563610-AE23-4A4A-9D76-019C4FB030DE}"/>
                </a:ext>
              </a:extLst>
            </p:cNvPr>
            <p:cNvSpPr>
              <a:spLocks noEditPoints="1"/>
            </p:cNvSpPr>
            <p:nvPr/>
          </p:nvSpPr>
          <p:spPr bwMode="auto">
            <a:xfrm>
              <a:off x="1851" y="552"/>
              <a:ext cx="169" cy="309"/>
            </a:xfrm>
            <a:custGeom>
              <a:avLst/>
              <a:gdLst>
                <a:gd name="T0" fmla="*/ 1569 w 1569"/>
                <a:gd name="T1" fmla="*/ 2862 h 2862"/>
                <a:gd name="T2" fmla="*/ 1569 w 1569"/>
                <a:gd name="T3" fmla="*/ 312 h 2862"/>
                <a:gd name="T4" fmla="*/ 1465 w 1569"/>
                <a:gd name="T5" fmla="*/ 208 h 2862"/>
                <a:gd name="T6" fmla="*/ 520 w 1569"/>
                <a:gd name="T7" fmla="*/ 208 h 2862"/>
                <a:gd name="T8" fmla="*/ 520 w 1569"/>
                <a:gd name="T9" fmla="*/ 416 h 2862"/>
                <a:gd name="T10" fmla="*/ 1465 w 1569"/>
                <a:gd name="T11" fmla="*/ 416 h 2862"/>
                <a:gd name="T12" fmla="*/ 1361 w 1569"/>
                <a:gd name="T13" fmla="*/ 312 h 2862"/>
                <a:gd name="T14" fmla="*/ 1361 w 1569"/>
                <a:gd name="T15" fmla="*/ 2862 h 2862"/>
                <a:gd name="T16" fmla="*/ 1569 w 1569"/>
                <a:gd name="T17" fmla="*/ 2862 h 2862"/>
                <a:gd name="T18" fmla="*/ 624 w 1569"/>
                <a:gd name="T19" fmla="*/ 0 h 2862"/>
                <a:gd name="T20" fmla="*/ 0 w 1569"/>
                <a:gd name="T21" fmla="*/ 312 h 2862"/>
                <a:gd name="T22" fmla="*/ 624 w 1569"/>
                <a:gd name="T23" fmla="*/ 624 h 2862"/>
                <a:gd name="T24" fmla="*/ 624 w 1569"/>
                <a:gd name="T25" fmla="*/ 0 h 2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9" h="2862">
                  <a:moveTo>
                    <a:pt x="1569" y="2862"/>
                  </a:moveTo>
                  <a:lnTo>
                    <a:pt x="1569" y="312"/>
                  </a:lnTo>
                  <a:cubicBezTo>
                    <a:pt x="1569" y="255"/>
                    <a:pt x="1522" y="208"/>
                    <a:pt x="1465" y="208"/>
                  </a:cubicBezTo>
                  <a:lnTo>
                    <a:pt x="520" y="208"/>
                  </a:lnTo>
                  <a:lnTo>
                    <a:pt x="520" y="416"/>
                  </a:lnTo>
                  <a:lnTo>
                    <a:pt x="1465" y="416"/>
                  </a:lnTo>
                  <a:lnTo>
                    <a:pt x="1361" y="312"/>
                  </a:lnTo>
                  <a:lnTo>
                    <a:pt x="1361" y="2862"/>
                  </a:lnTo>
                  <a:lnTo>
                    <a:pt x="1569" y="2862"/>
                  </a:lnTo>
                  <a:close/>
                  <a:moveTo>
                    <a:pt x="624" y="0"/>
                  </a:moveTo>
                  <a:lnTo>
                    <a:pt x="0" y="312"/>
                  </a:lnTo>
                  <a:lnTo>
                    <a:pt x="624" y="624"/>
                  </a:lnTo>
                  <a:lnTo>
                    <a:pt x="624"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Freeform 10">
              <a:extLst>
                <a:ext uri="{FF2B5EF4-FFF2-40B4-BE49-F238E27FC236}">
                  <a16:creationId xmlns:a16="http://schemas.microsoft.com/office/drawing/2014/main" id="{BEE4F3C3-9A14-4D74-A37E-3713F2A6375C}"/>
                </a:ext>
              </a:extLst>
            </p:cNvPr>
            <p:cNvSpPr>
              <a:spLocks noEditPoints="1"/>
            </p:cNvSpPr>
            <p:nvPr/>
          </p:nvSpPr>
          <p:spPr bwMode="auto">
            <a:xfrm>
              <a:off x="1744" y="838"/>
              <a:ext cx="42" cy="114"/>
            </a:xfrm>
            <a:custGeom>
              <a:avLst/>
              <a:gdLst>
                <a:gd name="T0" fmla="*/ 28 w 42"/>
                <a:gd name="T1" fmla="*/ 0 h 114"/>
                <a:gd name="T2" fmla="*/ 28 w 42"/>
                <a:gd name="T3" fmla="*/ 80 h 114"/>
                <a:gd name="T4" fmla="*/ 14 w 42"/>
                <a:gd name="T5" fmla="*/ 80 h 114"/>
                <a:gd name="T6" fmla="*/ 14 w 42"/>
                <a:gd name="T7" fmla="*/ 0 h 114"/>
                <a:gd name="T8" fmla="*/ 28 w 42"/>
                <a:gd name="T9" fmla="*/ 0 h 114"/>
                <a:gd name="T10" fmla="*/ 42 w 42"/>
                <a:gd name="T11" fmla="*/ 73 h 114"/>
                <a:gd name="T12" fmla="*/ 21 w 42"/>
                <a:gd name="T13" fmla="*/ 114 h 114"/>
                <a:gd name="T14" fmla="*/ 0 w 42"/>
                <a:gd name="T15" fmla="*/ 73 h 114"/>
                <a:gd name="T16" fmla="*/ 42 w 42"/>
                <a:gd name="T17" fmla="*/ 7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114">
                  <a:moveTo>
                    <a:pt x="28" y="0"/>
                  </a:moveTo>
                  <a:lnTo>
                    <a:pt x="28" y="80"/>
                  </a:lnTo>
                  <a:lnTo>
                    <a:pt x="14" y="80"/>
                  </a:lnTo>
                  <a:lnTo>
                    <a:pt x="14" y="0"/>
                  </a:lnTo>
                  <a:lnTo>
                    <a:pt x="28" y="0"/>
                  </a:lnTo>
                  <a:close/>
                  <a:moveTo>
                    <a:pt x="42" y="73"/>
                  </a:moveTo>
                  <a:lnTo>
                    <a:pt x="21" y="114"/>
                  </a:lnTo>
                  <a:lnTo>
                    <a:pt x="0" y="73"/>
                  </a:lnTo>
                  <a:lnTo>
                    <a:pt x="42" y="73"/>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3" name="Freeform 11">
              <a:extLst>
                <a:ext uri="{FF2B5EF4-FFF2-40B4-BE49-F238E27FC236}">
                  <a16:creationId xmlns:a16="http://schemas.microsoft.com/office/drawing/2014/main" id="{2140165E-220F-4ECC-9491-95217B39E7C1}"/>
                </a:ext>
              </a:extLst>
            </p:cNvPr>
            <p:cNvSpPr>
              <a:spLocks/>
            </p:cNvSpPr>
            <p:nvPr/>
          </p:nvSpPr>
          <p:spPr bwMode="auto">
            <a:xfrm>
              <a:off x="1993" y="2235"/>
              <a:ext cx="1423" cy="451"/>
            </a:xfrm>
            <a:custGeom>
              <a:avLst/>
              <a:gdLst>
                <a:gd name="T0" fmla="*/ 34 w 1423"/>
                <a:gd name="T1" fmla="*/ 0 h 451"/>
                <a:gd name="T2" fmla="*/ 1423 w 1423"/>
                <a:gd name="T3" fmla="*/ 287 h 451"/>
                <a:gd name="T4" fmla="*/ 1390 w 1423"/>
                <a:gd name="T5" fmla="*/ 451 h 451"/>
                <a:gd name="T6" fmla="*/ 0 w 1423"/>
                <a:gd name="T7" fmla="*/ 164 h 451"/>
                <a:gd name="T8" fmla="*/ 34 w 1423"/>
                <a:gd name="T9" fmla="*/ 0 h 451"/>
              </a:gdLst>
              <a:ahLst/>
              <a:cxnLst>
                <a:cxn ang="0">
                  <a:pos x="T0" y="T1"/>
                </a:cxn>
                <a:cxn ang="0">
                  <a:pos x="T2" y="T3"/>
                </a:cxn>
                <a:cxn ang="0">
                  <a:pos x="T4" y="T5"/>
                </a:cxn>
                <a:cxn ang="0">
                  <a:pos x="T6" y="T7"/>
                </a:cxn>
                <a:cxn ang="0">
                  <a:pos x="T8" y="T9"/>
                </a:cxn>
              </a:cxnLst>
              <a:rect l="0" t="0" r="r" b="b"/>
              <a:pathLst>
                <a:path w="1423" h="451">
                  <a:moveTo>
                    <a:pt x="34" y="0"/>
                  </a:moveTo>
                  <a:lnTo>
                    <a:pt x="1423" y="287"/>
                  </a:lnTo>
                  <a:lnTo>
                    <a:pt x="1390" y="451"/>
                  </a:lnTo>
                  <a:lnTo>
                    <a:pt x="0" y="164"/>
                  </a:lnTo>
                  <a:lnTo>
                    <a:pt x="34"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12">
              <a:extLst>
                <a:ext uri="{FF2B5EF4-FFF2-40B4-BE49-F238E27FC236}">
                  <a16:creationId xmlns:a16="http://schemas.microsoft.com/office/drawing/2014/main" id="{7B28815B-5E5C-4585-9243-4DE4DA3FA01A}"/>
                </a:ext>
              </a:extLst>
            </p:cNvPr>
            <p:cNvSpPr>
              <a:spLocks/>
            </p:cNvSpPr>
            <p:nvPr/>
          </p:nvSpPr>
          <p:spPr bwMode="auto">
            <a:xfrm>
              <a:off x="1993" y="2235"/>
              <a:ext cx="1423" cy="451"/>
            </a:xfrm>
            <a:custGeom>
              <a:avLst/>
              <a:gdLst>
                <a:gd name="T0" fmla="*/ 34 w 1423"/>
                <a:gd name="T1" fmla="*/ 0 h 451"/>
                <a:gd name="T2" fmla="*/ 1423 w 1423"/>
                <a:gd name="T3" fmla="*/ 287 h 451"/>
                <a:gd name="T4" fmla="*/ 1390 w 1423"/>
                <a:gd name="T5" fmla="*/ 451 h 451"/>
                <a:gd name="T6" fmla="*/ 0 w 1423"/>
                <a:gd name="T7" fmla="*/ 164 h 451"/>
                <a:gd name="T8" fmla="*/ 34 w 1423"/>
                <a:gd name="T9" fmla="*/ 0 h 451"/>
              </a:gdLst>
              <a:ahLst/>
              <a:cxnLst>
                <a:cxn ang="0">
                  <a:pos x="T0" y="T1"/>
                </a:cxn>
                <a:cxn ang="0">
                  <a:pos x="T2" y="T3"/>
                </a:cxn>
                <a:cxn ang="0">
                  <a:pos x="T4" y="T5"/>
                </a:cxn>
                <a:cxn ang="0">
                  <a:pos x="T6" y="T7"/>
                </a:cxn>
                <a:cxn ang="0">
                  <a:pos x="T8" y="T9"/>
                </a:cxn>
              </a:cxnLst>
              <a:rect l="0" t="0" r="r" b="b"/>
              <a:pathLst>
                <a:path w="1423" h="451">
                  <a:moveTo>
                    <a:pt x="34" y="0"/>
                  </a:moveTo>
                  <a:lnTo>
                    <a:pt x="1423" y="287"/>
                  </a:lnTo>
                  <a:lnTo>
                    <a:pt x="1390" y="451"/>
                  </a:lnTo>
                  <a:lnTo>
                    <a:pt x="0" y="164"/>
                  </a:lnTo>
                  <a:lnTo>
                    <a:pt x="34"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 name="Freeform 13">
              <a:extLst>
                <a:ext uri="{FF2B5EF4-FFF2-40B4-BE49-F238E27FC236}">
                  <a16:creationId xmlns:a16="http://schemas.microsoft.com/office/drawing/2014/main" id="{C5A69320-AAE7-4D8D-9679-2C9A2CA791D6}"/>
                </a:ext>
              </a:extLst>
            </p:cNvPr>
            <p:cNvSpPr>
              <a:spLocks noEditPoints="1"/>
            </p:cNvSpPr>
            <p:nvPr/>
          </p:nvSpPr>
          <p:spPr bwMode="auto">
            <a:xfrm>
              <a:off x="1871" y="2198"/>
              <a:ext cx="138" cy="140"/>
            </a:xfrm>
            <a:custGeom>
              <a:avLst/>
              <a:gdLst>
                <a:gd name="T0" fmla="*/ 0 w 1283"/>
                <a:gd name="T1" fmla="*/ 0 h 1297"/>
                <a:gd name="T2" fmla="*/ 0 w 1283"/>
                <a:gd name="T3" fmla="*/ 1105 h 1297"/>
                <a:gd name="T4" fmla="*/ 64 w 1283"/>
                <a:gd name="T5" fmla="*/ 1169 h 1297"/>
                <a:gd name="T6" fmla="*/ 963 w 1283"/>
                <a:gd name="T7" fmla="*/ 1169 h 1297"/>
                <a:gd name="T8" fmla="*/ 963 w 1283"/>
                <a:gd name="T9" fmla="*/ 1041 h 1297"/>
                <a:gd name="T10" fmla="*/ 64 w 1283"/>
                <a:gd name="T11" fmla="*/ 1041 h 1297"/>
                <a:gd name="T12" fmla="*/ 128 w 1283"/>
                <a:gd name="T13" fmla="*/ 1105 h 1297"/>
                <a:gd name="T14" fmla="*/ 128 w 1283"/>
                <a:gd name="T15" fmla="*/ 0 h 1297"/>
                <a:gd name="T16" fmla="*/ 0 w 1283"/>
                <a:gd name="T17" fmla="*/ 0 h 1297"/>
                <a:gd name="T18" fmla="*/ 899 w 1283"/>
                <a:gd name="T19" fmla="*/ 1297 h 1297"/>
                <a:gd name="T20" fmla="*/ 1283 w 1283"/>
                <a:gd name="T21" fmla="*/ 1105 h 1297"/>
                <a:gd name="T22" fmla="*/ 899 w 1283"/>
                <a:gd name="T23" fmla="*/ 913 h 1297"/>
                <a:gd name="T24" fmla="*/ 899 w 1283"/>
                <a:gd name="T25" fmla="*/ 1297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3" h="1297">
                  <a:moveTo>
                    <a:pt x="0" y="0"/>
                  </a:moveTo>
                  <a:lnTo>
                    <a:pt x="0" y="1105"/>
                  </a:lnTo>
                  <a:cubicBezTo>
                    <a:pt x="0" y="1140"/>
                    <a:pt x="29" y="1169"/>
                    <a:pt x="64" y="1169"/>
                  </a:cubicBezTo>
                  <a:lnTo>
                    <a:pt x="963" y="1169"/>
                  </a:lnTo>
                  <a:lnTo>
                    <a:pt x="963" y="1041"/>
                  </a:lnTo>
                  <a:lnTo>
                    <a:pt x="64" y="1041"/>
                  </a:lnTo>
                  <a:lnTo>
                    <a:pt x="128" y="1105"/>
                  </a:lnTo>
                  <a:lnTo>
                    <a:pt x="128" y="0"/>
                  </a:lnTo>
                  <a:lnTo>
                    <a:pt x="0" y="0"/>
                  </a:lnTo>
                  <a:close/>
                  <a:moveTo>
                    <a:pt x="899" y="1297"/>
                  </a:moveTo>
                  <a:lnTo>
                    <a:pt x="1283" y="1105"/>
                  </a:lnTo>
                  <a:lnTo>
                    <a:pt x="899" y="913"/>
                  </a:lnTo>
                  <a:lnTo>
                    <a:pt x="899" y="1297"/>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6" name="Freeform 14">
              <a:extLst>
                <a:ext uri="{FF2B5EF4-FFF2-40B4-BE49-F238E27FC236}">
                  <a16:creationId xmlns:a16="http://schemas.microsoft.com/office/drawing/2014/main" id="{874F5AD5-5BF4-47FC-8308-5B1EB7F78478}"/>
                </a:ext>
              </a:extLst>
            </p:cNvPr>
            <p:cNvSpPr>
              <a:spLocks noEditPoints="1"/>
            </p:cNvSpPr>
            <p:nvPr/>
          </p:nvSpPr>
          <p:spPr bwMode="auto">
            <a:xfrm>
              <a:off x="1940" y="367"/>
              <a:ext cx="678" cy="205"/>
            </a:xfrm>
            <a:custGeom>
              <a:avLst/>
              <a:gdLst>
                <a:gd name="T0" fmla="*/ 6272 w 6272"/>
                <a:gd name="T1" fmla="*/ 0 h 1901"/>
                <a:gd name="T2" fmla="*/ 192 w 6272"/>
                <a:gd name="T3" fmla="*/ 0 h 1901"/>
                <a:gd name="T4" fmla="*/ 128 w 6272"/>
                <a:gd name="T5" fmla="*/ 64 h 1901"/>
                <a:gd name="T6" fmla="*/ 128 w 6272"/>
                <a:gd name="T7" fmla="*/ 1581 h 1901"/>
                <a:gd name="T8" fmla="*/ 256 w 6272"/>
                <a:gd name="T9" fmla="*/ 1581 h 1901"/>
                <a:gd name="T10" fmla="*/ 256 w 6272"/>
                <a:gd name="T11" fmla="*/ 64 h 1901"/>
                <a:gd name="T12" fmla="*/ 192 w 6272"/>
                <a:gd name="T13" fmla="*/ 128 h 1901"/>
                <a:gd name="T14" fmla="*/ 6272 w 6272"/>
                <a:gd name="T15" fmla="*/ 128 h 1901"/>
                <a:gd name="T16" fmla="*/ 6272 w 6272"/>
                <a:gd name="T17" fmla="*/ 0 h 1901"/>
                <a:gd name="T18" fmla="*/ 0 w 6272"/>
                <a:gd name="T19" fmla="*/ 1517 h 1901"/>
                <a:gd name="T20" fmla="*/ 192 w 6272"/>
                <a:gd name="T21" fmla="*/ 1901 h 1901"/>
                <a:gd name="T22" fmla="*/ 384 w 6272"/>
                <a:gd name="T23" fmla="*/ 1517 h 1901"/>
                <a:gd name="T24" fmla="*/ 0 w 6272"/>
                <a:gd name="T25" fmla="*/ 1517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72" h="1901">
                  <a:moveTo>
                    <a:pt x="6272" y="0"/>
                  </a:moveTo>
                  <a:lnTo>
                    <a:pt x="192" y="0"/>
                  </a:lnTo>
                  <a:cubicBezTo>
                    <a:pt x="157" y="0"/>
                    <a:pt x="128" y="29"/>
                    <a:pt x="128" y="64"/>
                  </a:cubicBezTo>
                  <a:lnTo>
                    <a:pt x="128" y="1581"/>
                  </a:lnTo>
                  <a:lnTo>
                    <a:pt x="256" y="1581"/>
                  </a:lnTo>
                  <a:lnTo>
                    <a:pt x="256" y="64"/>
                  </a:lnTo>
                  <a:lnTo>
                    <a:pt x="192" y="128"/>
                  </a:lnTo>
                  <a:lnTo>
                    <a:pt x="6272" y="128"/>
                  </a:lnTo>
                  <a:lnTo>
                    <a:pt x="6272" y="0"/>
                  </a:lnTo>
                  <a:close/>
                  <a:moveTo>
                    <a:pt x="0" y="1517"/>
                  </a:moveTo>
                  <a:lnTo>
                    <a:pt x="192" y="1901"/>
                  </a:lnTo>
                  <a:lnTo>
                    <a:pt x="384" y="1517"/>
                  </a:lnTo>
                  <a:lnTo>
                    <a:pt x="0" y="1517"/>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Rectangle 15">
              <a:extLst>
                <a:ext uri="{FF2B5EF4-FFF2-40B4-BE49-F238E27FC236}">
                  <a16:creationId xmlns:a16="http://schemas.microsoft.com/office/drawing/2014/main" id="{1C3BC8B8-1AC6-4D44-AA25-27B67275B8CF}"/>
                </a:ext>
              </a:extLst>
            </p:cNvPr>
            <p:cNvSpPr>
              <a:spLocks noChangeArrowheads="1"/>
            </p:cNvSpPr>
            <p:nvPr/>
          </p:nvSpPr>
          <p:spPr bwMode="auto">
            <a:xfrm>
              <a:off x="3450" y="2626"/>
              <a:ext cx="410" cy="167"/>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Rectangle 16">
              <a:extLst>
                <a:ext uri="{FF2B5EF4-FFF2-40B4-BE49-F238E27FC236}">
                  <a16:creationId xmlns:a16="http://schemas.microsoft.com/office/drawing/2014/main" id="{2675A5A8-4047-4A5D-865D-7C62F9E47584}"/>
                </a:ext>
              </a:extLst>
            </p:cNvPr>
            <p:cNvSpPr>
              <a:spLocks noChangeArrowheads="1"/>
            </p:cNvSpPr>
            <p:nvPr/>
          </p:nvSpPr>
          <p:spPr bwMode="auto">
            <a:xfrm>
              <a:off x="3450" y="2626"/>
              <a:ext cx="410" cy="167"/>
            </a:xfrm>
            <a:prstGeom prst="rect">
              <a:avLst/>
            </a:pr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9" name="Freeform 17">
              <a:extLst>
                <a:ext uri="{FF2B5EF4-FFF2-40B4-BE49-F238E27FC236}">
                  <a16:creationId xmlns:a16="http://schemas.microsoft.com/office/drawing/2014/main" id="{A378B7F0-F3AC-48BB-BEA4-22EDAD3CB289}"/>
                </a:ext>
              </a:extLst>
            </p:cNvPr>
            <p:cNvSpPr>
              <a:spLocks/>
            </p:cNvSpPr>
            <p:nvPr/>
          </p:nvSpPr>
          <p:spPr bwMode="auto">
            <a:xfrm>
              <a:off x="3171" y="2519"/>
              <a:ext cx="173" cy="107"/>
            </a:xfrm>
            <a:custGeom>
              <a:avLst/>
              <a:gdLst>
                <a:gd name="T0" fmla="*/ 87 w 173"/>
                <a:gd name="T1" fmla="*/ 28 h 107"/>
                <a:gd name="T2" fmla="*/ 116 w 173"/>
                <a:gd name="T3" fmla="*/ 0 h 107"/>
                <a:gd name="T4" fmla="*/ 114 w 173"/>
                <a:gd name="T5" fmla="*/ 26 h 107"/>
                <a:gd name="T6" fmla="*/ 147 w 173"/>
                <a:gd name="T7" fmla="*/ 22 h 107"/>
                <a:gd name="T8" fmla="*/ 134 w 173"/>
                <a:gd name="T9" fmla="*/ 36 h 107"/>
                <a:gd name="T10" fmla="*/ 169 w 173"/>
                <a:gd name="T11" fmla="*/ 40 h 107"/>
                <a:gd name="T12" fmla="*/ 141 w 173"/>
                <a:gd name="T13" fmla="*/ 52 h 107"/>
                <a:gd name="T14" fmla="*/ 173 w 173"/>
                <a:gd name="T15" fmla="*/ 66 h 107"/>
                <a:gd name="T16" fmla="*/ 135 w 173"/>
                <a:gd name="T17" fmla="*/ 64 h 107"/>
                <a:gd name="T18" fmla="*/ 146 w 173"/>
                <a:gd name="T19" fmla="*/ 89 h 107"/>
                <a:gd name="T20" fmla="*/ 112 w 173"/>
                <a:gd name="T21" fmla="*/ 71 h 107"/>
                <a:gd name="T22" fmla="*/ 106 w 173"/>
                <a:gd name="T23" fmla="*/ 97 h 107"/>
                <a:gd name="T24" fmla="*/ 85 w 173"/>
                <a:gd name="T25" fmla="*/ 74 h 107"/>
                <a:gd name="T26" fmla="*/ 68 w 173"/>
                <a:gd name="T27" fmla="*/ 107 h 107"/>
                <a:gd name="T28" fmla="*/ 62 w 173"/>
                <a:gd name="T29" fmla="*/ 77 h 107"/>
                <a:gd name="T30" fmla="*/ 38 w 173"/>
                <a:gd name="T31" fmla="*/ 87 h 107"/>
                <a:gd name="T32" fmla="*/ 46 w 173"/>
                <a:gd name="T33" fmla="*/ 69 h 107"/>
                <a:gd name="T34" fmla="*/ 1 w 173"/>
                <a:gd name="T35" fmla="*/ 72 h 107"/>
                <a:gd name="T36" fmla="*/ 30 w 173"/>
                <a:gd name="T37" fmla="*/ 58 h 107"/>
                <a:gd name="T38" fmla="*/ 0 w 173"/>
                <a:gd name="T39" fmla="*/ 42 h 107"/>
                <a:gd name="T40" fmla="*/ 37 w 173"/>
                <a:gd name="T41" fmla="*/ 37 h 107"/>
                <a:gd name="T42" fmla="*/ 3 w 173"/>
                <a:gd name="T43" fmla="*/ 11 h 107"/>
                <a:gd name="T44" fmla="*/ 59 w 173"/>
                <a:gd name="T45" fmla="*/ 31 h 107"/>
                <a:gd name="T46" fmla="*/ 67 w 173"/>
                <a:gd name="T47" fmla="*/ 11 h 107"/>
                <a:gd name="T48" fmla="*/ 87 w 173"/>
                <a:gd name="T49"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07">
                  <a:moveTo>
                    <a:pt x="87" y="28"/>
                  </a:moveTo>
                  <a:lnTo>
                    <a:pt x="116" y="0"/>
                  </a:lnTo>
                  <a:lnTo>
                    <a:pt x="114" y="26"/>
                  </a:lnTo>
                  <a:lnTo>
                    <a:pt x="147" y="22"/>
                  </a:lnTo>
                  <a:lnTo>
                    <a:pt x="134" y="36"/>
                  </a:lnTo>
                  <a:lnTo>
                    <a:pt x="169" y="40"/>
                  </a:lnTo>
                  <a:lnTo>
                    <a:pt x="141" y="52"/>
                  </a:lnTo>
                  <a:lnTo>
                    <a:pt x="173" y="66"/>
                  </a:lnTo>
                  <a:lnTo>
                    <a:pt x="135" y="64"/>
                  </a:lnTo>
                  <a:lnTo>
                    <a:pt x="146" y="89"/>
                  </a:lnTo>
                  <a:lnTo>
                    <a:pt x="112" y="71"/>
                  </a:lnTo>
                  <a:lnTo>
                    <a:pt x="106" y="97"/>
                  </a:lnTo>
                  <a:lnTo>
                    <a:pt x="85" y="74"/>
                  </a:lnTo>
                  <a:lnTo>
                    <a:pt x="68" y="107"/>
                  </a:lnTo>
                  <a:lnTo>
                    <a:pt x="62" y="77"/>
                  </a:lnTo>
                  <a:lnTo>
                    <a:pt x="38" y="87"/>
                  </a:lnTo>
                  <a:lnTo>
                    <a:pt x="46" y="69"/>
                  </a:lnTo>
                  <a:lnTo>
                    <a:pt x="1" y="72"/>
                  </a:lnTo>
                  <a:lnTo>
                    <a:pt x="30" y="58"/>
                  </a:lnTo>
                  <a:lnTo>
                    <a:pt x="0" y="42"/>
                  </a:lnTo>
                  <a:lnTo>
                    <a:pt x="37" y="37"/>
                  </a:lnTo>
                  <a:lnTo>
                    <a:pt x="3" y="11"/>
                  </a:lnTo>
                  <a:lnTo>
                    <a:pt x="59" y="31"/>
                  </a:lnTo>
                  <a:lnTo>
                    <a:pt x="67" y="11"/>
                  </a:lnTo>
                  <a:lnTo>
                    <a:pt x="87" y="2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 name="Freeform 18">
              <a:extLst>
                <a:ext uri="{FF2B5EF4-FFF2-40B4-BE49-F238E27FC236}">
                  <a16:creationId xmlns:a16="http://schemas.microsoft.com/office/drawing/2014/main" id="{62740758-29F8-46FF-A04B-DCD021C99471}"/>
                </a:ext>
              </a:extLst>
            </p:cNvPr>
            <p:cNvSpPr>
              <a:spLocks/>
            </p:cNvSpPr>
            <p:nvPr/>
          </p:nvSpPr>
          <p:spPr bwMode="auto">
            <a:xfrm>
              <a:off x="3171" y="2519"/>
              <a:ext cx="173" cy="107"/>
            </a:xfrm>
            <a:custGeom>
              <a:avLst/>
              <a:gdLst>
                <a:gd name="T0" fmla="*/ 87 w 173"/>
                <a:gd name="T1" fmla="*/ 28 h 107"/>
                <a:gd name="T2" fmla="*/ 116 w 173"/>
                <a:gd name="T3" fmla="*/ 0 h 107"/>
                <a:gd name="T4" fmla="*/ 114 w 173"/>
                <a:gd name="T5" fmla="*/ 26 h 107"/>
                <a:gd name="T6" fmla="*/ 147 w 173"/>
                <a:gd name="T7" fmla="*/ 22 h 107"/>
                <a:gd name="T8" fmla="*/ 134 w 173"/>
                <a:gd name="T9" fmla="*/ 36 h 107"/>
                <a:gd name="T10" fmla="*/ 169 w 173"/>
                <a:gd name="T11" fmla="*/ 40 h 107"/>
                <a:gd name="T12" fmla="*/ 141 w 173"/>
                <a:gd name="T13" fmla="*/ 52 h 107"/>
                <a:gd name="T14" fmla="*/ 173 w 173"/>
                <a:gd name="T15" fmla="*/ 66 h 107"/>
                <a:gd name="T16" fmla="*/ 135 w 173"/>
                <a:gd name="T17" fmla="*/ 64 h 107"/>
                <a:gd name="T18" fmla="*/ 146 w 173"/>
                <a:gd name="T19" fmla="*/ 89 h 107"/>
                <a:gd name="T20" fmla="*/ 112 w 173"/>
                <a:gd name="T21" fmla="*/ 71 h 107"/>
                <a:gd name="T22" fmla="*/ 106 w 173"/>
                <a:gd name="T23" fmla="*/ 97 h 107"/>
                <a:gd name="T24" fmla="*/ 85 w 173"/>
                <a:gd name="T25" fmla="*/ 74 h 107"/>
                <a:gd name="T26" fmla="*/ 68 w 173"/>
                <a:gd name="T27" fmla="*/ 107 h 107"/>
                <a:gd name="T28" fmla="*/ 62 w 173"/>
                <a:gd name="T29" fmla="*/ 77 h 107"/>
                <a:gd name="T30" fmla="*/ 38 w 173"/>
                <a:gd name="T31" fmla="*/ 87 h 107"/>
                <a:gd name="T32" fmla="*/ 46 w 173"/>
                <a:gd name="T33" fmla="*/ 69 h 107"/>
                <a:gd name="T34" fmla="*/ 1 w 173"/>
                <a:gd name="T35" fmla="*/ 72 h 107"/>
                <a:gd name="T36" fmla="*/ 30 w 173"/>
                <a:gd name="T37" fmla="*/ 58 h 107"/>
                <a:gd name="T38" fmla="*/ 0 w 173"/>
                <a:gd name="T39" fmla="*/ 42 h 107"/>
                <a:gd name="T40" fmla="*/ 37 w 173"/>
                <a:gd name="T41" fmla="*/ 37 h 107"/>
                <a:gd name="T42" fmla="*/ 3 w 173"/>
                <a:gd name="T43" fmla="*/ 11 h 107"/>
                <a:gd name="T44" fmla="*/ 59 w 173"/>
                <a:gd name="T45" fmla="*/ 31 h 107"/>
                <a:gd name="T46" fmla="*/ 67 w 173"/>
                <a:gd name="T47" fmla="*/ 11 h 107"/>
                <a:gd name="T48" fmla="*/ 87 w 173"/>
                <a:gd name="T49" fmla="*/ 2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3" h="107">
                  <a:moveTo>
                    <a:pt x="87" y="28"/>
                  </a:moveTo>
                  <a:lnTo>
                    <a:pt x="116" y="0"/>
                  </a:lnTo>
                  <a:lnTo>
                    <a:pt x="114" y="26"/>
                  </a:lnTo>
                  <a:lnTo>
                    <a:pt x="147" y="22"/>
                  </a:lnTo>
                  <a:lnTo>
                    <a:pt x="134" y="36"/>
                  </a:lnTo>
                  <a:lnTo>
                    <a:pt x="169" y="40"/>
                  </a:lnTo>
                  <a:lnTo>
                    <a:pt x="141" y="52"/>
                  </a:lnTo>
                  <a:lnTo>
                    <a:pt x="173" y="66"/>
                  </a:lnTo>
                  <a:lnTo>
                    <a:pt x="135" y="64"/>
                  </a:lnTo>
                  <a:lnTo>
                    <a:pt x="146" y="89"/>
                  </a:lnTo>
                  <a:lnTo>
                    <a:pt x="112" y="71"/>
                  </a:lnTo>
                  <a:lnTo>
                    <a:pt x="106" y="97"/>
                  </a:lnTo>
                  <a:lnTo>
                    <a:pt x="85" y="74"/>
                  </a:lnTo>
                  <a:lnTo>
                    <a:pt x="68" y="107"/>
                  </a:lnTo>
                  <a:lnTo>
                    <a:pt x="62" y="77"/>
                  </a:lnTo>
                  <a:lnTo>
                    <a:pt x="38" y="87"/>
                  </a:lnTo>
                  <a:lnTo>
                    <a:pt x="46" y="69"/>
                  </a:lnTo>
                  <a:lnTo>
                    <a:pt x="1" y="72"/>
                  </a:lnTo>
                  <a:lnTo>
                    <a:pt x="30" y="58"/>
                  </a:lnTo>
                  <a:lnTo>
                    <a:pt x="0" y="42"/>
                  </a:lnTo>
                  <a:lnTo>
                    <a:pt x="37" y="37"/>
                  </a:lnTo>
                  <a:lnTo>
                    <a:pt x="3" y="11"/>
                  </a:lnTo>
                  <a:lnTo>
                    <a:pt x="59" y="31"/>
                  </a:lnTo>
                  <a:lnTo>
                    <a:pt x="67" y="11"/>
                  </a:lnTo>
                  <a:lnTo>
                    <a:pt x="87" y="28"/>
                  </a:lnTo>
                  <a:close/>
                </a:path>
              </a:pathLst>
            </a:custGeom>
            <a:noFill/>
            <a:ln w="190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 name="Freeform 19">
              <a:extLst>
                <a:ext uri="{FF2B5EF4-FFF2-40B4-BE49-F238E27FC236}">
                  <a16:creationId xmlns:a16="http://schemas.microsoft.com/office/drawing/2014/main" id="{8A45C50A-DA3A-4B7C-A42D-280D66109935}"/>
                </a:ext>
              </a:extLst>
            </p:cNvPr>
            <p:cNvSpPr>
              <a:spLocks noEditPoints="1"/>
            </p:cNvSpPr>
            <p:nvPr/>
          </p:nvSpPr>
          <p:spPr bwMode="auto">
            <a:xfrm>
              <a:off x="3198" y="2666"/>
              <a:ext cx="251" cy="85"/>
            </a:xfrm>
            <a:custGeom>
              <a:avLst/>
              <a:gdLst>
                <a:gd name="T0" fmla="*/ 0 w 2326"/>
                <a:gd name="T1" fmla="*/ 0 h 788"/>
                <a:gd name="T2" fmla="*/ 0 w 2326"/>
                <a:gd name="T3" fmla="*/ 596 h 788"/>
                <a:gd name="T4" fmla="*/ 64 w 2326"/>
                <a:gd name="T5" fmla="*/ 660 h 788"/>
                <a:gd name="T6" fmla="*/ 2006 w 2326"/>
                <a:gd name="T7" fmla="*/ 660 h 788"/>
                <a:gd name="T8" fmla="*/ 2006 w 2326"/>
                <a:gd name="T9" fmla="*/ 532 h 788"/>
                <a:gd name="T10" fmla="*/ 64 w 2326"/>
                <a:gd name="T11" fmla="*/ 532 h 788"/>
                <a:gd name="T12" fmla="*/ 128 w 2326"/>
                <a:gd name="T13" fmla="*/ 596 h 788"/>
                <a:gd name="T14" fmla="*/ 128 w 2326"/>
                <a:gd name="T15" fmla="*/ 0 h 788"/>
                <a:gd name="T16" fmla="*/ 0 w 2326"/>
                <a:gd name="T17" fmla="*/ 0 h 788"/>
                <a:gd name="T18" fmla="*/ 1942 w 2326"/>
                <a:gd name="T19" fmla="*/ 788 h 788"/>
                <a:gd name="T20" fmla="*/ 2326 w 2326"/>
                <a:gd name="T21" fmla="*/ 596 h 788"/>
                <a:gd name="T22" fmla="*/ 1942 w 2326"/>
                <a:gd name="T23" fmla="*/ 404 h 788"/>
                <a:gd name="T24" fmla="*/ 1942 w 2326"/>
                <a:gd name="T25"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6" h="788">
                  <a:moveTo>
                    <a:pt x="0" y="0"/>
                  </a:moveTo>
                  <a:lnTo>
                    <a:pt x="0" y="596"/>
                  </a:lnTo>
                  <a:cubicBezTo>
                    <a:pt x="0" y="631"/>
                    <a:pt x="29" y="660"/>
                    <a:pt x="64" y="660"/>
                  </a:cubicBezTo>
                  <a:lnTo>
                    <a:pt x="2006" y="660"/>
                  </a:lnTo>
                  <a:lnTo>
                    <a:pt x="2006" y="532"/>
                  </a:lnTo>
                  <a:lnTo>
                    <a:pt x="64" y="532"/>
                  </a:lnTo>
                  <a:lnTo>
                    <a:pt x="128" y="596"/>
                  </a:lnTo>
                  <a:lnTo>
                    <a:pt x="128" y="0"/>
                  </a:lnTo>
                  <a:lnTo>
                    <a:pt x="0" y="0"/>
                  </a:lnTo>
                  <a:close/>
                  <a:moveTo>
                    <a:pt x="1942" y="788"/>
                  </a:moveTo>
                  <a:lnTo>
                    <a:pt x="2326" y="596"/>
                  </a:lnTo>
                  <a:lnTo>
                    <a:pt x="1942" y="404"/>
                  </a:lnTo>
                  <a:lnTo>
                    <a:pt x="1942" y="788"/>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2" name="Freeform 20">
              <a:extLst>
                <a:ext uri="{FF2B5EF4-FFF2-40B4-BE49-F238E27FC236}">
                  <a16:creationId xmlns:a16="http://schemas.microsoft.com/office/drawing/2014/main" id="{B42141DF-A63E-4C99-994C-51D2F34AC26C}"/>
                </a:ext>
              </a:extLst>
            </p:cNvPr>
            <p:cNvSpPr>
              <a:spLocks noEditPoints="1"/>
            </p:cNvSpPr>
            <p:nvPr/>
          </p:nvSpPr>
          <p:spPr bwMode="auto">
            <a:xfrm>
              <a:off x="1269" y="398"/>
              <a:ext cx="508" cy="101"/>
            </a:xfrm>
            <a:custGeom>
              <a:avLst/>
              <a:gdLst>
                <a:gd name="T0" fmla="*/ 4665 w 4694"/>
                <a:gd name="T1" fmla="*/ 940 h 940"/>
                <a:gd name="T2" fmla="*/ 4590 w 4694"/>
                <a:gd name="T3" fmla="*/ 940 h 940"/>
                <a:gd name="T4" fmla="*/ 4486 w 4694"/>
                <a:gd name="T5" fmla="*/ 836 h 940"/>
                <a:gd name="T6" fmla="*/ 4486 w 4694"/>
                <a:gd name="T7" fmla="*/ 312 h 940"/>
                <a:gd name="T8" fmla="*/ 4590 w 4694"/>
                <a:gd name="T9" fmla="*/ 416 h 940"/>
                <a:gd name="T10" fmla="*/ 520 w 4694"/>
                <a:gd name="T11" fmla="*/ 416 h 940"/>
                <a:gd name="T12" fmla="*/ 520 w 4694"/>
                <a:gd name="T13" fmla="*/ 208 h 940"/>
                <a:gd name="T14" fmla="*/ 4590 w 4694"/>
                <a:gd name="T15" fmla="*/ 208 h 940"/>
                <a:gd name="T16" fmla="*/ 4694 w 4694"/>
                <a:gd name="T17" fmla="*/ 312 h 940"/>
                <a:gd name="T18" fmla="*/ 4694 w 4694"/>
                <a:gd name="T19" fmla="*/ 836 h 940"/>
                <a:gd name="T20" fmla="*/ 4590 w 4694"/>
                <a:gd name="T21" fmla="*/ 732 h 940"/>
                <a:gd name="T22" fmla="*/ 4665 w 4694"/>
                <a:gd name="T23" fmla="*/ 732 h 940"/>
                <a:gd name="T24" fmla="*/ 4665 w 4694"/>
                <a:gd name="T25" fmla="*/ 940 h 940"/>
                <a:gd name="T26" fmla="*/ 624 w 4694"/>
                <a:gd name="T27" fmla="*/ 624 h 940"/>
                <a:gd name="T28" fmla="*/ 0 w 4694"/>
                <a:gd name="T29" fmla="*/ 312 h 940"/>
                <a:gd name="T30" fmla="*/ 624 w 4694"/>
                <a:gd name="T31" fmla="*/ 0 h 940"/>
                <a:gd name="T32" fmla="*/ 624 w 4694"/>
                <a:gd name="T33" fmla="*/ 624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94" h="940">
                  <a:moveTo>
                    <a:pt x="4665" y="940"/>
                  </a:moveTo>
                  <a:lnTo>
                    <a:pt x="4590" y="940"/>
                  </a:lnTo>
                  <a:cubicBezTo>
                    <a:pt x="4533" y="940"/>
                    <a:pt x="4486" y="893"/>
                    <a:pt x="4486" y="836"/>
                  </a:cubicBezTo>
                  <a:lnTo>
                    <a:pt x="4486" y="312"/>
                  </a:lnTo>
                  <a:lnTo>
                    <a:pt x="4590" y="416"/>
                  </a:lnTo>
                  <a:lnTo>
                    <a:pt x="520" y="416"/>
                  </a:lnTo>
                  <a:lnTo>
                    <a:pt x="520" y="208"/>
                  </a:lnTo>
                  <a:lnTo>
                    <a:pt x="4590" y="208"/>
                  </a:lnTo>
                  <a:cubicBezTo>
                    <a:pt x="4647" y="208"/>
                    <a:pt x="4694" y="255"/>
                    <a:pt x="4694" y="312"/>
                  </a:cubicBezTo>
                  <a:lnTo>
                    <a:pt x="4694" y="836"/>
                  </a:lnTo>
                  <a:lnTo>
                    <a:pt x="4590" y="732"/>
                  </a:lnTo>
                  <a:lnTo>
                    <a:pt x="4665" y="732"/>
                  </a:lnTo>
                  <a:lnTo>
                    <a:pt x="4665" y="940"/>
                  </a:lnTo>
                  <a:close/>
                  <a:moveTo>
                    <a:pt x="624" y="624"/>
                  </a:moveTo>
                  <a:lnTo>
                    <a:pt x="0" y="312"/>
                  </a:lnTo>
                  <a:lnTo>
                    <a:pt x="624" y="0"/>
                  </a:lnTo>
                  <a:lnTo>
                    <a:pt x="624" y="624"/>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Freeform 21">
              <a:extLst>
                <a:ext uri="{FF2B5EF4-FFF2-40B4-BE49-F238E27FC236}">
                  <a16:creationId xmlns:a16="http://schemas.microsoft.com/office/drawing/2014/main" id="{251EEAB6-CBE1-43E7-AAD2-7AF7F98394FA}"/>
                </a:ext>
              </a:extLst>
            </p:cNvPr>
            <p:cNvSpPr>
              <a:spLocks/>
            </p:cNvSpPr>
            <p:nvPr/>
          </p:nvSpPr>
          <p:spPr bwMode="auto">
            <a:xfrm>
              <a:off x="1942" y="2107"/>
              <a:ext cx="174" cy="107"/>
            </a:xfrm>
            <a:custGeom>
              <a:avLst/>
              <a:gdLst>
                <a:gd name="T0" fmla="*/ 87 w 174"/>
                <a:gd name="T1" fmla="*/ 29 h 107"/>
                <a:gd name="T2" fmla="*/ 117 w 174"/>
                <a:gd name="T3" fmla="*/ 0 h 107"/>
                <a:gd name="T4" fmla="*/ 114 w 174"/>
                <a:gd name="T5" fmla="*/ 27 h 107"/>
                <a:gd name="T6" fmla="*/ 148 w 174"/>
                <a:gd name="T7" fmla="*/ 22 h 107"/>
                <a:gd name="T8" fmla="*/ 134 w 174"/>
                <a:gd name="T9" fmla="*/ 37 h 107"/>
                <a:gd name="T10" fmla="*/ 170 w 174"/>
                <a:gd name="T11" fmla="*/ 41 h 107"/>
                <a:gd name="T12" fmla="*/ 142 w 174"/>
                <a:gd name="T13" fmla="*/ 52 h 107"/>
                <a:gd name="T14" fmla="*/ 174 w 174"/>
                <a:gd name="T15" fmla="*/ 66 h 107"/>
                <a:gd name="T16" fmla="*/ 135 w 174"/>
                <a:gd name="T17" fmla="*/ 65 h 107"/>
                <a:gd name="T18" fmla="*/ 146 w 174"/>
                <a:gd name="T19" fmla="*/ 90 h 107"/>
                <a:gd name="T20" fmla="*/ 113 w 174"/>
                <a:gd name="T21" fmla="*/ 72 h 107"/>
                <a:gd name="T22" fmla="*/ 107 w 174"/>
                <a:gd name="T23" fmla="*/ 98 h 107"/>
                <a:gd name="T24" fmla="*/ 85 w 174"/>
                <a:gd name="T25" fmla="*/ 74 h 107"/>
                <a:gd name="T26" fmla="*/ 68 w 174"/>
                <a:gd name="T27" fmla="*/ 107 h 107"/>
                <a:gd name="T28" fmla="*/ 62 w 174"/>
                <a:gd name="T29" fmla="*/ 78 h 107"/>
                <a:gd name="T30" fmla="*/ 39 w 174"/>
                <a:gd name="T31" fmla="*/ 88 h 107"/>
                <a:gd name="T32" fmla="*/ 46 w 174"/>
                <a:gd name="T33" fmla="*/ 70 h 107"/>
                <a:gd name="T34" fmla="*/ 2 w 174"/>
                <a:gd name="T35" fmla="*/ 73 h 107"/>
                <a:gd name="T36" fmla="*/ 30 w 174"/>
                <a:gd name="T37" fmla="*/ 59 h 107"/>
                <a:gd name="T38" fmla="*/ 0 w 174"/>
                <a:gd name="T39" fmla="*/ 43 h 107"/>
                <a:gd name="T40" fmla="*/ 38 w 174"/>
                <a:gd name="T41" fmla="*/ 38 h 107"/>
                <a:gd name="T42" fmla="*/ 3 w 174"/>
                <a:gd name="T43" fmla="*/ 12 h 107"/>
                <a:gd name="T44" fmla="*/ 59 w 174"/>
                <a:gd name="T45" fmla="*/ 32 h 107"/>
                <a:gd name="T46" fmla="*/ 67 w 174"/>
                <a:gd name="T47" fmla="*/ 12 h 107"/>
                <a:gd name="T48" fmla="*/ 87 w 174"/>
                <a:gd name="T4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07">
                  <a:moveTo>
                    <a:pt x="87" y="29"/>
                  </a:moveTo>
                  <a:lnTo>
                    <a:pt x="117" y="0"/>
                  </a:lnTo>
                  <a:lnTo>
                    <a:pt x="114" y="27"/>
                  </a:lnTo>
                  <a:lnTo>
                    <a:pt x="148" y="22"/>
                  </a:lnTo>
                  <a:lnTo>
                    <a:pt x="134" y="37"/>
                  </a:lnTo>
                  <a:lnTo>
                    <a:pt x="170" y="41"/>
                  </a:lnTo>
                  <a:lnTo>
                    <a:pt x="142" y="52"/>
                  </a:lnTo>
                  <a:lnTo>
                    <a:pt x="174" y="66"/>
                  </a:lnTo>
                  <a:lnTo>
                    <a:pt x="135" y="65"/>
                  </a:lnTo>
                  <a:lnTo>
                    <a:pt x="146" y="90"/>
                  </a:lnTo>
                  <a:lnTo>
                    <a:pt x="113" y="72"/>
                  </a:lnTo>
                  <a:lnTo>
                    <a:pt x="107" y="98"/>
                  </a:lnTo>
                  <a:lnTo>
                    <a:pt x="85" y="74"/>
                  </a:lnTo>
                  <a:lnTo>
                    <a:pt x="68" y="107"/>
                  </a:lnTo>
                  <a:lnTo>
                    <a:pt x="62" y="78"/>
                  </a:lnTo>
                  <a:lnTo>
                    <a:pt x="39" y="88"/>
                  </a:lnTo>
                  <a:lnTo>
                    <a:pt x="46" y="70"/>
                  </a:lnTo>
                  <a:lnTo>
                    <a:pt x="2" y="73"/>
                  </a:lnTo>
                  <a:lnTo>
                    <a:pt x="30" y="59"/>
                  </a:lnTo>
                  <a:lnTo>
                    <a:pt x="0" y="43"/>
                  </a:lnTo>
                  <a:lnTo>
                    <a:pt x="38" y="38"/>
                  </a:lnTo>
                  <a:lnTo>
                    <a:pt x="3" y="12"/>
                  </a:lnTo>
                  <a:lnTo>
                    <a:pt x="59" y="32"/>
                  </a:lnTo>
                  <a:lnTo>
                    <a:pt x="67" y="12"/>
                  </a:lnTo>
                  <a:lnTo>
                    <a:pt x="87" y="2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22">
              <a:extLst>
                <a:ext uri="{FF2B5EF4-FFF2-40B4-BE49-F238E27FC236}">
                  <a16:creationId xmlns:a16="http://schemas.microsoft.com/office/drawing/2014/main" id="{C2C49B67-74D8-43D4-AB41-93EECAA7DE56}"/>
                </a:ext>
              </a:extLst>
            </p:cNvPr>
            <p:cNvSpPr>
              <a:spLocks/>
            </p:cNvSpPr>
            <p:nvPr/>
          </p:nvSpPr>
          <p:spPr bwMode="auto">
            <a:xfrm>
              <a:off x="1942" y="2107"/>
              <a:ext cx="174" cy="107"/>
            </a:xfrm>
            <a:custGeom>
              <a:avLst/>
              <a:gdLst>
                <a:gd name="T0" fmla="*/ 87 w 174"/>
                <a:gd name="T1" fmla="*/ 29 h 107"/>
                <a:gd name="T2" fmla="*/ 117 w 174"/>
                <a:gd name="T3" fmla="*/ 0 h 107"/>
                <a:gd name="T4" fmla="*/ 114 w 174"/>
                <a:gd name="T5" fmla="*/ 27 h 107"/>
                <a:gd name="T6" fmla="*/ 148 w 174"/>
                <a:gd name="T7" fmla="*/ 22 h 107"/>
                <a:gd name="T8" fmla="*/ 134 w 174"/>
                <a:gd name="T9" fmla="*/ 37 h 107"/>
                <a:gd name="T10" fmla="*/ 170 w 174"/>
                <a:gd name="T11" fmla="*/ 41 h 107"/>
                <a:gd name="T12" fmla="*/ 142 w 174"/>
                <a:gd name="T13" fmla="*/ 52 h 107"/>
                <a:gd name="T14" fmla="*/ 174 w 174"/>
                <a:gd name="T15" fmla="*/ 66 h 107"/>
                <a:gd name="T16" fmla="*/ 135 w 174"/>
                <a:gd name="T17" fmla="*/ 65 h 107"/>
                <a:gd name="T18" fmla="*/ 146 w 174"/>
                <a:gd name="T19" fmla="*/ 90 h 107"/>
                <a:gd name="T20" fmla="*/ 113 w 174"/>
                <a:gd name="T21" fmla="*/ 72 h 107"/>
                <a:gd name="T22" fmla="*/ 107 w 174"/>
                <a:gd name="T23" fmla="*/ 98 h 107"/>
                <a:gd name="T24" fmla="*/ 85 w 174"/>
                <a:gd name="T25" fmla="*/ 74 h 107"/>
                <a:gd name="T26" fmla="*/ 68 w 174"/>
                <a:gd name="T27" fmla="*/ 107 h 107"/>
                <a:gd name="T28" fmla="*/ 62 w 174"/>
                <a:gd name="T29" fmla="*/ 78 h 107"/>
                <a:gd name="T30" fmla="*/ 39 w 174"/>
                <a:gd name="T31" fmla="*/ 88 h 107"/>
                <a:gd name="T32" fmla="*/ 46 w 174"/>
                <a:gd name="T33" fmla="*/ 70 h 107"/>
                <a:gd name="T34" fmla="*/ 2 w 174"/>
                <a:gd name="T35" fmla="*/ 73 h 107"/>
                <a:gd name="T36" fmla="*/ 30 w 174"/>
                <a:gd name="T37" fmla="*/ 59 h 107"/>
                <a:gd name="T38" fmla="*/ 0 w 174"/>
                <a:gd name="T39" fmla="*/ 43 h 107"/>
                <a:gd name="T40" fmla="*/ 38 w 174"/>
                <a:gd name="T41" fmla="*/ 38 h 107"/>
                <a:gd name="T42" fmla="*/ 3 w 174"/>
                <a:gd name="T43" fmla="*/ 12 h 107"/>
                <a:gd name="T44" fmla="*/ 59 w 174"/>
                <a:gd name="T45" fmla="*/ 32 h 107"/>
                <a:gd name="T46" fmla="*/ 67 w 174"/>
                <a:gd name="T47" fmla="*/ 12 h 107"/>
                <a:gd name="T48" fmla="*/ 87 w 174"/>
                <a:gd name="T4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07">
                  <a:moveTo>
                    <a:pt x="87" y="29"/>
                  </a:moveTo>
                  <a:lnTo>
                    <a:pt x="117" y="0"/>
                  </a:lnTo>
                  <a:lnTo>
                    <a:pt x="114" y="27"/>
                  </a:lnTo>
                  <a:lnTo>
                    <a:pt x="148" y="22"/>
                  </a:lnTo>
                  <a:lnTo>
                    <a:pt x="134" y="37"/>
                  </a:lnTo>
                  <a:lnTo>
                    <a:pt x="170" y="41"/>
                  </a:lnTo>
                  <a:lnTo>
                    <a:pt x="142" y="52"/>
                  </a:lnTo>
                  <a:lnTo>
                    <a:pt x="174" y="66"/>
                  </a:lnTo>
                  <a:lnTo>
                    <a:pt x="135" y="65"/>
                  </a:lnTo>
                  <a:lnTo>
                    <a:pt x="146" y="90"/>
                  </a:lnTo>
                  <a:lnTo>
                    <a:pt x="113" y="72"/>
                  </a:lnTo>
                  <a:lnTo>
                    <a:pt x="107" y="98"/>
                  </a:lnTo>
                  <a:lnTo>
                    <a:pt x="85" y="74"/>
                  </a:lnTo>
                  <a:lnTo>
                    <a:pt x="68" y="107"/>
                  </a:lnTo>
                  <a:lnTo>
                    <a:pt x="62" y="78"/>
                  </a:lnTo>
                  <a:lnTo>
                    <a:pt x="39" y="88"/>
                  </a:lnTo>
                  <a:lnTo>
                    <a:pt x="46" y="70"/>
                  </a:lnTo>
                  <a:lnTo>
                    <a:pt x="2" y="73"/>
                  </a:lnTo>
                  <a:lnTo>
                    <a:pt x="30" y="59"/>
                  </a:lnTo>
                  <a:lnTo>
                    <a:pt x="0" y="43"/>
                  </a:lnTo>
                  <a:lnTo>
                    <a:pt x="38" y="38"/>
                  </a:lnTo>
                  <a:lnTo>
                    <a:pt x="3" y="12"/>
                  </a:lnTo>
                  <a:lnTo>
                    <a:pt x="59" y="32"/>
                  </a:lnTo>
                  <a:lnTo>
                    <a:pt x="67" y="12"/>
                  </a:lnTo>
                  <a:lnTo>
                    <a:pt x="87" y="29"/>
                  </a:lnTo>
                  <a:close/>
                </a:path>
              </a:pathLst>
            </a:custGeom>
            <a:noFill/>
            <a:ln w="19050" cap="flat">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 name="Rectangle 23">
              <a:extLst>
                <a:ext uri="{FF2B5EF4-FFF2-40B4-BE49-F238E27FC236}">
                  <a16:creationId xmlns:a16="http://schemas.microsoft.com/office/drawing/2014/main" id="{1EA6C099-F6CA-4C78-8E83-E88B24F5B0AF}"/>
                </a:ext>
              </a:extLst>
            </p:cNvPr>
            <p:cNvSpPr>
              <a:spLocks noChangeArrowheads="1"/>
            </p:cNvSpPr>
            <p:nvPr/>
          </p:nvSpPr>
          <p:spPr bwMode="auto">
            <a:xfrm>
              <a:off x="2661" y="305"/>
              <a:ext cx="82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Raw Cement Meal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4">
              <a:extLst>
                <a:ext uri="{FF2B5EF4-FFF2-40B4-BE49-F238E27FC236}">
                  <a16:creationId xmlns:a16="http://schemas.microsoft.com/office/drawing/2014/main" id="{FCB473CB-04BD-4AF4-8018-D810D50D64C8}"/>
                </a:ext>
              </a:extLst>
            </p:cNvPr>
            <p:cNvSpPr>
              <a:spLocks noChangeArrowheads="1"/>
            </p:cNvSpPr>
            <p:nvPr/>
          </p:nvSpPr>
          <p:spPr bwMode="auto">
            <a:xfrm>
              <a:off x="2661" y="429"/>
              <a:ext cx="844"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(mostly limestone)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5">
              <a:extLst>
                <a:ext uri="{FF2B5EF4-FFF2-40B4-BE49-F238E27FC236}">
                  <a16:creationId xmlns:a16="http://schemas.microsoft.com/office/drawing/2014/main" id="{76ECE89D-746A-476C-B174-12F0F6EEE206}"/>
                </a:ext>
              </a:extLst>
            </p:cNvPr>
            <p:cNvSpPr>
              <a:spLocks noChangeArrowheads="1"/>
            </p:cNvSpPr>
            <p:nvPr/>
          </p:nvSpPr>
          <p:spPr bwMode="auto">
            <a:xfrm>
              <a:off x="2200" y="1262"/>
              <a:ext cx="19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Pre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6">
              <a:extLst>
                <a:ext uri="{FF2B5EF4-FFF2-40B4-BE49-F238E27FC236}">
                  <a16:creationId xmlns:a16="http://schemas.microsoft.com/office/drawing/2014/main" id="{AEDDB143-B0F5-4E63-ADE8-6F7630175E47}"/>
                </a:ext>
              </a:extLst>
            </p:cNvPr>
            <p:cNvSpPr>
              <a:spLocks noChangeArrowheads="1"/>
            </p:cNvSpPr>
            <p:nvPr/>
          </p:nvSpPr>
          <p:spPr bwMode="auto">
            <a:xfrm>
              <a:off x="2340" y="1262"/>
              <a:ext cx="8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7">
              <a:extLst>
                <a:ext uri="{FF2B5EF4-FFF2-40B4-BE49-F238E27FC236}">
                  <a16:creationId xmlns:a16="http://schemas.microsoft.com/office/drawing/2014/main" id="{8E5DFED4-2CB9-427D-B500-286B8B791B67}"/>
                </a:ext>
              </a:extLst>
            </p:cNvPr>
            <p:cNvSpPr>
              <a:spLocks noChangeArrowheads="1"/>
            </p:cNvSpPr>
            <p:nvPr/>
          </p:nvSpPr>
          <p:spPr bwMode="auto">
            <a:xfrm>
              <a:off x="2371" y="1262"/>
              <a:ext cx="36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Heater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8">
              <a:extLst>
                <a:ext uri="{FF2B5EF4-FFF2-40B4-BE49-F238E27FC236}">
                  <a16:creationId xmlns:a16="http://schemas.microsoft.com/office/drawing/2014/main" id="{98674C4A-8890-4961-82AB-084DCFF69A1A}"/>
                </a:ext>
              </a:extLst>
            </p:cNvPr>
            <p:cNvSpPr>
              <a:spLocks noChangeArrowheads="1"/>
            </p:cNvSpPr>
            <p:nvPr/>
          </p:nvSpPr>
          <p:spPr bwMode="auto">
            <a:xfrm>
              <a:off x="2200" y="1388"/>
              <a:ext cx="322"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Tower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9">
              <a:extLst>
                <a:ext uri="{FF2B5EF4-FFF2-40B4-BE49-F238E27FC236}">
                  <a16:creationId xmlns:a16="http://schemas.microsoft.com/office/drawing/2014/main" id="{61E7E197-B500-4EE0-B84C-D27973BD20B9}"/>
                </a:ext>
              </a:extLst>
            </p:cNvPr>
            <p:cNvSpPr>
              <a:spLocks noChangeArrowheads="1"/>
            </p:cNvSpPr>
            <p:nvPr/>
          </p:nvSpPr>
          <p:spPr bwMode="auto">
            <a:xfrm>
              <a:off x="2042" y="2507"/>
              <a:ext cx="512"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Rotary Kiln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30">
              <a:extLst>
                <a:ext uri="{FF2B5EF4-FFF2-40B4-BE49-F238E27FC236}">
                  <a16:creationId xmlns:a16="http://schemas.microsoft.com/office/drawing/2014/main" id="{36EAD447-0DD5-4E6C-9F04-9FEF67D854E2}"/>
                </a:ext>
              </a:extLst>
            </p:cNvPr>
            <p:cNvSpPr>
              <a:spLocks noChangeArrowheads="1"/>
            </p:cNvSpPr>
            <p:nvPr/>
          </p:nvSpPr>
          <p:spPr bwMode="auto">
            <a:xfrm>
              <a:off x="2042" y="2633"/>
              <a:ext cx="52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(clinkering)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31">
              <a:extLst>
                <a:ext uri="{FF2B5EF4-FFF2-40B4-BE49-F238E27FC236}">
                  <a16:creationId xmlns:a16="http://schemas.microsoft.com/office/drawing/2014/main" id="{86546BD2-E832-4E0B-8980-209474C1B4EC}"/>
                </a:ext>
              </a:extLst>
            </p:cNvPr>
            <p:cNvSpPr>
              <a:spLocks noChangeArrowheads="1"/>
            </p:cNvSpPr>
            <p:nvPr/>
          </p:nvSpPr>
          <p:spPr bwMode="auto">
            <a:xfrm>
              <a:off x="3837" y="2357"/>
              <a:ext cx="371"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Clinker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2">
              <a:extLst>
                <a:ext uri="{FF2B5EF4-FFF2-40B4-BE49-F238E27FC236}">
                  <a16:creationId xmlns:a16="http://schemas.microsoft.com/office/drawing/2014/main" id="{8477C659-1FFC-47DA-A88A-03F8D2C8F607}"/>
                </a:ext>
              </a:extLst>
            </p:cNvPr>
            <p:cNvSpPr>
              <a:spLocks noChangeArrowheads="1"/>
            </p:cNvSpPr>
            <p:nvPr/>
          </p:nvSpPr>
          <p:spPr bwMode="auto">
            <a:xfrm>
              <a:off x="3837" y="2480"/>
              <a:ext cx="331"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Cooler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Freeform 33">
              <a:extLst>
                <a:ext uri="{FF2B5EF4-FFF2-40B4-BE49-F238E27FC236}">
                  <a16:creationId xmlns:a16="http://schemas.microsoft.com/office/drawing/2014/main" id="{F8C2350F-1CF7-4D76-85F5-EF72957D1207}"/>
                </a:ext>
              </a:extLst>
            </p:cNvPr>
            <p:cNvSpPr>
              <a:spLocks noEditPoints="1"/>
            </p:cNvSpPr>
            <p:nvPr/>
          </p:nvSpPr>
          <p:spPr bwMode="auto">
            <a:xfrm>
              <a:off x="1994" y="2005"/>
              <a:ext cx="1673" cy="621"/>
            </a:xfrm>
            <a:custGeom>
              <a:avLst/>
              <a:gdLst>
                <a:gd name="T0" fmla="*/ 7732 w 7732"/>
                <a:gd name="T1" fmla="*/ 2876 h 2876"/>
                <a:gd name="T2" fmla="*/ 7732 w 7732"/>
                <a:gd name="T3" fmla="*/ 156 h 2876"/>
                <a:gd name="T4" fmla="*/ 7680 w 7732"/>
                <a:gd name="T5" fmla="*/ 104 h 2876"/>
                <a:gd name="T6" fmla="*/ 260 w 7732"/>
                <a:gd name="T7" fmla="*/ 104 h 2876"/>
                <a:gd name="T8" fmla="*/ 260 w 7732"/>
                <a:gd name="T9" fmla="*/ 208 h 2876"/>
                <a:gd name="T10" fmla="*/ 7680 w 7732"/>
                <a:gd name="T11" fmla="*/ 208 h 2876"/>
                <a:gd name="T12" fmla="*/ 7628 w 7732"/>
                <a:gd name="T13" fmla="*/ 156 h 2876"/>
                <a:gd name="T14" fmla="*/ 7628 w 7732"/>
                <a:gd name="T15" fmla="*/ 2876 h 2876"/>
                <a:gd name="T16" fmla="*/ 7732 w 7732"/>
                <a:gd name="T17" fmla="*/ 2876 h 2876"/>
                <a:gd name="T18" fmla="*/ 312 w 7732"/>
                <a:gd name="T19" fmla="*/ 0 h 2876"/>
                <a:gd name="T20" fmla="*/ 0 w 7732"/>
                <a:gd name="T21" fmla="*/ 156 h 2876"/>
                <a:gd name="T22" fmla="*/ 312 w 7732"/>
                <a:gd name="T23" fmla="*/ 312 h 2876"/>
                <a:gd name="T24" fmla="*/ 312 w 7732"/>
                <a:gd name="T25" fmla="*/ 0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32" h="2876">
                  <a:moveTo>
                    <a:pt x="7732" y="2876"/>
                  </a:moveTo>
                  <a:lnTo>
                    <a:pt x="7732" y="156"/>
                  </a:lnTo>
                  <a:cubicBezTo>
                    <a:pt x="7732" y="128"/>
                    <a:pt x="7709" y="104"/>
                    <a:pt x="7680" y="104"/>
                  </a:cubicBezTo>
                  <a:lnTo>
                    <a:pt x="260" y="104"/>
                  </a:lnTo>
                  <a:lnTo>
                    <a:pt x="260" y="208"/>
                  </a:lnTo>
                  <a:lnTo>
                    <a:pt x="7680" y="208"/>
                  </a:lnTo>
                  <a:lnTo>
                    <a:pt x="7628" y="156"/>
                  </a:lnTo>
                  <a:lnTo>
                    <a:pt x="7628" y="2876"/>
                  </a:lnTo>
                  <a:lnTo>
                    <a:pt x="7732" y="2876"/>
                  </a:lnTo>
                  <a:close/>
                  <a:moveTo>
                    <a:pt x="312" y="0"/>
                  </a:moveTo>
                  <a:lnTo>
                    <a:pt x="0" y="156"/>
                  </a:lnTo>
                  <a:lnTo>
                    <a:pt x="312" y="312"/>
                  </a:lnTo>
                  <a:lnTo>
                    <a:pt x="312"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36" name="Rectangle 34">
              <a:extLst>
                <a:ext uri="{FF2B5EF4-FFF2-40B4-BE49-F238E27FC236}">
                  <a16:creationId xmlns:a16="http://schemas.microsoft.com/office/drawing/2014/main" id="{C5B78F8C-914C-4B7C-9013-0C840E98C71E}"/>
                </a:ext>
              </a:extLst>
            </p:cNvPr>
            <p:cNvSpPr>
              <a:spLocks noChangeArrowheads="1"/>
            </p:cNvSpPr>
            <p:nvPr/>
          </p:nvSpPr>
          <p:spPr bwMode="auto">
            <a:xfrm>
              <a:off x="731" y="390"/>
              <a:ext cx="542" cy="221"/>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Rectangle 35">
              <a:extLst>
                <a:ext uri="{FF2B5EF4-FFF2-40B4-BE49-F238E27FC236}">
                  <a16:creationId xmlns:a16="http://schemas.microsoft.com/office/drawing/2014/main" id="{E59F3EB2-D58A-4D80-8CC6-3DF91B57D059}"/>
                </a:ext>
              </a:extLst>
            </p:cNvPr>
            <p:cNvSpPr>
              <a:spLocks noChangeArrowheads="1"/>
            </p:cNvSpPr>
            <p:nvPr/>
          </p:nvSpPr>
          <p:spPr bwMode="auto">
            <a:xfrm>
              <a:off x="731" y="390"/>
              <a:ext cx="542" cy="221"/>
            </a:xfrm>
            <a:prstGeom prst="rect">
              <a:avLst/>
            </a:pr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8" name="Rectangle 36">
              <a:extLst>
                <a:ext uri="{FF2B5EF4-FFF2-40B4-BE49-F238E27FC236}">
                  <a16:creationId xmlns:a16="http://schemas.microsoft.com/office/drawing/2014/main" id="{B1924776-3110-4B46-BE0F-B569B8D6A5CD}"/>
                </a:ext>
              </a:extLst>
            </p:cNvPr>
            <p:cNvSpPr>
              <a:spLocks noChangeArrowheads="1"/>
            </p:cNvSpPr>
            <p:nvPr/>
          </p:nvSpPr>
          <p:spPr bwMode="auto">
            <a:xfrm>
              <a:off x="860" y="647"/>
              <a:ext cx="35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Filter /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37">
              <a:extLst>
                <a:ext uri="{FF2B5EF4-FFF2-40B4-BE49-F238E27FC236}">
                  <a16:creationId xmlns:a16="http://schemas.microsoft.com/office/drawing/2014/main" id="{05904E5F-E8A5-44B0-A2FD-3D9E5F3AE48D}"/>
                </a:ext>
              </a:extLst>
            </p:cNvPr>
            <p:cNvSpPr>
              <a:spLocks noChangeArrowheads="1"/>
            </p:cNvSpPr>
            <p:nvPr/>
          </p:nvSpPr>
          <p:spPr bwMode="auto">
            <a:xfrm>
              <a:off x="860" y="773"/>
              <a:ext cx="293"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ESP /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8">
              <a:extLst>
                <a:ext uri="{FF2B5EF4-FFF2-40B4-BE49-F238E27FC236}">
                  <a16:creationId xmlns:a16="http://schemas.microsoft.com/office/drawing/2014/main" id="{15D0FD51-6830-42BB-8EB0-8456CA6D847A}"/>
                </a:ext>
              </a:extLst>
            </p:cNvPr>
            <p:cNvSpPr>
              <a:spLocks noChangeArrowheads="1"/>
            </p:cNvSpPr>
            <p:nvPr/>
          </p:nvSpPr>
          <p:spPr bwMode="auto">
            <a:xfrm>
              <a:off x="860" y="897"/>
              <a:ext cx="17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De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9">
              <a:extLst>
                <a:ext uri="{FF2B5EF4-FFF2-40B4-BE49-F238E27FC236}">
                  <a16:creationId xmlns:a16="http://schemas.microsoft.com/office/drawing/2014/main" id="{80BB3E9E-6DE1-4357-8FE9-086D8AF5D9A4}"/>
                </a:ext>
              </a:extLst>
            </p:cNvPr>
            <p:cNvSpPr>
              <a:spLocks noChangeArrowheads="1"/>
            </p:cNvSpPr>
            <p:nvPr/>
          </p:nvSpPr>
          <p:spPr bwMode="auto">
            <a:xfrm>
              <a:off x="976" y="897"/>
              <a:ext cx="8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40">
              <a:extLst>
                <a:ext uri="{FF2B5EF4-FFF2-40B4-BE49-F238E27FC236}">
                  <a16:creationId xmlns:a16="http://schemas.microsoft.com/office/drawing/2014/main" id="{E061B9D5-E902-4D5D-9A39-3379C344AF07}"/>
                </a:ext>
              </a:extLst>
            </p:cNvPr>
            <p:cNvSpPr>
              <a:spLocks noChangeArrowheads="1"/>
            </p:cNvSpPr>
            <p:nvPr/>
          </p:nvSpPr>
          <p:spPr bwMode="auto">
            <a:xfrm>
              <a:off x="1007" y="897"/>
              <a:ext cx="21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SOx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Freeform 41">
              <a:extLst>
                <a:ext uri="{FF2B5EF4-FFF2-40B4-BE49-F238E27FC236}">
                  <a16:creationId xmlns:a16="http://schemas.microsoft.com/office/drawing/2014/main" id="{95636B5C-9A48-4960-85FD-BC34A929484A}"/>
                </a:ext>
              </a:extLst>
            </p:cNvPr>
            <p:cNvSpPr>
              <a:spLocks noEditPoints="1"/>
            </p:cNvSpPr>
            <p:nvPr/>
          </p:nvSpPr>
          <p:spPr bwMode="auto">
            <a:xfrm>
              <a:off x="442" y="455"/>
              <a:ext cx="275" cy="67"/>
            </a:xfrm>
            <a:custGeom>
              <a:avLst/>
              <a:gdLst>
                <a:gd name="T0" fmla="*/ 2541 w 2541"/>
                <a:gd name="T1" fmla="*/ 416 h 624"/>
                <a:gd name="T2" fmla="*/ 1271 w 2541"/>
                <a:gd name="T3" fmla="*/ 416 h 624"/>
                <a:gd name="T4" fmla="*/ 1167 w 2541"/>
                <a:gd name="T5" fmla="*/ 312 h 624"/>
                <a:gd name="T6" fmla="*/ 1167 w 2541"/>
                <a:gd name="T7" fmla="*/ 312 h 624"/>
                <a:gd name="T8" fmla="*/ 1271 w 2541"/>
                <a:gd name="T9" fmla="*/ 416 h 624"/>
                <a:gd name="T10" fmla="*/ 520 w 2541"/>
                <a:gd name="T11" fmla="*/ 416 h 624"/>
                <a:gd name="T12" fmla="*/ 520 w 2541"/>
                <a:gd name="T13" fmla="*/ 208 h 624"/>
                <a:gd name="T14" fmla="*/ 1271 w 2541"/>
                <a:gd name="T15" fmla="*/ 208 h 624"/>
                <a:gd name="T16" fmla="*/ 1375 w 2541"/>
                <a:gd name="T17" fmla="*/ 312 h 624"/>
                <a:gd name="T18" fmla="*/ 1375 w 2541"/>
                <a:gd name="T19" fmla="*/ 312 h 624"/>
                <a:gd name="T20" fmla="*/ 1271 w 2541"/>
                <a:gd name="T21" fmla="*/ 208 h 624"/>
                <a:gd name="T22" fmla="*/ 2541 w 2541"/>
                <a:gd name="T23" fmla="*/ 208 h 624"/>
                <a:gd name="T24" fmla="*/ 2541 w 2541"/>
                <a:gd name="T25" fmla="*/ 416 h 624"/>
                <a:gd name="T26" fmla="*/ 624 w 2541"/>
                <a:gd name="T27" fmla="*/ 624 h 624"/>
                <a:gd name="T28" fmla="*/ 0 w 2541"/>
                <a:gd name="T29" fmla="*/ 312 h 624"/>
                <a:gd name="T30" fmla="*/ 624 w 2541"/>
                <a:gd name="T31" fmla="*/ 0 h 624"/>
                <a:gd name="T32" fmla="*/ 624 w 2541"/>
                <a:gd name="T33"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41" h="624">
                  <a:moveTo>
                    <a:pt x="2541" y="416"/>
                  </a:moveTo>
                  <a:lnTo>
                    <a:pt x="1271" y="416"/>
                  </a:lnTo>
                  <a:cubicBezTo>
                    <a:pt x="1213" y="416"/>
                    <a:pt x="1167" y="370"/>
                    <a:pt x="1167" y="312"/>
                  </a:cubicBezTo>
                  <a:lnTo>
                    <a:pt x="1167" y="312"/>
                  </a:lnTo>
                  <a:lnTo>
                    <a:pt x="1271" y="416"/>
                  </a:lnTo>
                  <a:lnTo>
                    <a:pt x="520" y="416"/>
                  </a:lnTo>
                  <a:lnTo>
                    <a:pt x="520" y="208"/>
                  </a:lnTo>
                  <a:lnTo>
                    <a:pt x="1271" y="208"/>
                  </a:lnTo>
                  <a:cubicBezTo>
                    <a:pt x="1328" y="208"/>
                    <a:pt x="1375" y="255"/>
                    <a:pt x="1375" y="312"/>
                  </a:cubicBezTo>
                  <a:lnTo>
                    <a:pt x="1375" y="312"/>
                  </a:lnTo>
                  <a:lnTo>
                    <a:pt x="1271" y="208"/>
                  </a:lnTo>
                  <a:lnTo>
                    <a:pt x="2541" y="208"/>
                  </a:lnTo>
                  <a:lnTo>
                    <a:pt x="2541" y="416"/>
                  </a:lnTo>
                  <a:close/>
                  <a:moveTo>
                    <a:pt x="624" y="624"/>
                  </a:moveTo>
                  <a:lnTo>
                    <a:pt x="0" y="312"/>
                  </a:lnTo>
                  <a:lnTo>
                    <a:pt x="624" y="0"/>
                  </a:lnTo>
                  <a:lnTo>
                    <a:pt x="624" y="624"/>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4" name="Rectangle 42">
              <a:extLst>
                <a:ext uri="{FF2B5EF4-FFF2-40B4-BE49-F238E27FC236}">
                  <a16:creationId xmlns:a16="http://schemas.microsoft.com/office/drawing/2014/main" id="{1F3252C8-D62F-45C5-A48B-186B3A43F7F1}"/>
                </a:ext>
              </a:extLst>
            </p:cNvPr>
            <p:cNvSpPr>
              <a:spLocks noChangeArrowheads="1"/>
            </p:cNvSpPr>
            <p:nvPr/>
          </p:nvSpPr>
          <p:spPr bwMode="auto">
            <a:xfrm>
              <a:off x="217" y="393"/>
              <a:ext cx="256"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Flue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43">
              <a:extLst>
                <a:ext uri="{FF2B5EF4-FFF2-40B4-BE49-F238E27FC236}">
                  <a16:creationId xmlns:a16="http://schemas.microsoft.com/office/drawing/2014/main" id="{0C05DC15-5068-4A7E-ACAB-D4034ABB5580}"/>
                </a:ext>
              </a:extLst>
            </p:cNvPr>
            <p:cNvSpPr>
              <a:spLocks noChangeArrowheads="1"/>
            </p:cNvSpPr>
            <p:nvPr/>
          </p:nvSpPr>
          <p:spPr bwMode="auto">
            <a:xfrm>
              <a:off x="217" y="516"/>
              <a:ext cx="27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Freeform 44">
              <a:extLst>
                <a:ext uri="{FF2B5EF4-FFF2-40B4-BE49-F238E27FC236}">
                  <a16:creationId xmlns:a16="http://schemas.microsoft.com/office/drawing/2014/main" id="{7FFC579A-EB32-4600-9F26-C039DBB36EDD}"/>
                </a:ext>
              </a:extLst>
            </p:cNvPr>
            <p:cNvSpPr>
              <a:spLocks noEditPoints="1"/>
            </p:cNvSpPr>
            <p:nvPr/>
          </p:nvSpPr>
          <p:spPr bwMode="auto">
            <a:xfrm>
              <a:off x="3859" y="2692"/>
              <a:ext cx="351" cy="144"/>
            </a:xfrm>
            <a:custGeom>
              <a:avLst/>
              <a:gdLst>
                <a:gd name="T0" fmla="*/ 0 w 1621"/>
                <a:gd name="T1" fmla="*/ 0 h 665"/>
                <a:gd name="T2" fmla="*/ 811 w 1621"/>
                <a:gd name="T3" fmla="*/ 0 h 665"/>
                <a:gd name="T4" fmla="*/ 843 w 1621"/>
                <a:gd name="T5" fmla="*/ 32 h 665"/>
                <a:gd name="T6" fmla="*/ 843 w 1621"/>
                <a:gd name="T7" fmla="*/ 569 h 665"/>
                <a:gd name="T8" fmla="*/ 811 w 1621"/>
                <a:gd name="T9" fmla="*/ 537 h 665"/>
                <a:gd name="T10" fmla="*/ 1461 w 1621"/>
                <a:gd name="T11" fmla="*/ 537 h 665"/>
                <a:gd name="T12" fmla="*/ 1461 w 1621"/>
                <a:gd name="T13" fmla="*/ 601 h 665"/>
                <a:gd name="T14" fmla="*/ 811 w 1621"/>
                <a:gd name="T15" fmla="*/ 601 h 665"/>
                <a:gd name="T16" fmla="*/ 779 w 1621"/>
                <a:gd name="T17" fmla="*/ 569 h 665"/>
                <a:gd name="T18" fmla="*/ 779 w 1621"/>
                <a:gd name="T19" fmla="*/ 32 h 665"/>
                <a:gd name="T20" fmla="*/ 811 w 1621"/>
                <a:gd name="T21" fmla="*/ 64 h 665"/>
                <a:gd name="T22" fmla="*/ 0 w 1621"/>
                <a:gd name="T23" fmla="*/ 64 h 665"/>
                <a:gd name="T24" fmla="*/ 0 w 1621"/>
                <a:gd name="T25" fmla="*/ 0 h 665"/>
                <a:gd name="T26" fmla="*/ 1429 w 1621"/>
                <a:gd name="T27" fmla="*/ 473 h 665"/>
                <a:gd name="T28" fmla="*/ 1621 w 1621"/>
                <a:gd name="T29" fmla="*/ 569 h 665"/>
                <a:gd name="T30" fmla="*/ 1429 w 1621"/>
                <a:gd name="T31" fmla="*/ 665 h 665"/>
                <a:gd name="T32" fmla="*/ 1429 w 1621"/>
                <a:gd name="T33" fmla="*/ 473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1" h="665">
                  <a:moveTo>
                    <a:pt x="0" y="0"/>
                  </a:moveTo>
                  <a:lnTo>
                    <a:pt x="811" y="0"/>
                  </a:lnTo>
                  <a:cubicBezTo>
                    <a:pt x="829" y="0"/>
                    <a:pt x="843" y="15"/>
                    <a:pt x="843" y="32"/>
                  </a:cubicBezTo>
                  <a:lnTo>
                    <a:pt x="843" y="569"/>
                  </a:lnTo>
                  <a:lnTo>
                    <a:pt x="811" y="537"/>
                  </a:lnTo>
                  <a:lnTo>
                    <a:pt x="1461" y="537"/>
                  </a:lnTo>
                  <a:lnTo>
                    <a:pt x="1461" y="601"/>
                  </a:lnTo>
                  <a:lnTo>
                    <a:pt x="811" y="601"/>
                  </a:lnTo>
                  <a:cubicBezTo>
                    <a:pt x="793" y="601"/>
                    <a:pt x="779" y="587"/>
                    <a:pt x="779" y="569"/>
                  </a:cubicBezTo>
                  <a:lnTo>
                    <a:pt x="779" y="32"/>
                  </a:lnTo>
                  <a:lnTo>
                    <a:pt x="811" y="64"/>
                  </a:lnTo>
                  <a:lnTo>
                    <a:pt x="0" y="64"/>
                  </a:lnTo>
                  <a:lnTo>
                    <a:pt x="0" y="0"/>
                  </a:lnTo>
                  <a:close/>
                  <a:moveTo>
                    <a:pt x="1429" y="473"/>
                  </a:moveTo>
                  <a:lnTo>
                    <a:pt x="1621" y="569"/>
                  </a:lnTo>
                  <a:lnTo>
                    <a:pt x="1429" y="665"/>
                  </a:lnTo>
                  <a:lnTo>
                    <a:pt x="1429" y="473"/>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47" name="Rectangle 45">
              <a:extLst>
                <a:ext uri="{FF2B5EF4-FFF2-40B4-BE49-F238E27FC236}">
                  <a16:creationId xmlns:a16="http://schemas.microsoft.com/office/drawing/2014/main" id="{F438E467-48D4-4E46-A777-933A75B8E30C}"/>
                </a:ext>
              </a:extLst>
            </p:cNvPr>
            <p:cNvSpPr>
              <a:spLocks noChangeArrowheads="1"/>
            </p:cNvSpPr>
            <p:nvPr/>
          </p:nvSpPr>
          <p:spPr bwMode="auto">
            <a:xfrm>
              <a:off x="4244" y="2727"/>
              <a:ext cx="70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Cement Clinker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46">
              <a:extLst>
                <a:ext uri="{FF2B5EF4-FFF2-40B4-BE49-F238E27FC236}">
                  <a16:creationId xmlns:a16="http://schemas.microsoft.com/office/drawing/2014/main" id="{B81361D6-F0FA-4644-8590-7C786D596BFD}"/>
                </a:ext>
              </a:extLst>
            </p:cNvPr>
            <p:cNvSpPr>
              <a:spLocks noChangeArrowheads="1"/>
            </p:cNvSpPr>
            <p:nvPr/>
          </p:nvSpPr>
          <p:spPr bwMode="auto">
            <a:xfrm>
              <a:off x="125" y="66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47">
              <a:extLst>
                <a:ext uri="{FF2B5EF4-FFF2-40B4-BE49-F238E27FC236}">
                  <a16:creationId xmlns:a16="http://schemas.microsoft.com/office/drawing/2014/main" id="{897FFC68-F0A8-458B-95E7-07A2C9CC5BDE}"/>
                </a:ext>
              </a:extLst>
            </p:cNvPr>
            <p:cNvSpPr>
              <a:spLocks noChangeArrowheads="1"/>
            </p:cNvSpPr>
            <p:nvPr/>
          </p:nvSpPr>
          <p:spPr bwMode="auto">
            <a:xfrm>
              <a:off x="268" y="792"/>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48">
              <a:extLst>
                <a:ext uri="{FF2B5EF4-FFF2-40B4-BE49-F238E27FC236}">
                  <a16:creationId xmlns:a16="http://schemas.microsoft.com/office/drawing/2014/main" id="{856E6617-9F92-45C6-AD5B-EB9B258EBEDC}"/>
                </a:ext>
              </a:extLst>
            </p:cNvPr>
            <p:cNvSpPr>
              <a:spLocks noChangeArrowheads="1"/>
            </p:cNvSpPr>
            <p:nvPr/>
          </p:nvSpPr>
          <p:spPr bwMode="auto">
            <a:xfrm>
              <a:off x="391" y="849"/>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Freeform 49">
              <a:extLst>
                <a:ext uri="{FF2B5EF4-FFF2-40B4-BE49-F238E27FC236}">
                  <a16:creationId xmlns:a16="http://schemas.microsoft.com/office/drawing/2014/main" id="{80B05F47-55AA-42FC-87F2-11DE5CD32B87}"/>
                </a:ext>
              </a:extLst>
            </p:cNvPr>
            <p:cNvSpPr>
              <a:spLocks/>
            </p:cNvSpPr>
            <p:nvPr/>
          </p:nvSpPr>
          <p:spPr bwMode="auto">
            <a:xfrm>
              <a:off x="1821" y="1294"/>
              <a:ext cx="116" cy="905"/>
            </a:xfrm>
            <a:custGeom>
              <a:avLst/>
              <a:gdLst>
                <a:gd name="T0" fmla="*/ 116 w 116"/>
                <a:gd name="T1" fmla="*/ 0 h 905"/>
                <a:gd name="T2" fmla="*/ 116 w 116"/>
                <a:gd name="T3" fmla="*/ 793 h 905"/>
                <a:gd name="T4" fmla="*/ 58 w 116"/>
                <a:gd name="T5" fmla="*/ 905 h 905"/>
                <a:gd name="T6" fmla="*/ 0 w 116"/>
                <a:gd name="T7" fmla="*/ 793 h 905"/>
                <a:gd name="T8" fmla="*/ 0 w 116"/>
                <a:gd name="T9" fmla="*/ 0 h 905"/>
                <a:gd name="T10" fmla="*/ 116 w 116"/>
                <a:gd name="T11" fmla="*/ 0 h 905"/>
              </a:gdLst>
              <a:ahLst/>
              <a:cxnLst>
                <a:cxn ang="0">
                  <a:pos x="T0" y="T1"/>
                </a:cxn>
                <a:cxn ang="0">
                  <a:pos x="T2" y="T3"/>
                </a:cxn>
                <a:cxn ang="0">
                  <a:pos x="T4" y="T5"/>
                </a:cxn>
                <a:cxn ang="0">
                  <a:pos x="T6" y="T7"/>
                </a:cxn>
                <a:cxn ang="0">
                  <a:pos x="T8" y="T9"/>
                </a:cxn>
                <a:cxn ang="0">
                  <a:pos x="T10" y="T11"/>
                </a:cxn>
              </a:cxnLst>
              <a:rect l="0" t="0" r="r" b="b"/>
              <a:pathLst>
                <a:path w="116" h="905">
                  <a:moveTo>
                    <a:pt x="116" y="0"/>
                  </a:moveTo>
                  <a:lnTo>
                    <a:pt x="116" y="793"/>
                  </a:lnTo>
                  <a:lnTo>
                    <a:pt x="58" y="905"/>
                  </a:lnTo>
                  <a:lnTo>
                    <a:pt x="0" y="793"/>
                  </a:lnTo>
                  <a:lnTo>
                    <a:pt x="0" y="0"/>
                  </a:lnTo>
                  <a:lnTo>
                    <a:pt x="116" y="0"/>
                  </a:ln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50">
              <a:extLst>
                <a:ext uri="{FF2B5EF4-FFF2-40B4-BE49-F238E27FC236}">
                  <a16:creationId xmlns:a16="http://schemas.microsoft.com/office/drawing/2014/main" id="{C11EC1AB-51F2-4524-80F6-D2AF74D77E3A}"/>
                </a:ext>
              </a:extLst>
            </p:cNvPr>
            <p:cNvSpPr>
              <a:spLocks/>
            </p:cNvSpPr>
            <p:nvPr/>
          </p:nvSpPr>
          <p:spPr bwMode="auto">
            <a:xfrm>
              <a:off x="1821" y="1294"/>
              <a:ext cx="116" cy="905"/>
            </a:xfrm>
            <a:custGeom>
              <a:avLst/>
              <a:gdLst>
                <a:gd name="T0" fmla="*/ 116 w 116"/>
                <a:gd name="T1" fmla="*/ 0 h 905"/>
                <a:gd name="T2" fmla="*/ 116 w 116"/>
                <a:gd name="T3" fmla="*/ 793 h 905"/>
                <a:gd name="T4" fmla="*/ 58 w 116"/>
                <a:gd name="T5" fmla="*/ 905 h 905"/>
                <a:gd name="T6" fmla="*/ 0 w 116"/>
                <a:gd name="T7" fmla="*/ 793 h 905"/>
                <a:gd name="T8" fmla="*/ 0 w 116"/>
                <a:gd name="T9" fmla="*/ 0 h 905"/>
                <a:gd name="T10" fmla="*/ 116 w 116"/>
                <a:gd name="T11" fmla="*/ 0 h 905"/>
              </a:gdLst>
              <a:ahLst/>
              <a:cxnLst>
                <a:cxn ang="0">
                  <a:pos x="T0" y="T1"/>
                </a:cxn>
                <a:cxn ang="0">
                  <a:pos x="T2" y="T3"/>
                </a:cxn>
                <a:cxn ang="0">
                  <a:pos x="T4" y="T5"/>
                </a:cxn>
                <a:cxn ang="0">
                  <a:pos x="T6" y="T7"/>
                </a:cxn>
                <a:cxn ang="0">
                  <a:pos x="T8" y="T9"/>
                </a:cxn>
                <a:cxn ang="0">
                  <a:pos x="T10" y="T11"/>
                </a:cxn>
              </a:cxnLst>
              <a:rect l="0" t="0" r="r" b="b"/>
              <a:pathLst>
                <a:path w="116" h="905">
                  <a:moveTo>
                    <a:pt x="116" y="0"/>
                  </a:moveTo>
                  <a:lnTo>
                    <a:pt x="116" y="793"/>
                  </a:lnTo>
                  <a:lnTo>
                    <a:pt x="58" y="905"/>
                  </a:lnTo>
                  <a:lnTo>
                    <a:pt x="0" y="793"/>
                  </a:lnTo>
                  <a:lnTo>
                    <a:pt x="0" y="0"/>
                  </a:lnTo>
                  <a:lnTo>
                    <a:pt x="116" y="0"/>
                  </a:lnTo>
                  <a:close/>
                </a:path>
              </a:pathLst>
            </a:custGeom>
            <a:noFill/>
            <a:ln w="19050" cap="flat">
              <a:solidFill>
                <a:srgbClr val="385D8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3" name="Line 51">
              <a:extLst>
                <a:ext uri="{FF2B5EF4-FFF2-40B4-BE49-F238E27FC236}">
                  <a16:creationId xmlns:a16="http://schemas.microsoft.com/office/drawing/2014/main" id="{42A5EFFF-5350-4B16-99DC-E4E124AFA90F}"/>
                </a:ext>
              </a:extLst>
            </p:cNvPr>
            <p:cNvSpPr>
              <a:spLocks noChangeShapeType="1"/>
            </p:cNvSpPr>
            <p:nvPr/>
          </p:nvSpPr>
          <p:spPr bwMode="auto">
            <a:xfrm>
              <a:off x="1747" y="1301"/>
              <a:ext cx="10" cy="840"/>
            </a:xfrm>
            <a:prstGeom prst="line">
              <a:avLst/>
            </a:prstGeom>
            <a:noFill/>
            <a:ln w="25400" cap="flat">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4" name="Line 52">
              <a:extLst>
                <a:ext uri="{FF2B5EF4-FFF2-40B4-BE49-F238E27FC236}">
                  <a16:creationId xmlns:a16="http://schemas.microsoft.com/office/drawing/2014/main" id="{450EEBAD-0162-4DDD-B5E9-9498B6F7D060}"/>
                </a:ext>
              </a:extLst>
            </p:cNvPr>
            <p:cNvSpPr>
              <a:spLocks noChangeShapeType="1"/>
            </p:cNvSpPr>
            <p:nvPr/>
          </p:nvSpPr>
          <p:spPr bwMode="auto">
            <a:xfrm flipH="1">
              <a:off x="2008" y="1294"/>
              <a:ext cx="2" cy="861"/>
            </a:xfrm>
            <a:prstGeom prst="line">
              <a:avLst/>
            </a:prstGeom>
            <a:noFill/>
            <a:ln w="25400" cap="flat">
              <a:solidFill>
                <a:schemeClr val="bg2">
                  <a:lumMod val="50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5" name="Freeform 53">
              <a:extLst>
                <a:ext uri="{FF2B5EF4-FFF2-40B4-BE49-F238E27FC236}">
                  <a16:creationId xmlns:a16="http://schemas.microsoft.com/office/drawing/2014/main" id="{562A7C53-1B19-47F3-A3C4-FA0ABFDADA1D}"/>
                </a:ext>
              </a:extLst>
            </p:cNvPr>
            <p:cNvSpPr>
              <a:spLocks noEditPoints="1"/>
            </p:cNvSpPr>
            <p:nvPr/>
          </p:nvSpPr>
          <p:spPr bwMode="auto">
            <a:xfrm>
              <a:off x="1639" y="920"/>
              <a:ext cx="354" cy="1466"/>
            </a:xfrm>
            <a:custGeom>
              <a:avLst/>
              <a:gdLst>
                <a:gd name="T0" fmla="*/ 3270 w 3270"/>
                <a:gd name="T1" fmla="*/ 13564 h 13581"/>
                <a:gd name="T2" fmla="*/ 3270 w 3270"/>
                <a:gd name="T3" fmla="*/ 13477 h 13581"/>
                <a:gd name="T4" fmla="*/ 3166 w 3270"/>
                <a:gd name="T5" fmla="*/ 13373 h 13581"/>
                <a:gd name="T6" fmla="*/ 104 w 3270"/>
                <a:gd name="T7" fmla="*/ 13373 h 13581"/>
                <a:gd name="T8" fmla="*/ 208 w 3270"/>
                <a:gd name="T9" fmla="*/ 13477 h 13581"/>
                <a:gd name="T10" fmla="*/ 208 w 3270"/>
                <a:gd name="T11" fmla="*/ 312 h 13581"/>
                <a:gd name="T12" fmla="*/ 104 w 3270"/>
                <a:gd name="T13" fmla="*/ 416 h 13581"/>
                <a:gd name="T14" fmla="*/ 2126 w 3270"/>
                <a:gd name="T15" fmla="*/ 416 h 13581"/>
                <a:gd name="T16" fmla="*/ 2126 w 3270"/>
                <a:gd name="T17" fmla="*/ 208 h 13581"/>
                <a:gd name="T18" fmla="*/ 104 w 3270"/>
                <a:gd name="T19" fmla="*/ 208 h 13581"/>
                <a:gd name="T20" fmla="*/ 0 w 3270"/>
                <a:gd name="T21" fmla="*/ 312 h 13581"/>
                <a:gd name="T22" fmla="*/ 0 w 3270"/>
                <a:gd name="T23" fmla="*/ 13477 h 13581"/>
                <a:gd name="T24" fmla="*/ 104 w 3270"/>
                <a:gd name="T25" fmla="*/ 13581 h 13581"/>
                <a:gd name="T26" fmla="*/ 3166 w 3270"/>
                <a:gd name="T27" fmla="*/ 13581 h 13581"/>
                <a:gd name="T28" fmla="*/ 3062 w 3270"/>
                <a:gd name="T29" fmla="*/ 13477 h 13581"/>
                <a:gd name="T30" fmla="*/ 3062 w 3270"/>
                <a:gd name="T31" fmla="*/ 13564 h 13581"/>
                <a:gd name="T32" fmla="*/ 3270 w 3270"/>
                <a:gd name="T33" fmla="*/ 13564 h 13581"/>
                <a:gd name="T34" fmla="*/ 2022 w 3270"/>
                <a:gd name="T35" fmla="*/ 624 h 13581"/>
                <a:gd name="T36" fmla="*/ 2646 w 3270"/>
                <a:gd name="T37" fmla="*/ 312 h 13581"/>
                <a:gd name="T38" fmla="*/ 2022 w 3270"/>
                <a:gd name="T39" fmla="*/ 0 h 13581"/>
                <a:gd name="T40" fmla="*/ 2022 w 3270"/>
                <a:gd name="T41" fmla="*/ 624 h 13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70" h="13581">
                  <a:moveTo>
                    <a:pt x="3270" y="13564"/>
                  </a:moveTo>
                  <a:lnTo>
                    <a:pt x="3270" y="13477"/>
                  </a:lnTo>
                  <a:cubicBezTo>
                    <a:pt x="3270" y="13419"/>
                    <a:pt x="3223" y="13373"/>
                    <a:pt x="3166" y="13373"/>
                  </a:cubicBezTo>
                  <a:lnTo>
                    <a:pt x="104" y="13373"/>
                  </a:lnTo>
                  <a:lnTo>
                    <a:pt x="208" y="13477"/>
                  </a:lnTo>
                  <a:lnTo>
                    <a:pt x="208" y="312"/>
                  </a:lnTo>
                  <a:lnTo>
                    <a:pt x="104" y="416"/>
                  </a:lnTo>
                  <a:lnTo>
                    <a:pt x="2126" y="416"/>
                  </a:lnTo>
                  <a:lnTo>
                    <a:pt x="2126" y="208"/>
                  </a:lnTo>
                  <a:lnTo>
                    <a:pt x="104" y="208"/>
                  </a:lnTo>
                  <a:cubicBezTo>
                    <a:pt x="47" y="208"/>
                    <a:pt x="0" y="255"/>
                    <a:pt x="0" y="312"/>
                  </a:cubicBezTo>
                  <a:lnTo>
                    <a:pt x="0" y="13477"/>
                  </a:lnTo>
                  <a:cubicBezTo>
                    <a:pt x="0" y="13534"/>
                    <a:pt x="47" y="13581"/>
                    <a:pt x="104" y="13581"/>
                  </a:cubicBezTo>
                  <a:lnTo>
                    <a:pt x="3166" y="13581"/>
                  </a:lnTo>
                  <a:lnTo>
                    <a:pt x="3062" y="13477"/>
                  </a:lnTo>
                  <a:lnTo>
                    <a:pt x="3062" y="13564"/>
                  </a:lnTo>
                  <a:lnTo>
                    <a:pt x="3270" y="13564"/>
                  </a:lnTo>
                  <a:close/>
                  <a:moveTo>
                    <a:pt x="2022" y="624"/>
                  </a:moveTo>
                  <a:lnTo>
                    <a:pt x="2646" y="312"/>
                  </a:lnTo>
                  <a:lnTo>
                    <a:pt x="2022" y="0"/>
                  </a:lnTo>
                  <a:lnTo>
                    <a:pt x="2022" y="624"/>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6" name="Freeform 54">
              <a:extLst>
                <a:ext uri="{FF2B5EF4-FFF2-40B4-BE49-F238E27FC236}">
                  <a16:creationId xmlns:a16="http://schemas.microsoft.com/office/drawing/2014/main" id="{AF533A6C-AA0E-496B-ACA3-D05610D74303}"/>
                </a:ext>
              </a:extLst>
            </p:cNvPr>
            <p:cNvSpPr>
              <a:spLocks noEditPoints="1"/>
            </p:cNvSpPr>
            <p:nvPr/>
          </p:nvSpPr>
          <p:spPr bwMode="auto">
            <a:xfrm>
              <a:off x="1857" y="1205"/>
              <a:ext cx="157" cy="87"/>
            </a:xfrm>
            <a:custGeom>
              <a:avLst/>
              <a:gdLst>
                <a:gd name="T0" fmla="*/ 1453 w 1453"/>
                <a:gd name="T1" fmla="*/ 0 h 807"/>
                <a:gd name="T2" fmla="*/ 1453 w 1453"/>
                <a:gd name="T3" fmla="*/ 404 h 807"/>
                <a:gd name="T4" fmla="*/ 1389 w 1453"/>
                <a:gd name="T5" fmla="*/ 468 h 807"/>
                <a:gd name="T6" fmla="*/ 192 w 1453"/>
                <a:gd name="T7" fmla="*/ 468 h 807"/>
                <a:gd name="T8" fmla="*/ 256 w 1453"/>
                <a:gd name="T9" fmla="*/ 404 h 807"/>
                <a:gd name="T10" fmla="*/ 256 w 1453"/>
                <a:gd name="T11" fmla="*/ 487 h 807"/>
                <a:gd name="T12" fmla="*/ 128 w 1453"/>
                <a:gd name="T13" fmla="*/ 487 h 807"/>
                <a:gd name="T14" fmla="*/ 128 w 1453"/>
                <a:gd name="T15" fmla="*/ 404 h 807"/>
                <a:gd name="T16" fmla="*/ 192 w 1453"/>
                <a:gd name="T17" fmla="*/ 340 h 807"/>
                <a:gd name="T18" fmla="*/ 1389 w 1453"/>
                <a:gd name="T19" fmla="*/ 340 h 807"/>
                <a:gd name="T20" fmla="*/ 1325 w 1453"/>
                <a:gd name="T21" fmla="*/ 404 h 807"/>
                <a:gd name="T22" fmla="*/ 1325 w 1453"/>
                <a:gd name="T23" fmla="*/ 0 h 807"/>
                <a:gd name="T24" fmla="*/ 1453 w 1453"/>
                <a:gd name="T25" fmla="*/ 0 h 807"/>
                <a:gd name="T26" fmla="*/ 384 w 1453"/>
                <a:gd name="T27" fmla="*/ 423 h 807"/>
                <a:gd name="T28" fmla="*/ 192 w 1453"/>
                <a:gd name="T29" fmla="*/ 807 h 807"/>
                <a:gd name="T30" fmla="*/ 0 w 1453"/>
                <a:gd name="T31" fmla="*/ 423 h 807"/>
                <a:gd name="T32" fmla="*/ 384 w 1453"/>
                <a:gd name="T33" fmla="*/ 423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3" h="807">
                  <a:moveTo>
                    <a:pt x="1453" y="0"/>
                  </a:moveTo>
                  <a:lnTo>
                    <a:pt x="1453" y="404"/>
                  </a:lnTo>
                  <a:cubicBezTo>
                    <a:pt x="1453" y="439"/>
                    <a:pt x="1424" y="468"/>
                    <a:pt x="1389" y="468"/>
                  </a:cubicBezTo>
                  <a:lnTo>
                    <a:pt x="192" y="468"/>
                  </a:lnTo>
                  <a:lnTo>
                    <a:pt x="256" y="404"/>
                  </a:lnTo>
                  <a:lnTo>
                    <a:pt x="256" y="487"/>
                  </a:lnTo>
                  <a:lnTo>
                    <a:pt x="128" y="487"/>
                  </a:lnTo>
                  <a:lnTo>
                    <a:pt x="128" y="404"/>
                  </a:lnTo>
                  <a:cubicBezTo>
                    <a:pt x="128" y="368"/>
                    <a:pt x="157" y="340"/>
                    <a:pt x="192" y="340"/>
                  </a:cubicBezTo>
                  <a:lnTo>
                    <a:pt x="1389" y="340"/>
                  </a:lnTo>
                  <a:lnTo>
                    <a:pt x="1325" y="404"/>
                  </a:lnTo>
                  <a:lnTo>
                    <a:pt x="1325" y="0"/>
                  </a:lnTo>
                  <a:lnTo>
                    <a:pt x="1453" y="0"/>
                  </a:lnTo>
                  <a:close/>
                  <a:moveTo>
                    <a:pt x="384" y="423"/>
                  </a:moveTo>
                  <a:lnTo>
                    <a:pt x="192" y="807"/>
                  </a:lnTo>
                  <a:lnTo>
                    <a:pt x="0" y="423"/>
                  </a:lnTo>
                  <a:lnTo>
                    <a:pt x="384" y="423"/>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7" name="Freeform 55">
              <a:extLst>
                <a:ext uri="{FF2B5EF4-FFF2-40B4-BE49-F238E27FC236}">
                  <a16:creationId xmlns:a16="http://schemas.microsoft.com/office/drawing/2014/main" id="{6871A971-94E6-4D81-B4CD-E144025E1768}"/>
                </a:ext>
              </a:extLst>
            </p:cNvPr>
            <p:cNvSpPr>
              <a:spLocks noEditPoints="1"/>
            </p:cNvSpPr>
            <p:nvPr/>
          </p:nvSpPr>
          <p:spPr bwMode="auto">
            <a:xfrm>
              <a:off x="1244" y="1144"/>
              <a:ext cx="614" cy="140"/>
            </a:xfrm>
            <a:custGeom>
              <a:avLst/>
              <a:gdLst>
                <a:gd name="T0" fmla="*/ 5674 w 5674"/>
                <a:gd name="T1" fmla="*/ 1295 h 1295"/>
                <a:gd name="T2" fmla="*/ 5674 w 5674"/>
                <a:gd name="T3" fmla="*/ 192 h 1295"/>
                <a:gd name="T4" fmla="*/ 5610 w 5674"/>
                <a:gd name="T5" fmla="*/ 128 h 1295"/>
                <a:gd name="T6" fmla="*/ 320 w 5674"/>
                <a:gd name="T7" fmla="*/ 128 h 1295"/>
                <a:gd name="T8" fmla="*/ 320 w 5674"/>
                <a:gd name="T9" fmla="*/ 256 h 1295"/>
                <a:gd name="T10" fmla="*/ 5610 w 5674"/>
                <a:gd name="T11" fmla="*/ 256 h 1295"/>
                <a:gd name="T12" fmla="*/ 5546 w 5674"/>
                <a:gd name="T13" fmla="*/ 192 h 1295"/>
                <a:gd name="T14" fmla="*/ 5546 w 5674"/>
                <a:gd name="T15" fmla="*/ 1295 h 1295"/>
                <a:gd name="T16" fmla="*/ 5674 w 5674"/>
                <a:gd name="T17" fmla="*/ 1295 h 1295"/>
                <a:gd name="T18" fmla="*/ 384 w 5674"/>
                <a:gd name="T19" fmla="*/ 0 h 1295"/>
                <a:gd name="T20" fmla="*/ 0 w 5674"/>
                <a:gd name="T21" fmla="*/ 192 h 1295"/>
                <a:gd name="T22" fmla="*/ 384 w 5674"/>
                <a:gd name="T23" fmla="*/ 384 h 1295"/>
                <a:gd name="T24" fmla="*/ 384 w 5674"/>
                <a:gd name="T25"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4" h="1295">
                  <a:moveTo>
                    <a:pt x="5674" y="1295"/>
                  </a:moveTo>
                  <a:lnTo>
                    <a:pt x="5674" y="192"/>
                  </a:lnTo>
                  <a:cubicBezTo>
                    <a:pt x="5674" y="157"/>
                    <a:pt x="5646" y="128"/>
                    <a:pt x="5610" y="128"/>
                  </a:cubicBezTo>
                  <a:lnTo>
                    <a:pt x="320" y="128"/>
                  </a:lnTo>
                  <a:lnTo>
                    <a:pt x="320" y="256"/>
                  </a:lnTo>
                  <a:lnTo>
                    <a:pt x="5610" y="256"/>
                  </a:lnTo>
                  <a:lnTo>
                    <a:pt x="5546" y="192"/>
                  </a:lnTo>
                  <a:lnTo>
                    <a:pt x="5546" y="1295"/>
                  </a:lnTo>
                  <a:lnTo>
                    <a:pt x="5674" y="1295"/>
                  </a:lnTo>
                  <a:close/>
                  <a:moveTo>
                    <a:pt x="384" y="0"/>
                  </a:moveTo>
                  <a:lnTo>
                    <a:pt x="0" y="192"/>
                  </a:lnTo>
                  <a:lnTo>
                    <a:pt x="384" y="384"/>
                  </a:lnTo>
                  <a:lnTo>
                    <a:pt x="384" y="0"/>
                  </a:lnTo>
                  <a:close/>
                </a:path>
              </a:pathLst>
            </a:custGeom>
            <a:solidFill>
              <a:srgbClr val="00B0F0"/>
            </a:solidFill>
            <a:ln w="0" cap="flat">
              <a:solidFill>
                <a:srgbClr val="00B0F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58" name="Rectangle 56">
              <a:extLst>
                <a:ext uri="{FF2B5EF4-FFF2-40B4-BE49-F238E27FC236}">
                  <a16:creationId xmlns:a16="http://schemas.microsoft.com/office/drawing/2014/main" id="{448D464B-3A92-4607-A140-835023804B69}"/>
                </a:ext>
              </a:extLst>
            </p:cNvPr>
            <p:cNvSpPr>
              <a:spLocks noChangeArrowheads="1"/>
            </p:cNvSpPr>
            <p:nvPr/>
          </p:nvSpPr>
          <p:spPr bwMode="auto">
            <a:xfrm>
              <a:off x="847" y="1110"/>
              <a:ext cx="398"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Pure CO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Rectangle 57">
              <a:extLst>
                <a:ext uri="{FF2B5EF4-FFF2-40B4-BE49-F238E27FC236}">
                  <a16:creationId xmlns:a16="http://schemas.microsoft.com/office/drawing/2014/main" id="{0B8710A6-1345-4937-8FF6-C0D2C9DD6E24}"/>
                </a:ext>
              </a:extLst>
            </p:cNvPr>
            <p:cNvSpPr>
              <a:spLocks noChangeArrowheads="1"/>
            </p:cNvSpPr>
            <p:nvPr/>
          </p:nvSpPr>
          <p:spPr bwMode="auto">
            <a:xfrm>
              <a:off x="1188" y="1169"/>
              <a:ext cx="74"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2060"/>
                  </a:solidFill>
                  <a:effectLst/>
                  <a:latin typeface="Calibri" panose="020F0502020204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Rectangle 58">
              <a:extLst>
                <a:ext uri="{FF2B5EF4-FFF2-40B4-BE49-F238E27FC236}">
                  <a16:creationId xmlns:a16="http://schemas.microsoft.com/office/drawing/2014/main" id="{AB151D2B-E767-4664-A5AE-30F1FCF5AAD4}"/>
                </a:ext>
              </a:extLst>
            </p:cNvPr>
            <p:cNvSpPr>
              <a:spLocks noChangeArrowheads="1"/>
            </p:cNvSpPr>
            <p:nvPr/>
          </p:nvSpPr>
          <p:spPr bwMode="auto">
            <a:xfrm>
              <a:off x="767" y="1236"/>
              <a:ext cx="61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compression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Rectangle 59">
              <a:extLst>
                <a:ext uri="{FF2B5EF4-FFF2-40B4-BE49-F238E27FC236}">
                  <a16:creationId xmlns:a16="http://schemas.microsoft.com/office/drawing/2014/main" id="{7A28B237-6AFF-4ABD-A1D5-321338F58ADA}"/>
                </a:ext>
              </a:extLst>
            </p:cNvPr>
            <p:cNvSpPr>
              <a:spLocks noChangeArrowheads="1"/>
            </p:cNvSpPr>
            <p:nvPr/>
          </p:nvSpPr>
          <p:spPr bwMode="auto">
            <a:xfrm>
              <a:off x="788" y="1359"/>
              <a:ext cx="555"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and storage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Freeform 60">
              <a:extLst>
                <a:ext uri="{FF2B5EF4-FFF2-40B4-BE49-F238E27FC236}">
                  <a16:creationId xmlns:a16="http://schemas.microsoft.com/office/drawing/2014/main" id="{E62CD70A-B133-48DE-9C37-9220C5E8A49A}"/>
                </a:ext>
              </a:extLst>
            </p:cNvPr>
            <p:cNvSpPr>
              <a:spLocks noEditPoints="1"/>
            </p:cNvSpPr>
            <p:nvPr/>
          </p:nvSpPr>
          <p:spPr bwMode="auto">
            <a:xfrm>
              <a:off x="63" y="2363"/>
              <a:ext cx="589" cy="67"/>
            </a:xfrm>
            <a:custGeom>
              <a:avLst/>
              <a:gdLst>
                <a:gd name="T0" fmla="*/ 0 w 5440"/>
                <a:gd name="T1" fmla="*/ 154 h 624"/>
                <a:gd name="T2" fmla="*/ 2720 w 5440"/>
                <a:gd name="T3" fmla="*/ 154 h 624"/>
                <a:gd name="T4" fmla="*/ 2824 w 5440"/>
                <a:gd name="T5" fmla="*/ 258 h 624"/>
                <a:gd name="T6" fmla="*/ 2824 w 5440"/>
                <a:gd name="T7" fmla="*/ 312 h 624"/>
                <a:gd name="T8" fmla="*/ 2720 w 5440"/>
                <a:gd name="T9" fmla="*/ 208 h 624"/>
                <a:gd name="T10" fmla="*/ 4920 w 5440"/>
                <a:gd name="T11" fmla="*/ 208 h 624"/>
                <a:gd name="T12" fmla="*/ 4920 w 5440"/>
                <a:gd name="T13" fmla="*/ 416 h 624"/>
                <a:gd name="T14" fmla="*/ 2720 w 5440"/>
                <a:gd name="T15" fmla="*/ 416 h 624"/>
                <a:gd name="T16" fmla="*/ 2616 w 5440"/>
                <a:gd name="T17" fmla="*/ 312 h 624"/>
                <a:gd name="T18" fmla="*/ 2616 w 5440"/>
                <a:gd name="T19" fmla="*/ 258 h 624"/>
                <a:gd name="T20" fmla="*/ 2720 w 5440"/>
                <a:gd name="T21" fmla="*/ 362 h 624"/>
                <a:gd name="T22" fmla="*/ 0 w 5440"/>
                <a:gd name="T23" fmla="*/ 362 h 624"/>
                <a:gd name="T24" fmla="*/ 0 w 5440"/>
                <a:gd name="T25" fmla="*/ 154 h 624"/>
                <a:gd name="T26" fmla="*/ 4816 w 5440"/>
                <a:gd name="T27" fmla="*/ 0 h 624"/>
                <a:gd name="T28" fmla="*/ 5440 w 5440"/>
                <a:gd name="T29" fmla="*/ 312 h 624"/>
                <a:gd name="T30" fmla="*/ 4816 w 5440"/>
                <a:gd name="T31" fmla="*/ 624 h 624"/>
                <a:gd name="T32" fmla="*/ 4816 w 5440"/>
                <a:gd name="T33" fmla="*/ 0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0" h="624">
                  <a:moveTo>
                    <a:pt x="0" y="154"/>
                  </a:moveTo>
                  <a:lnTo>
                    <a:pt x="2720" y="154"/>
                  </a:lnTo>
                  <a:cubicBezTo>
                    <a:pt x="2778" y="154"/>
                    <a:pt x="2824" y="201"/>
                    <a:pt x="2824" y="258"/>
                  </a:cubicBezTo>
                  <a:lnTo>
                    <a:pt x="2824" y="312"/>
                  </a:lnTo>
                  <a:lnTo>
                    <a:pt x="2720" y="208"/>
                  </a:lnTo>
                  <a:lnTo>
                    <a:pt x="4920" y="208"/>
                  </a:lnTo>
                  <a:lnTo>
                    <a:pt x="4920" y="416"/>
                  </a:lnTo>
                  <a:lnTo>
                    <a:pt x="2720" y="416"/>
                  </a:lnTo>
                  <a:cubicBezTo>
                    <a:pt x="2663" y="416"/>
                    <a:pt x="2616" y="369"/>
                    <a:pt x="2616" y="312"/>
                  </a:cubicBezTo>
                  <a:lnTo>
                    <a:pt x="2616" y="258"/>
                  </a:lnTo>
                  <a:lnTo>
                    <a:pt x="2720" y="362"/>
                  </a:lnTo>
                  <a:lnTo>
                    <a:pt x="0" y="362"/>
                  </a:lnTo>
                  <a:lnTo>
                    <a:pt x="0" y="154"/>
                  </a:lnTo>
                  <a:close/>
                  <a:moveTo>
                    <a:pt x="4816" y="0"/>
                  </a:moveTo>
                  <a:lnTo>
                    <a:pt x="5440" y="312"/>
                  </a:lnTo>
                  <a:lnTo>
                    <a:pt x="4816" y="624"/>
                  </a:lnTo>
                  <a:lnTo>
                    <a:pt x="4816" y="0"/>
                  </a:lnTo>
                  <a:close/>
                </a:path>
              </a:pathLst>
            </a:custGeom>
            <a:solidFill>
              <a:srgbClr val="FFC000"/>
            </a:solidFill>
            <a:ln w="0" cap="flat">
              <a:solidFill>
                <a:srgbClr val="FFC000"/>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3" name="Freeform 61">
              <a:extLst>
                <a:ext uri="{FF2B5EF4-FFF2-40B4-BE49-F238E27FC236}">
                  <a16:creationId xmlns:a16="http://schemas.microsoft.com/office/drawing/2014/main" id="{B1C7A8B3-4E0A-4C35-86BB-B2551216A306}"/>
                </a:ext>
              </a:extLst>
            </p:cNvPr>
            <p:cNvSpPr>
              <a:spLocks noEditPoints="1"/>
            </p:cNvSpPr>
            <p:nvPr/>
          </p:nvSpPr>
          <p:spPr bwMode="auto">
            <a:xfrm>
              <a:off x="62" y="2614"/>
              <a:ext cx="589" cy="42"/>
            </a:xfrm>
            <a:custGeom>
              <a:avLst/>
              <a:gdLst>
                <a:gd name="T0" fmla="*/ 0 w 589"/>
                <a:gd name="T1" fmla="*/ 14 h 42"/>
                <a:gd name="T2" fmla="*/ 554 w 589"/>
                <a:gd name="T3" fmla="*/ 14 h 42"/>
                <a:gd name="T4" fmla="*/ 554 w 589"/>
                <a:gd name="T5" fmla="*/ 28 h 42"/>
                <a:gd name="T6" fmla="*/ 0 w 589"/>
                <a:gd name="T7" fmla="*/ 28 h 42"/>
                <a:gd name="T8" fmla="*/ 0 w 589"/>
                <a:gd name="T9" fmla="*/ 14 h 42"/>
                <a:gd name="T10" fmla="*/ 547 w 589"/>
                <a:gd name="T11" fmla="*/ 0 h 42"/>
                <a:gd name="T12" fmla="*/ 589 w 589"/>
                <a:gd name="T13" fmla="*/ 21 h 42"/>
                <a:gd name="T14" fmla="*/ 547 w 589"/>
                <a:gd name="T15" fmla="*/ 42 h 42"/>
                <a:gd name="T16" fmla="*/ 547 w 589"/>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42">
                  <a:moveTo>
                    <a:pt x="0" y="14"/>
                  </a:moveTo>
                  <a:lnTo>
                    <a:pt x="554" y="14"/>
                  </a:lnTo>
                  <a:lnTo>
                    <a:pt x="554" y="28"/>
                  </a:lnTo>
                  <a:lnTo>
                    <a:pt x="0" y="28"/>
                  </a:lnTo>
                  <a:lnTo>
                    <a:pt x="0" y="14"/>
                  </a:lnTo>
                  <a:close/>
                  <a:moveTo>
                    <a:pt x="547" y="0"/>
                  </a:moveTo>
                  <a:lnTo>
                    <a:pt x="589" y="21"/>
                  </a:lnTo>
                  <a:lnTo>
                    <a:pt x="547" y="42"/>
                  </a:lnTo>
                  <a:lnTo>
                    <a:pt x="547" y="0"/>
                  </a:lnTo>
                  <a:close/>
                </a:path>
              </a:pathLst>
            </a:custGeom>
            <a:solidFill>
              <a:srgbClr val="948A54"/>
            </a:solidFill>
            <a:ln w="0" cap="flat">
              <a:solidFill>
                <a:srgbClr val="948A54"/>
              </a:solidFill>
              <a:prstDash val="solid"/>
              <a:round/>
              <a:headEnd/>
              <a:tailEnd/>
            </a:ln>
          </p:spPr>
          <p:txBody>
            <a:bodyPr vert="horz" wrap="square" lIns="91440" tIns="45720" rIns="91440" bIns="45720" numCol="1" anchor="t" anchorCtr="0" compatLnSpc="1">
              <a:prstTxWarp prst="textNoShape">
                <a:avLst/>
              </a:prstTxWarp>
            </a:bodyPr>
            <a:lstStyle/>
            <a:p>
              <a:endParaRPr lang="en-AU"/>
            </a:p>
          </p:txBody>
        </p:sp>
        <p:sp>
          <p:nvSpPr>
            <p:cNvPr id="64" name="Rectangle 62">
              <a:extLst>
                <a:ext uri="{FF2B5EF4-FFF2-40B4-BE49-F238E27FC236}">
                  <a16:creationId xmlns:a16="http://schemas.microsoft.com/office/drawing/2014/main" id="{F3099C12-6603-4B45-AEC3-CE4DE0C3487E}"/>
                </a:ext>
              </a:extLst>
            </p:cNvPr>
            <p:cNvSpPr>
              <a:spLocks noChangeArrowheads="1"/>
            </p:cNvSpPr>
            <p:nvPr/>
          </p:nvSpPr>
          <p:spPr bwMode="auto">
            <a:xfrm>
              <a:off x="121" y="2419"/>
              <a:ext cx="417"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Gas flow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5" name="Rectangle 63">
              <a:extLst>
                <a:ext uri="{FF2B5EF4-FFF2-40B4-BE49-F238E27FC236}">
                  <a16:creationId xmlns:a16="http://schemas.microsoft.com/office/drawing/2014/main" id="{7B54A509-3DFC-41A7-9CC1-95697973C69C}"/>
                </a:ext>
              </a:extLst>
            </p:cNvPr>
            <p:cNvSpPr>
              <a:spLocks noChangeArrowheads="1"/>
            </p:cNvSpPr>
            <p:nvPr/>
          </p:nvSpPr>
          <p:spPr bwMode="auto">
            <a:xfrm>
              <a:off x="121" y="2666"/>
              <a:ext cx="50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002060"/>
                  </a:solidFill>
                  <a:effectLst/>
                  <a:latin typeface="Calibri" panose="020F0502020204030204" pitchFamily="34" charset="0"/>
                </a:rPr>
                <a:t>Solids flow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5769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3DA7E98-D24D-48C3-95B3-036EC5006C91}"/>
              </a:ext>
            </a:extLst>
          </p:cNvPr>
          <p:cNvGrpSpPr/>
          <p:nvPr/>
        </p:nvGrpSpPr>
        <p:grpSpPr>
          <a:xfrm>
            <a:off x="3086264" y="662519"/>
            <a:ext cx="2895600" cy="3823210"/>
            <a:chOff x="2340933" y="1196752"/>
            <a:chExt cx="4296178" cy="5155522"/>
          </a:xfrm>
        </p:grpSpPr>
        <p:pic>
          <p:nvPicPr>
            <p:cNvPr id="3" name="Picture 2">
              <a:extLst>
                <a:ext uri="{FF2B5EF4-FFF2-40B4-BE49-F238E27FC236}">
                  <a16:creationId xmlns:a16="http://schemas.microsoft.com/office/drawing/2014/main" id="{5BB5DC29-7E3A-43BD-ADB0-8B0C23CA8359}"/>
                </a:ext>
              </a:extLst>
            </p:cNvPr>
            <p:cNvPicPr>
              <a:picLocks noChangeAspect="1"/>
            </p:cNvPicPr>
            <p:nvPr/>
          </p:nvPicPr>
          <p:blipFill>
            <a:blip r:embed="rId3"/>
            <a:stretch>
              <a:fillRect/>
            </a:stretch>
          </p:blipFill>
          <p:spPr>
            <a:xfrm>
              <a:off x="2641285" y="1196752"/>
              <a:ext cx="3995826" cy="5155522"/>
            </a:xfrm>
            <a:prstGeom prst="rect">
              <a:avLst/>
            </a:prstGeom>
          </p:spPr>
        </p:pic>
        <p:sp>
          <p:nvSpPr>
            <p:cNvPr id="4" name="Rectangle 3">
              <a:extLst>
                <a:ext uri="{FF2B5EF4-FFF2-40B4-BE49-F238E27FC236}">
                  <a16:creationId xmlns:a16="http://schemas.microsoft.com/office/drawing/2014/main" id="{ED57F341-D600-4FB5-8664-ACA24BAF6966}"/>
                </a:ext>
              </a:extLst>
            </p:cNvPr>
            <p:cNvSpPr/>
            <p:nvPr/>
          </p:nvSpPr>
          <p:spPr>
            <a:xfrm>
              <a:off x="4356627" y="2041249"/>
              <a:ext cx="252000" cy="3168351"/>
            </a:xfrm>
            <a:prstGeom prst="rect">
              <a:avLst/>
            </a:prstGeom>
            <a:gradFill flip="none" rotWithShape="1">
              <a:gsLst>
                <a:gs pos="0">
                  <a:srgbClr val="2491C2"/>
                </a:gs>
                <a:gs pos="50000">
                  <a:srgbClr val="33CAFF"/>
                </a:gs>
                <a:gs pos="100000">
                  <a:srgbClr val="228AB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B6E76F2-9B89-4926-9023-3B26F78B123F}"/>
                </a:ext>
              </a:extLst>
            </p:cNvPr>
            <p:cNvSpPr/>
            <p:nvPr/>
          </p:nvSpPr>
          <p:spPr>
            <a:xfrm>
              <a:off x="4860032" y="3573016"/>
              <a:ext cx="1061512" cy="41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bg1">
                      <a:lumMod val="50000"/>
                    </a:schemeClr>
                  </a:solidFill>
                  <a:effectLst>
                    <a:outerShdw blurRad="38100" dist="38100" dir="2700000" algn="tl">
                      <a:srgbClr val="000000">
                        <a:alpha val="43137"/>
                      </a:srgbClr>
                    </a:outerShdw>
                  </a:effectLst>
                </a:rPr>
                <a:t>CO</a:t>
              </a:r>
              <a:r>
                <a:rPr lang="en-AU" sz="1100" baseline="-25000" dirty="0">
                  <a:solidFill>
                    <a:schemeClr val="bg1">
                      <a:lumMod val="50000"/>
                    </a:schemeClr>
                  </a:solidFill>
                  <a:effectLst>
                    <a:outerShdw blurRad="38100" dist="38100" dir="2700000" algn="tl">
                      <a:srgbClr val="000000">
                        <a:alpha val="43137"/>
                      </a:srgbClr>
                    </a:outerShdw>
                  </a:effectLst>
                </a:rPr>
                <a:t>2</a:t>
              </a:r>
              <a:r>
                <a:rPr lang="en-AU" sz="1100" dirty="0">
                  <a:solidFill>
                    <a:schemeClr val="bg1">
                      <a:lumMod val="50000"/>
                    </a:schemeClr>
                  </a:solidFill>
                  <a:effectLst>
                    <a:outerShdw blurRad="38100" dist="38100" dir="2700000" algn="tl">
                      <a:srgbClr val="000000">
                        <a:alpha val="43137"/>
                      </a:srgbClr>
                    </a:outerShdw>
                  </a:effectLst>
                </a:rPr>
                <a:t> Released</a:t>
              </a:r>
            </a:p>
          </p:txBody>
        </p:sp>
        <p:sp>
          <p:nvSpPr>
            <p:cNvPr id="6" name="Rectangle 5">
              <a:extLst>
                <a:ext uri="{FF2B5EF4-FFF2-40B4-BE49-F238E27FC236}">
                  <a16:creationId xmlns:a16="http://schemas.microsoft.com/office/drawing/2014/main" id="{D5F41849-7475-4BD6-89CD-466265B5684D}"/>
                </a:ext>
              </a:extLst>
            </p:cNvPr>
            <p:cNvSpPr/>
            <p:nvPr/>
          </p:nvSpPr>
          <p:spPr>
            <a:xfrm>
              <a:off x="2340933" y="4981823"/>
              <a:ext cx="1061512" cy="4105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bg1">
                      <a:lumMod val="50000"/>
                    </a:schemeClr>
                  </a:solidFill>
                  <a:effectLst>
                    <a:outerShdw blurRad="38100" dist="38100" dir="2700000" algn="tl">
                      <a:srgbClr val="000000">
                        <a:alpha val="43137"/>
                      </a:srgbClr>
                    </a:outerShdw>
                  </a:effectLst>
                </a:rPr>
                <a:t>Product Accumulation</a:t>
              </a:r>
            </a:p>
          </p:txBody>
        </p:sp>
        <p:sp>
          <p:nvSpPr>
            <p:cNvPr id="7" name="Rectangle 6">
              <a:extLst>
                <a:ext uri="{FF2B5EF4-FFF2-40B4-BE49-F238E27FC236}">
                  <a16:creationId xmlns:a16="http://schemas.microsoft.com/office/drawing/2014/main" id="{95FE198F-5AD9-41BB-8D1C-236D59C64A92}"/>
                </a:ext>
              </a:extLst>
            </p:cNvPr>
            <p:cNvSpPr/>
            <p:nvPr/>
          </p:nvSpPr>
          <p:spPr>
            <a:xfrm>
              <a:off x="3629489" y="5619878"/>
              <a:ext cx="216024"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Arrow Connector 7">
              <a:extLst>
                <a:ext uri="{FF2B5EF4-FFF2-40B4-BE49-F238E27FC236}">
                  <a16:creationId xmlns:a16="http://schemas.microsoft.com/office/drawing/2014/main" id="{989AC774-3D61-4947-89BC-7C8715F23F5B}"/>
                </a:ext>
              </a:extLst>
            </p:cNvPr>
            <p:cNvCxnSpPr/>
            <p:nvPr/>
          </p:nvCxnSpPr>
          <p:spPr>
            <a:xfrm flipV="1">
              <a:off x="3770398" y="5619878"/>
              <a:ext cx="0" cy="494873"/>
            </a:xfrm>
            <a:prstGeom prst="straightConnector1">
              <a:avLst/>
            </a:prstGeom>
            <a:ln w="28575">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7BE3044-86F1-4276-9A44-EE8976B647EF}"/>
                </a:ext>
              </a:extLst>
            </p:cNvPr>
            <p:cNvSpPr/>
            <p:nvPr/>
          </p:nvSpPr>
          <p:spPr>
            <a:xfrm>
              <a:off x="3825874" y="6019869"/>
              <a:ext cx="530753" cy="3324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r>
                <a:rPr lang="en-AU" sz="1100" dirty="0">
                  <a:solidFill>
                    <a:schemeClr val="bg1">
                      <a:lumMod val="50000"/>
                    </a:schemeClr>
                  </a:solidFill>
                  <a:effectLst>
                    <a:outerShdw blurRad="38100" dist="38100" dir="2700000" algn="tl">
                      <a:srgbClr val="000000">
                        <a:alpha val="43137"/>
                      </a:srgbClr>
                    </a:outerShdw>
                  </a:effectLst>
                </a:rPr>
                <a:t>Nat Gas</a:t>
              </a:r>
            </a:p>
          </p:txBody>
        </p:sp>
      </p:grpSp>
      <p:pic>
        <p:nvPicPr>
          <p:cNvPr id="10" name="Picture 9" descr="A large building&#10;&#10;Description automatically generated">
            <a:extLst>
              <a:ext uri="{FF2B5EF4-FFF2-40B4-BE49-F238E27FC236}">
                <a16:creationId xmlns:a16="http://schemas.microsoft.com/office/drawing/2014/main" id="{4A0B3F2F-9964-4A5F-8E2F-4A2928A6743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213" t="2330" r="38595" b="17269"/>
          <a:stretch/>
        </p:blipFill>
        <p:spPr>
          <a:xfrm>
            <a:off x="273409" y="687885"/>
            <a:ext cx="3003192" cy="3798907"/>
          </a:xfrm>
          <a:prstGeom prst="rect">
            <a:avLst/>
          </a:prstGeom>
        </p:spPr>
      </p:pic>
      <p:sp>
        <p:nvSpPr>
          <p:cNvPr id="11" name="Rectangle 10">
            <a:extLst>
              <a:ext uri="{FF2B5EF4-FFF2-40B4-BE49-F238E27FC236}">
                <a16:creationId xmlns:a16="http://schemas.microsoft.com/office/drawing/2014/main" id="{8117A0E9-ADBE-4437-8762-DF264536F2AC}"/>
              </a:ext>
            </a:extLst>
          </p:cNvPr>
          <p:cNvSpPr/>
          <p:nvPr/>
        </p:nvSpPr>
        <p:spPr>
          <a:xfrm>
            <a:off x="2099159" y="1990179"/>
            <a:ext cx="785374" cy="249555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3" descr="C:\Users\phodgson\AppData\Local\Microsoft\Windows\Temporary Internet Files\Content.Outlook\3123S6U4\logo_quantis_medium.png">
            <a:extLst>
              <a:ext uri="{FF2B5EF4-FFF2-40B4-BE49-F238E27FC236}">
                <a16:creationId xmlns:a16="http://schemas.microsoft.com/office/drawing/2014/main" id="{DD4CC416-A242-4CEC-A37B-88BF7D27747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066311" y="1603511"/>
            <a:ext cx="806690" cy="339119"/>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4" descr="C:\Users\phodgson\AppData\Local\Microsoft\Windows\Temporary Internet Files\Content.Outlook\3123S6U4\TARMAC-FC.jpg">
            <a:extLst>
              <a:ext uri="{FF2B5EF4-FFF2-40B4-BE49-F238E27FC236}">
                <a16:creationId xmlns:a16="http://schemas.microsoft.com/office/drawing/2014/main" id="{229E7F9A-9239-4FBB-AD11-86D89112C2E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125983" y="1053079"/>
            <a:ext cx="1062577" cy="517681"/>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5" descr="C:\Users\phodgson\AppData\Local\Microsoft\Windows\Temporary Internet Files\Content.Outlook\3123S6U4\1 ECN.jpg">
            <a:extLst>
              <a:ext uri="{FF2B5EF4-FFF2-40B4-BE49-F238E27FC236}">
                <a16:creationId xmlns:a16="http://schemas.microsoft.com/office/drawing/2014/main" id="{458E5BBE-6723-4CEA-AAD1-744834B9AE6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30715" y="2177048"/>
            <a:ext cx="814740" cy="311339"/>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6" descr="C:\Users\phodgson\AppData\Local\Microsoft\Windows\Temporary Internet Files\Content.Outlook\3123S6U4\PSE_Logo.png">
            <a:extLst>
              <a:ext uri="{FF2B5EF4-FFF2-40B4-BE49-F238E27FC236}">
                <a16:creationId xmlns:a16="http://schemas.microsoft.com/office/drawing/2014/main" id="{ABC021FA-39DD-4D2C-BD8E-EB318681ACFA}"/>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271003" y="2043612"/>
            <a:ext cx="502389" cy="540460"/>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5" descr="HDCement">
            <a:extLst>
              <a:ext uri="{FF2B5EF4-FFF2-40B4-BE49-F238E27FC236}">
                <a16:creationId xmlns:a16="http://schemas.microsoft.com/office/drawing/2014/main" id="{AA05B6D8-5073-4CED-A0D3-3D256654B8E1}"/>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143393" y="755272"/>
            <a:ext cx="1648132" cy="1538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pSp>
        <p:nvGrpSpPr>
          <p:cNvPr id="17" name="Group 16">
            <a:extLst>
              <a:ext uri="{FF2B5EF4-FFF2-40B4-BE49-F238E27FC236}">
                <a16:creationId xmlns:a16="http://schemas.microsoft.com/office/drawing/2014/main" id="{C909384C-F34A-4D10-BB9B-ED9366A3F3C5}"/>
              </a:ext>
            </a:extLst>
          </p:cNvPr>
          <p:cNvGrpSpPr/>
          <p:nvPr/>
        </p:nvGrpSpPr>
        <p:grpSpPr>
          <a:xfrm>
            <a:off x="8074732" y="1603511"/>
            <a:ext cx="786498" cy="289974"/>
            <a:chOff x="611560" y="0"/>
            <a:chExt cx="2952328" cy="1052736"/>
          </a:xfrm>
        </p:grpSpPr>
        <p:pic>
          <p:nvPicPr>
            <p:cNvPr id="18" name="Picture 2" descr="Front_Top_A">
              <a:extLst>
                <a:ext uri="{FF2B5EF4-FFF2-40B4-BE49-F238E27FC236}">
                  <a16:creationId xmlns:a16="http://schemas.microsoft.com/office/drawing/2014/main" id="{0BAAD97E-CF82-4593-BF6E-E4A47DC792B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11560" y="0"/>
              <a:ext cx="2952328" cy="1052736"/>
            </a:xfrm>
            <a:prstGeom prst="rect">
              <a:avLst/>
            </a:prstGeom>
            <a:noFill/>
            <a:ln w="9525">
              <a:noFill/>
              <a:miter lim="800000"/>
              <a:headEnd/>
              <a:tailEnd/>
            </a:ln>
          </p:spPr>
        </p:pic>
        <p:pic>
          <p:nvPicPr>
            <p:cNvPr id="19" name="Picture 7" descr="IMP_Logo_White">
              <a:extLst>
                <a:ext uri="{FF2B5EF4-FFF2-40B4-BE49-F238E27FC236}">
                  <a16:creationId xmlns:a16="http://schemas.microsoft.com/office/drawing/2014/main" id="{81473A5A-D299-49BB-9D3B-546C35BCFB63}"/>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38200" y="152400"/>
              <a:ext cx="2514600" cy="661988"/>
            </a:xfrm>
            <a:prstGeom prst="rect">
              <a:avLst/>
            </a:prstGeom>
            <a:noFill/>
            <a:ln w="9525">
              <a:noFill/>
              <a:miter lim="800000"/>
              <a:headEnd/>
              <a:tailEnd/>
            </a:ln>
          </p:spPr>
        </p:pic>
      </p:grpSp>
      <p:pic>
        <p:nvPicPr>
          <p:cNvPr id="20" name="Picture 4" descr="Lhoist - Minerals and lime producer">
            <a:extLst>
              <a:ext uri="{FF2B5EF4-FFF2-40B4-BE49-F238E27FC236}">
                <a16:creationId xmlns:a16="http://schemas.microsoft.com/office/drawing/2014/main" id="{6CE5C504-AA8E-4A7D-9B65-3949C04A1A31}"/>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188559" y="1132881"/>
            <a:ext cx="790907" cy="380044"/>
          </a:xfrm>
          <a:prstGeom prst="rect">
            <a:avLst/>
          </a:prstGeom>
          <a:noFill/>
          <a:extLst>
            <a:ext uri="{909E8E84-426E-40dd-AFC4-6F175D3DCCD1}">
              <a14:hiddenFill xmlns="" xmlns:a14="http://schemas.microsoft.com/office/drawing/2010/main">
                <a:solidFill>
                  <a:srgbClr val="FFFFFF"/>
                </a:solidFill>
              </a14:hiddenFill>
            </a:ext>
          </a:extLst>
        </p:spPr>
      </p:pic>
      <p:pic>
        <p:nvPicPr>
          <p:cNvPr id="21" name="Picture 6" descr="Carbon Trust">
            <a:extLst>
              <a:ext uri="{FF2B5EF4-FFF2-40B4-BE49-F238E27FC236}">
                <a16:creationId xmlns:a16="http://schemas.microsoft.com/office/drawing/2014/main" id="{EBD971A2-9539-4C87-9971-D5102AE7AD6B}"/>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221228" y="2056950"/>
            <a:ext cx="698230" cy="456216"/>
          </a:xfrm>
          <a:prstGeom prst="rect">
            <a:avLst/>
          </a:prstGeom>
          <a:noFill/>
          <a:extLst>
            <a:ext uri="{909E8E84-426E-40dd-AFC4-6F175D3DCCD1}">
              <a14:hiddenFill xmlns="" xmlns:a14="http://schemas.microsoft.com/office/drawing/2010/main">
                <a:solidFill>
                  <a:srgbClr val="FFFFFF"/>
                </a:solidFill>
              </a14:hiddenFill>
            </a:ext>
          </a:extLst>
        </p:spPr>
      </p:pic>
      <p:pic>
        <p:nvPicPr>
          <p:cNvPr id="22" name="Picture 3" descr="C:\Users\phodgson\AppData\Local\Microsoft\Windows\Temporary Internet Files\Content.Outlook\3123S6U4\Logo Slogan EN CMYK.jpg">
            <a:extLst>
              <a:ext uri="{FF2B5EF4-FFF2-40B4-BE49-F238E27FC236}">
                <a16:creationId xmlns:a16="http://schemas.microsoft.com/office/drawing/2014/main" id="{96C2C7AE-2C79-403E-89C5-D386C29745B2}"/>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190570" y="1609704"/>
            <a:ext cx="834165" cy="361757"/>
          </a:xfrm>
          <a:prstGeom prst="rect">
            <a:avLst/>
          </a:prstGeom>
          <a:noFill/>
          <a:extLst>
            <a:ext uri="{909E8E84-426E-40dd-AFC4-6F175D3DCCD1}">
              <a14:hiddenFill xmlns=""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615E28A7-D738-4BB3-952E-A3BB26C67929}"/>
              </a:ext>
            </a:extLst>
          </p:cNvPr>
          <p:cNvSpPr txBox="1">
            <a:spLocks noChangeArrowheads="1"/>
          </p:cNvSpPr>
          <p:nvPr/>
        </p:nvSpPr>
        <p:spPr bwMode="auto">
          <a:xfrm>
            <a:off x="6129538" y="476250"/>
            <a:ext cx="287836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lnSpc>
                <a:spcPts val="1900"/>
              </a:lnSpc>
              <a:spcAft>
                <a:spcPts val="600"/>
              </a:spcAft>
              <a:defRPr/>
            </a:pPr>
            <a:r>
              <a:rPr lang="en-US" altLang="en-US" sz="1200" b="1" kern="0" dirty="0">
                <a:solidFill>
                  <a:schemeClr val="tx2"/>
                </a:solidFill>
              </a:rPr>
              <a:t>Consortium:</a:t>
            </a:r>
          </a:p>
          <a:p>
            <a:pPr marL="715963" lvl="1" indent="-258763" eaLnBrk="1" hangingPunct="1">
              <a:lnSpc>
                <a:spcPts val="1900"/>
              </a:lnSpc>
              <a:spcAft>
                <a:spcPts val="600"/>
              </a:spcAft>
              <a:buClr>
                <a:srgbClr val="00A4E4"/>
              </a:buClr>
              <a:buFont typeface="Arial" panose="020B0604020202020204" pitchFamily="34" charset="0"/>
              <a:buChar char="•"/>
              <a:defRPr/>
            </a:pPr>
            <a:endParaRPr lang="en-US" altLang="en-US" sz="1200" b="1" kern="0" dirty="0">
              <a:solidFill>
                <a:srgbClr val="000000"/>
              </a:solidFill>
            </a:endParaRPr>
          </a:p>
          <a:p>
            <a:pPr eaLnBrk="1" hangingPunct="1">
              <a:lnSpc>
                <a:spcPct val="130000"/>
              </a:lnSpc>
              <a:spcAft>
                <a:spcPts val="600"/>
              </a:spcAft>
              <a:defRPr/>
            </a:pPr>
            <a:endParaRPr lang="en-US" altLang="en-US" sz="1200" b="1" kern="0" dirty="0">
              <a:solidFill>
                <a:srgbClr val="000000"/>
              </a:solidFill>
            </a:endParaRPr>
          </a:p>
          <a:p>
            <a:pPr eaLnBrk="1" hangingPunct="1">
              <a:lnSpc>
                <a:spcPct val="130000"/>
              </a:lnSpc>
              <a:spcAft>
                <a:spcPts val="600"/>
              </a:spcAft>
              <a:defRPr/>
            </a:pPr>
            <a:endParaRPr lang="en-US" altLang="en-US" sz="1200" b="1" kern="0" dirty="0">
              <a:solidFill>
                <a:srgbClr val="000000"/>
              </a:solidFill>
            </a:endParaRPr>
          </a:p>
          <a:p>
            <a:pPr eaLnBrk="1" hangingPunct="1">
              <a:lnSpc>
                <a:spcPct val="130000"/>
              </a:lnSpc>
              <a:spcAft>
                <a:spcPts val="600"/>
              </a:spcAft>
              <a:defRPr/>
            </a:pPr>
            <a:endParaRPr lang="en-US" altLang="en-US" sz="1200" b="1" kern="0" dirty="0">
              <a:solidFill>
                <a:srgbClr val="000000"/>
              </a:solidFill>
            </a:endParaRPr>
          </a:p>
          <a:p>
            <a:pPr eaLnBrk="1" hangingPunct="1">
              <a:lnSpc>
                <a:spcPct val="130000"/>
              </a:lnSpc>
              <a:spcAft>
                <a:spcPts val="600"/>
              </a:spcAft>
              <a:defRPr/>
            </a:pPr>
            <a:endParaRPr lang="en-US" altLang="en-US" sz="1200" b="1" kern="0" dirty="0">
              <a:solidFill>
                <a:srgbClr val="000000"/>
              </a:solidFill>
            </a:endParaRPr>
          </a:p>
          <a:p>
            <a:pPr eaLnBrk="1" hangingPunct="1">
              <a:lnSpc>
                <a:spcPct val="130000"/>
              </a:lnSpc>
              <a:spcAft>
                <a:spcPts val="600"/>
              </a:spcAft>
              <a:defRPr/>
            </a:pPr>
            <a:endParaRPr lang="en-US" altLang="en-US" sz="1200" b="1" kern="0" dirty="0">
              <a:solidFill>
                <a:srgbClr val="000000"/>
              </a:solidFill>
            </a:endParaRPr>
          </a:p>
          <a:p>
            <a:pPr eaLnBrk="1" hangingPunct="1">
              <a:lnSpc>
                <a:spcPct val="110000"/>
              </a:lnSpc>
              <a:spcBef>
                <a:spcPts val="100"/>
              </a:spcBef>
              <a:spcAft>
                <a:spcPts val="600"/>
              </a:spcAft>
              <a:defRPr/>
            </a:pPr>
            <a:r>
              <a:rPr lang="en-US" altLang="en-US" sz="1200" b="1" kern="0" dirty="0">
                <a:solidFill>
                  <a:schemeClr val="tx2"/>
                </a:solidFill>
              </a:rPr>
              <a:t>Pilot plant 10 tph in Lixhe, Belgium </a:t>
            </a:r>
          </a:p>
          <a:p>
            <a:pPr eaLnBrk="1" hangingPunct="1">
              <a:lnSpc>
                <a:spcPct val="110000"/>
              </a:lnSpc>
              <a:spcBef>
                <a:spcPts val="100"/>
              </a:spcBef>
              <a:spcAft>
                <a:spcPts val="600"/>
              </a:spcAft>
              <a:defRPr/>
            </a:pPr>
            <a:r>
              <a:rPr lang="en-US" altLang="en-US" sz="1200" b="1" kern="0" dirty="0">
                <a:solidFill>
                  <a:schemeClr val="tx2"/>
                </a:solidFill>
              </a:rPr>
              <a:t>Project commenced January 2016</a:t>
            </a:r>
          </a:p>
          <a:p>
            <a:pPr eaLnBrk="1" hangingPunct="1">
              <a:lnSpc>
                <a:spcPct val="110000"/>
              </a:lnSpc>
              <a:spcBef>
                <a:spcPts val="100"/>
              </a:spcBef>
              <a:spcAft>
                <a:spcPts val="600"/>
              </a:spcAft>
              <a:defRPr/>
            </a:pPr>
            <a:r>
              <a:rPr lang="en-US" altLang="en-US" sz="1200" b="1" kern="0" dirty="0">
                <a:solidFill>
                  <a:schemeClr val="tx2"/>
                </a:solidFill>
              </a:rPr>
              <a:t>Construction and commissioning finalised May 2019</a:t>
            </a:r>
          </a:p>
          <a:p>
            <a:pPr eaLnBrk="1" hangingPunct="1">
              <a:lnSpc>
                <a:spcPct val="110000"/>
              </a:lnSpc>
              <a:spcBef>
                <a:spcPts val="100"/>
              </a:spcBef>
              <a:spcAft>
                <a:spcPts val="600"/>
              </a:spcAft>
              <a:defRPr/>
            </a:pPr>
            <a:r>
              <a:rPr lang="en-US" altLang="en-US" sz="1200" b="1" kern="0" dirty="0">
                <a:solidFill>
                  <a:schemeClr val="tx2"/>
                </a:solidFill>
              </a:rPr>
              <a:t>Test runs through to end 2020</a:t>
            </a:r>
          </a:p>
          <a:p>
            <a:pPr eaLnBrk="1" hangingPunct="1">
              <a:lnSpc>
                <a:spcPct val="110000"/>
              </a:lnSpc>
              <a:spcBef>
                <a:spcPts val="100"/>
              </a:spcBef>
              <a:spcAft>
                <a:spcPts val="600"/>
              </a:spcAft>
              <a:defRPr/>
            </a:pPr>
            <a:r>
              <a:rPr lang="en-US" altLang="en-US" sz="1200" b="1" kern="0" dirty="0">
                <a:solidFill>
                  <a:schemeClr val="tx2"/>
                </a:solidFill>
              </a:rPr>
              <a:t>€21m (USD 23.5m) project funded 57% by European Commission</a:t>
            </a:r>
          </a:p>
          <a:p>
            <a:pPr eaLnBrk="1" hangingPunct="1">
              <a:lnSpc>
                <a:spcPct val="110000"/>
              </a:lnSpc>
              <a:spcBef>
                <a:spcPts val="100"/>
              </a:spcBef>
              <a:defRPr/>
            </a:pPr>
            <a:endParaRPr lang="en-US" altLang="en-US" sz="1200" b="1" kern="0" dirty="0">
              <a:solidFill>
                <a:srgbClr val="000000"/>
              </a:solidFill>
            </a:endParaRPr>
          </a:p>
        </p:txBody>
      </p:sp>
      <p:grpSp>
        <p:nvGrpSpPr>
          <p:cNvPr id="24" name="Group 23">
            <a:extLst>
              <a:ext uri="{FF2B5EF4-FFF2-40B4-BE49-F238E27FC236}">
                <a16:creationId xmlns:a16="http://schemas.microsoft.com/office/drawing/2014/main" id="{31BFAF11-50E5-4D92-8A88-127FFD4D7E50}"/>
              </a:ext>
            </a:extLst>
          </p:cNvPr>
          <p:cNvGrpSpPr/>
          <p:nvPr/>
        </p:nvGrpSpPr>
        <p:grpSpPr>
          <a:xfrm>
            <a:off x="8052961" y="1074230"/>
            <a:ext cx="875792" cy="379154"/>
            <a:chOff x="176915" y="1094661"/>
            <a:chExt cx="11455607" cy="4668677"/>
          </a:xfrm>
        </p:grpSpPr>
        <p:pic>
          <p:nvPicPr>
            <p:cNvPr id="25" name="Picture 24">
              <a:extLst>
                <a:ext uri="{FF2B5EF4-FFF2-40B4-BE49-F238E27FC236}">
                  <a16:creationId xmlns:a16="http://schemas.microsoft.com/office/drawing/2014/main" id="{C2FB206A-940C-4DC2-BFE8-1054CEF165B7}"/>
                </a:ext>
              </a:extLst>
            </p:cNvPr>
            <p:cNvPicPr>
              <a:picLocks noChangeAspect="1"/>
            </p:cNvPicPr>
            <p:nvPr/>
          </p:nvPicPr>
          <p:blipFill>
            <a:blip r:embed="rId15"/>
            <a:stretch>
              <a:fillRect/>
            </a:stretch>
          </p:blipFill>
          <p:spPr>
            <a:xfrm>
              <a:off x="176915" y="1094661"/>
              <a:ext cx="11455607" cy="4668677"/>
            </a:xfrm>
            <a:prstGeom prst="rect">
              <a:avLst/>
            </a:prstGeom>
          </p:spPr>
        </p:pic>
        <p:pic>
          <p:nvPicPr>
            <p:cNvPr id="26" name="Picture 25">
              <a:extLst>
                <a:ext uri="{FF2B5EF4-FFF2-40B4-BE49-F238E27FC236}">
                  <a16:creationId xmlns:a16="http://schemas.microsoft.com/office/drawing/2014/main" id="{73C85573-21FE-4E37-855A-20AFE1973FC1}"/>
                </a:ext>
              </a:extLst>
            </p:cNvPr>
            <p:cNvPicPr>
              <a:picLocks noChangeAspect="1"/>
            </p:cNvPicPr>
            <p:nvPr/>
          </p:nvPicPr>
          <p:blipFill rotWithShape="1">
            <a:blip r:embed="rId15"/>
            <a:srcRect l="4596" t="12747" r="66773" b="8488"/>
            <a:stretch/>
          </p:blipFill>
          <p:spPr>
            <a:xfrm>
              <a:off x="8394971" y="1838528"/>
              <a:ext cx="603114" cy="676218"/>
            </a:xfrm>
            <a:prstGeom prst="rect">
              <a:avLst/>
            </a:prstGeom>
          </p:spPr>
        </p:pic>
      </p:grpSp>
      <p:pic>
        <p:nvPicPr>
          <p:cNvPr id="27" name="Picture 2">
            <a:extLst>
              <a:ext uri="{FF2B5EF4-FFF2-40B4-BE49-F238E27FC236}">
                <a16:creationId xmlns:a16="http://schemas.microsoft.com/office/drawing/2014/main" id="{F4960893-F5EB-4075-A372-67079C1EF26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22680" y="752551"/>
            <a:ext cx="572511"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8" name="Rectangle 27">
            <a:extLst>
              <a:ext uri="{FF2B5EF4-FFF2-40B4-BE49-F238E27FC236}">
                <a16:creationId xmlns:a16="http://schemas.microsoft.com/office/drawing/2014/main" id="{CA680595-E1E5-498F-B71A-1893FCCEA405}"/>
              </a:ext>
            </a:extLst>
          </p:cNvPr>
          <p:cNvSpPr/>
          <p:nvPr/>
        </p:nvSpPr>
        <p:spPr>
          <a:xfrm>
            <a:off x="1922772" y="752551"/>
            <a:ext cx="1370138" cy="400110"/>
          </a:xfrm>
          <a:prstGeom prst="rect">
            <a:avLst/>
          </a:prstGeom>
        </p:spPr>
        <p:txBody>
          <a:bodyPr wrap="square">
            <a:spAutoFit/>
          </a:bodyPr>
          <a:lstStyle/>
          <a:p>
            <a:pPr algn="just"/>
            <a:r>
              <a:rPr lang="en-AU" sz="500" dirty="0">
                <a:solidFill>
                  <a:schemeClr val="bg1"/>
                </a:solidFill>
              </a:rPr>
              <a:t>This project has received funding from the European Union’s Horizon 2020 research and innovation programme under grant agreement No 654465</a:t>
            </a:r>
          </a:p>
        </p:txBody>
      </p:sp>
      <p:sp>
        <p:nvSpPr>
          <p:cNvPr id="29" name="Rectangle 28">
            <a:extLst>
              <a:ext uri="{FF2B5EF4-FFF2-40B4-BE49-F238E27FC236}">
                <a16:creationId xmlns:a16="http://schemas.microsoft.com/office/drawing/2014/main" id="{40062B14-06C3-4EBE-853A-72BDC59E31C1}"/>
              </a:ext>
            </a:extLst>
          </p:cNvPr>
          <p:cNvSpPr/>
          <p:nvPr/>
        </p:nvSpPr>
        <p:spPr>
          <a:xfrm>
            <a:off x="10703" y="20852"/>
            <a:ext cx="8670535" cy="369332"/>
          </a:xfrm>
          <a:prstGeom prst="rect">
            <a:avLst/>
          </a:prstGeom>
        </p:spPr>
        <p:txBody>
          <a:bodyPr wrap="square">
            <a:spAutoFit/>
          </a:bodyPr>
          <a:lstStyle/>
          <a:p>
            <a:r>
              <a:rPr lang="en-AU" b="1" dirty="0">
                <a:solidFill>
                  <a:srgbClr val="002060"/>
                </a:solidFill>
                <a:latin typeface="ARS Maquette Pro Black" panose="02000903040000020004" pitchFamily="50" charset="0"/>
                <a:cs typeface="Arial" panose="020B0604020202020204" pitchFamily="34" charset="0"/>
              </a:rPr>
              <a:t>Project LEILAC (Low Emissions Intensity Lime and Cement) is piloting Direct Separation</a:t>
            </a:r>
          </a:p>
        </p:txBody>
      </p:sp>
      <p:sp>
        <p:nvSpPr>
          <p:cNvPr id="30" name="Rectangle 29">
            <a:extLst>
              <a:ext uri="{FF2B5EF4-FFF2-40B4-BE49-F238E27FC236}">
                <a16:creationId xmlns:a16="http://schemas.microsoft.com/office/drawing/2014/main" id="{403F82DC-22DC-4ECD-A8FC-2BD75572CF48}"/>
              </a:ext>
            </a:extLst>
          </p:cNvPr>
          <p:cNvSpPr/>
          <p:nvPr/>
        </p:nvSpPr>
        <p:spPr>
          <a:xfrm>
            <a:off x="1948785" y="1242693"/>
            <a:ext cx="1614806" cy="579646"/>
          </a:xfrm>
          <a:prstGeom prst="rect">
            <a:avLst/>
          </a:prstGeom>
        </p:spPr>
        <p:txBody>
          <a:bodyPr wrap="square">
            <a:spAutoFit/>
          </a:bodyPr>
          <a:lstStyle/>
          <a:p>
            <a:pPr>
              <a:lnSpc>
                <a:spcPts val="1900"/>
              </a:lnSpc>
              <a:spcAft>
                <a:spcPts val="600"/>
              </a:spcAft>
              <a:defRPr/>
            </a:pPr>
            <a:r>
              <a:rPr lang="en-US" altLang="en-US" sz="1400" b="1" i="1" kern="0" dirty="0">
                <a:solidFill>
                  <a:schemeClr val="bg1"/>
                </a:solidFill>
                <a:effectLst>
                  <a:outerShdw blurRad="38100" dist="38100" dir="2700000" algn="tl">
                    <a:srgbClr val="000000">
                      <a:alpha val="43137"/>
                    </a:srgbClr>
                  </a:outerShdw>
                </a:effectLst>
              </a:rPr>
              <a:t>LEILAC Pilot in Lixhe, Belgium</a:t>
            </a:r>
          </a:p>
        </p:txBody>
      </p:sp>
      <p:sp>
        <p:nvSpPr>
          <p:cNvPr id="31" name="Rectangle 30">
            <a:extLst>
              <a:ext uri="{FF2B5EF4-FFF2-40B4-BE49-F238E27FC236}">
                <a16:creationId xmlns:a16="http://schemas.microsoft.com/office/drawing/2014/main" id="{B20C9964-6A8A-48F2-8EB6-BFCA22209177}"/>
              </a:ext>
            </a:extLst>
          </p:cNvPr>
          <p:cNvSpPr/>
          <p:nvPr/>
        </p:nvSpPr>
        <p:spPr>
          <a:xfrm>
            <a:off x="4957848" y="3105150"/>
            <a:ext cx="1000926" cy="809773"/>
          </a:xfrm>
          <a:prstGeom prst="rect">
            <a:avLst/>
          </a:prstGeom>
        </p:spPr>
        <p:txBody>
          <a:bodyPr wrap="square">
            <a:spAutoFit/>
          </a:bodyPr>
          <a:lstStyle/>
          <a:p>
            <a:pPr>
              <a:lnSpc>
                <a:spcPts val="1900"/>
              </a:lnSpc>
              <a:spcAft>
                <a:spcPts val="600"/>
              </a:spcAft>
              <a:defRPr/>
            </a:pPr>
            <a:r>
              <a:rPr lang="en-US" altLang="en-US" sz="1400" b="1" i="1" kern="0" dirty="0">
                <a:solidFill>
                  <a:schemeClr val="tx2"/>
                </a:solidFill>
                <a:effectLst>
                  <a:outerShdw blurRad="38100" dist="38100" dir="2700000" algn="tl">
                    <a:srgbClr val="000000">
                      <a:alpha val="43137"/>
                    </a:srgbClr>
                  </a:outerShdw>
                </a:effectLst>
              </a:rPr>
              <a:t>Direct Separation Schematic</a:t>
            </a:r>
          </a:p>
        </p:txBody>
      </p:sp>
    </p:spTree>
    <p:extLst>
      <p:ext uri="{BB962C8B-B14F-4D97-AF65-F5344CB8AC3E}">
        <p14:creationId xmlns:p14="http://schemas.microsoft.com/office/powerpoint/2010/main" val="3006265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lobal CCS Institute Document" ma:contentTypeID="0x010100E8C2E3643C86A945BD85CDF7C05E4AD10001D77C4FF94CCC4EBAF297C5688AE78D" ma:contentTypeVersion="8" ma:contentTypeDescription="" ma:contentTypeScope="" ma:versionID="ef341790a546bae427028503f20ab4be">
  <xsd:schema xmlns:xsd="http://www.w3.org/2001/XMLSchema" xmlns:xs="http://www.w3.org/2001/XMLSchema" xmlns:p="http://schemas.microsoft.com/office/2006/metadata/properties" xmlns:ns2="09ae4737-8c2b-4235-9e87-b405573634ae" xmlns:ns3="2d76bea9-2581-425b-8239-ac3e5f8124bd" targetNamespace="http://schemas.microsoft.com/office/2006/metadata/properties" ma:root="true" ma:fieldsID="87249baeec27eca5ccab9b528c4bd647" ns2:_="" ns3:_="">
    <xsd:import namespace="09ae4737-8c2b-4235-9e87-b405573634ae"/>
    <xsd:import namespace="2d76bea9-2581-425b-8239-ac3e5f8124bd"/>
    <xsd:element name="properties">
      <xsd:complexType>
        <xsd:sequence>
          <xsd:element name="documentManagement">
            <xsd:complexType>
              <xsd:all>
                <xsd:element ref="ns2:c49628f1ed014027b07e12eeee46372e" minOccurs="0"/>
                <xsd:element ref="ns2:TaxCatchAll" minOccurs="0"/>
                <xsd:element ref="ns2:TaxCatchAllLabel" minOccurs="0"/>
                <xsd:element ref="ns2:b0a746751c6a45358a5b39d9a4555505" minOccurs="0"/>
                <xsd:element ref="ns2:d681c9991eb24e819417f45efd7520da" minOccurs="0"/>
                <xsd:element ref="ns2:cdbba9dd12a24aaca6e1e53ee231b78a"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e4737-8c2b-4235-9e87-b405573634ae" elementFormDefault="qualified">
    <xsd:import namespace="http://schemas.microsoft.com/office/2006/documentManagement/types"/>
    <xsd:import namespace="http://schemas.microsoft.com/office/infopath/2007/PartnerControls"/>
    <xsd:element name="c49628f1ed014027b07e12eeee46372e" ma:index="8" nillable="true" ma:taxonomy="true" ma:internalName="c49628f1ed014027b07e12eeee46372e" ma:taxonomyFieldName="Region" ma:displayName="Region" ma:readOnly="false" ma:default="" ma:fieldId="{c49628f1-ed01-4027-b07e-12eeee46372e}" ma:sspId="11ee2b8d-9ea8-43bb-9f4f-fee1e52ff97e" ma:termSetId="fa1ba7bb-25ed-4cab-897f-5bcd32e0f7e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5e08cf3-a182-4752-bc18-b0ebe72d1e1b}" ma:internalName="TaxCatchAll" ma:showField="CatchAllData" ma:web="09ae4737-8c2b-4235-9e87-b405573634a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5e08cf3-a182-4752-bc18-b0ebe72d1e1b}" ma:internalName="TaxCatchAllLabel" ma:readOnly="true" ma:showField="CatchAllDataLabel" ma:web="09ae4737-8c2b-4235-9e87-b405573634ae">
      <xsd:complexType>
        <xsd:complexContent>
          <xsd:extension base="dms:MultiChoiceLookup">
            <xsd:sequence>
              <xsd:element name="Value" type="dms:Lookup" maxOccurs="unbounded" minOccurs="0" nillable="true"/>
            </xsd:sequence>
          </xsd:extension>
        </xsd:complexContent>
      </xsd:complexType>
    </xsd:element>
    <xsd:element name="b0a746751c6a45358a5b39d9a4555505" ma:index="12" nillable="true" ma:taxonomy="true" ma:internalName="b0a746751c6a45358a5b39d9a4555505" ma:taxonomyFieldName="Practice" ma:displayName="Practice" ma:readOnly="false" ma:default="" ma:fieldId="{b0a74675-1c6a-4535-8a5b-39d9a4555505}" ma:sspId="11ee2b8d-9ea8-43bb-9f4f-fee1e52ff97e" ma:termSetId="db02c312-cb06-4ee9-a072-a27356101adf" ma:anchorId="00000000-0000-0000-0000-000000000000" ma:open="false" ma:isKeyword="false">
      <xsd:complexType>
        <xsd:sequence>
          <xsd:element ref="pc:Terms" minOccurs="0" maxOccurs="1"/>
        </xsd:sequence>
      </xsd:complexType>
    </xsd:element>
    <xsd:element name="d681c9991eb24e819417f45efd7520da" ma:index="14" nillable="true" ma:taxonomy="true" ma:internalName="d681c9991eb24e819417f45efd7520da" ma:taxonomyFieldName="Document_x0020_Type" ma:displayName="Document Type" ma:default="" ma:fieldId="{d681c999-1eb2-4e81-9417-f45efd7520da}" ma:sspId="11ee2b8d-9ea8-43bb-9f4f-fee1e52ff97e" ma:termSetId="1cc0a1ab-3e52-44cc-81f8-1bb23f2fd09e" ma:anchorId="00000000-0000-0000-0000-000000000000" ma:open="false" ma:isKeyword="false">
      <xsd:complexType>
        <xsd:sequence>
          <xsd:element ref="pc:Terms" minOccurs="0" maxOccurs="1"/>
        </xsd:sequence>
      </xsd:complexType>
    </xsd:element>
    <xsd:element name="cdbba9dd12a24aaca6e1e53ee231b78a" ma:index="16" nillable="true" ma:taxonomy="true" ma:internalName="cdbba9dd12a24aaca6e1e53ee231b78a" ma:taxonomyFieldName="DocumentSite" ma:displayName="Document Site" ma:readOnly="false" ma:default="" ma:fieldId="{cdbba9dd-12a2-4aac-a6e1-e53ee231b78a}" ma:sspId="11ee2b8d-9ea8-43bb-9f4f-fee1e52ff97e" ma:termSetId="0a28ce65-8c13-49b3-a2e0-4931d19948b0" ma:anchorId="00000000-0000-0000-0000-000000000000" ma:open="false" ma:isKeyword="false">
      <xsd:complexType>
        <xsd:sequence>
          <xsd:element ref="pc:Terms" minOccurs="0" maxOccurs="1"/>
        </xsd:sequence>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76bea9-2581-425b-8239-ac3e5f8124bd" elementFormDefault="qualified">
    <xsd:import namespace="http://schemas.microsoft.com/office/2006/documentManagement/types"/>
    <xsd:import namespace="http://schemas.microsoft.com/office/infopath/2007/PartnerControls"/>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AutoTags" ma:index="22" nillable="true" ma:displayName="MediaServiceAutoTags" ma:description="" ma:internalName="MediaServiceAutoTags" ma:readOnly="true">
      <xsd:simpleType>
        <xsd:restriction base="dms:Text"/>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Location" ma:index="24" nillable="true" ma:displayName="MediaServiceLocation" ma:description="" ma:internalName="MediaServiceLocation"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681c9991eb24e819417f45efd7520da xmlns="09ae4737-8c2b-4235-9e87-b405573634ae">
      <Terms xmlns="http://schemas.microsoft.com/office/infopath/2007/PartnerControls"/>
    </d681c9991eb24e819417f45efd7520da>
    <TaxCatchAll xmlns="09ae4737-8c2b-4235-9e87-b405573634ae"/>
    <cdbba9dd12a24aaca6e1e53ee231b78a xmlns="09ae4737-8c2b-4235-9e87-b405573634ae">
      <Terms xmlns="http://schemas.microsoft.com/office/infopath/2007/PartnerControls"/>
    </cdbba9dd12a24aaca6e1e53ee231b78a>
    <c49628f1ed014027b07e12eeee46372e xmlns="09ae4737-8c2b-4235-9e87-b405573634ae">
      <Terms xmlns="http://schemas.microsoft.com/office/infopath/2007/PartnerControls"/>
    </c49628f1ed014027b07e12eeee46372e>
    <b0a746751c6a45358a5b39d9a4555505 xmlns="09ae4737-8c2b-4235-9e87-b405573634ae">
      <Terms xmlns="http://schemas.microsoft.com/office/infopath/2007/PartnerControls"/>
    </b0a746751c6a45358a5b39d9a4555505>
  </documentManagement>
</p:properties>
</file>

<file path=customXml/itemProps1.xml><?xml version="1.0" encoding="utf-8"?>
<ds:datastoreItem xmlns:ds="http://schemas.openxmlformats.org/officeDocument/2006/customXml" ds:itemID="{7382BE88-828D-4401-8D02-A2830F687503}"/>
</file>

<file path=customXml/itemProps2.xml><?xml version="1.0" encoding="utf-8"?>
<ds:datastoreItem xmlns:ds="http://schemas.openxmlformats.org/officeDocument/2006/customXml" ds:itemID="{91EDDDEA-D6DA-4C3C-9849-335BE7C50346}"/>
</file>

<file path=customXml/itemProps3.xml><?xml version="1.0" encoding="utf-8"?>
<ds:datastoreItem xmlns:ds="http://schemas.openxmlformats.org/officeDocument/2006/customXml" ds:itemID="{7779CD78-83D5-40BB-B25F-6C2EFD535307}"/>
</file>

<file path=docProps/app.xml><?xml version="1.0" encoding="utf-8"?>
<Properties xmlns="http://schemas.openxmlformats.org/officeDocument/2006/extended-properties" xmlns:vt="http://schemas.openxmlformats.org/officeDocument/2006/docPropsVTypes">
  <TotalTime>2435</TotalTime>
  <Words>2752</Words>
  <Application>Microsoft Office PowerPoint</Application>
  <PresentationFormat>On-screen Show (16:9)</PresentationFormat>
  <Paragraphs>301</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ARS Maquette Pro Black</vt:lpstr>
      <vt:lpstr>ARS Maquette Pro Light</vt:lpstr>
      <vt:lpstr>Calibri</vt:lpstr>
      <vt:lpstr>Overpass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SOLUTIONS</dc:title>
  <dc:creator>Ryan Lopez</dc:creator>
  <cp:lastModifiedBy>Phil Hodgson</cp:lastModifiedBy>
  <cp:revision>320</cp:revision>
  <dcterms:created xsi:type="dcterms:W3CDTF">2019-03-25T03:02:15Z</dcterms:created>
  <dcterms:modified xsi:type="dcterms:W3CDTF">2019-05-31T09:06:56Z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0x010100E8C2E3643C86A945BD85CDF7C05E4AD10001D77C4FF94CCC4EBAF297C5688AE78D</vt:lpwstr>
  </property>
</Properties>
</file>