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notesSlides/notesSlide12.xml" ContentType="application/vnd.openxmlformats-officedocument.presentationml.notesSlide+xml"/>
  <Override PartName="/ppt/slideLayouts/slideLayout2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3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4.xml" ContentType="application/vnd.openxmlformats-officedocument.presentationml.tags+xml"/>
  <Override PartName="/ppt/tags/tag1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5.xml" ContentType="application/vnd.openxmlformats-officedocument.presentationml.tags+xml"/>
  <Override PartName="/ppt/tags/tag9.xml" ContentType="application/vnd.openxmlformats-officedocument.presentationml.tags+xml"/>
  <Override PartName="/ppt/tags/tag16.xml" ContentType="application/vnd.openxmlformats-officedocument.presentationml.tags+xml"/>
  <Override PartName="/ppt/tags/tag8.xml" ContentType="application/vnd.openxmlformats-officedocument.presentationml.tags+xml"/>
  <Override PartName="/docProps/app.xml" ContentType="application/vnd.openxmlformats-officedocument.extended-propertie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2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1"/>
    <p:sldMasterId id="2147484148" r:id="rId2"/>
    <p:sldMasterId id="2147484177" r:id="rId3"/>
    <p:sldMasterId id="2147484193" r:id="rId4"/>
  </p:sldMasterIdLst>
  <p:notesMasterIdLst>
    <p:notesMasterId r:id="rId24"/>
  </p:notesMasterIdLst>
  <p:handoutMasterIdLst>
    <p:handoutMasterId r:id="rId25"/>
  </p:handoutMasterIdLst>
  <p:sldIdLst>
    <p:sldId id="588" r:id="rId5"/>
    <p:sldId id="661" r:id="rId6"/>
    <p:sldId id="650" r:id="rId7"/>
    <p:sldId id="653" r:id="rId8"/>
    <p:sldId id="678" r:id="rId9"/>
    <p:sldId id="672" r:id="rId10"/>
    <p:sldId id="680" r:id="rId11"/>
    <p:sldId id="681" r:id="rId12"/>
    <p:sldId id="679" r:id="rId13"/>
    <p:sldId id="669" r:id="rId14"/>
    <p:sldId id="647" r:id="rId15"/>
    <p:sldId id="667" r:id="rId16"/>
    <p:sldId id="690" r:id="rId17"/>
    <p:sldId id="668" r:id="rId18"/>
    <p:sldId id="682" r:id="rId19"/>
    <p:sldId id="671" r:id="rId20"/>
    <p:sldId id="685" r:id="rId21"/>
    <p:sldId id="594" r:id="rId22"/>
    <p:sldId id="587" r:id="rId23"/>
  </p:sldIdLst>
  <p:sldSz cx="9906000" cy="6858000" type="A4"/>
  <p:notesSz cx="7104063" cy="10234613"/>
  <p:custDataLst>
    <p:tags r:id="rId26"/>
  </p:custDataLst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1">
          <p15:clr>
            <a:srgbClr val="A4A3A4"/>
          </p15:clr>
        </p15:guide>
        <p15:guide id="2" orient="horz" pos="474">
          <p15:clr>
            <a:srgbClr val="A4A3A4"/>
          </p15:clr>
        </p15:guide>
        <p15:guide id="3" orient="horz" pos="193">
          <p15:clr>
            <a:srgbClr val="A4A3A4"/>
          </p15:clr>
        </p15:guide>
        <p15:guide id="4" orient="horz" pos="252">
          <p15:clr>
            <a:srgbClr val="A4A3A4"/>
          </p15:clr>
        </p15:guide>
        <p15:guide id="5" pos="6195">
          <p15:clr>
            <a:srgbClr val="A4A3A4"/>
          </p15:clr>
        </p15:guide>
        <p15:guide id="6" pos="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mberg, Gustavo" initials="GG" lastIdx="22" clrIdx="0"/>
  <p:cmAuthor id="2" name="Windows ユーザー" initials="Wユ" lastIdx="1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9E9"/>
    <a:srgbClr val="9E3039"/>
    <a:srgbClr val="D0D0D0"/>
    <a:srgbClr val="FFFFFF"/>
    <a:srgbClr val="D7E3EF"/>
    <a:srgbClr val="C7D8E8"/>
    <a:srgbClr val="D7E5EE"/>
    <a:srgbClr val="FFFFCC"/>
    <a:srgbClr val="50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スタイル/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テーマ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7292A2E-F333-43FB-9621-5CBBE7FDCDCB}" styleName="淡色 2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93D81CF-94F2-401A-BA57-92F5A7B2D0C5}" styleName="中間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中間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テーマ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スタイルなし/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テーマ 2 - アクセント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淡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淡色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淡色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淡色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淡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淡色 2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テーマ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16DA210-FB5B-4158-B5E0-FEB733F419BA}" styleName="淡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濃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淡色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中間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中間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中間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中間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中間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淡色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75DCB02-9BB8-47FD-8907-85C794F793BA}" styleName="テーマ 1 - アクセント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E3FDE45-AF77-4B5C-9715-49D594BDF05E}" styleName="淡色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淡色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38B1855-1B75-4FBE-930C-398BA8C253C6}" styleName="テーマ 2 - アクセント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テーマ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03447BB-5D67-496B-8E87-E561075AD55C}" styleName="濃色 1 - アクセント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濃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27102A9-8310-4765-A935-A1911B00CA55}" styleName="淡色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間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中間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中間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間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テーマ スタイル 1 - アクセント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82" autoAdjust="0"/>
    <p:restoredTop sz="86909" autoAdjust="0"/>
  </p:normalViewPr>
  <p:slideViewPr>
    <p:cSldViewPr snapToGrid="0" snapToObjects="1">
      <p:cViewPr varScale="1">
        <p:scale>
          <a:sx n="99" d="100"/>
          <a:sy n="99" d="100"/>
        </p:scale>
        <p:origin x="1896" y="72"/>
      </p:cViewPr>
      <p:guideLst>
        <p:guide orient="horz" pos="4081"/>
        <p:guide orient="horz" pos="474"/>
        <p:guide orient="horz" pos="193"/>
        <p:guide orient="horz" pos="252"/>
        <p:guide pos="6195"/>
        <p:guide pos="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10" d="100"/>
        <a:sy n="110" d="100"/>
      </p:scale>
      <p:origin x="0" y="2820"/>
    </p:cViewPr>
  </p:sorterViewPr>
  <p:notesViewPr>
    <p:cSldViewPr snapToGrid="0" snapToObjects="1">
      <p:cViewPr varScale="1">
        <p:scale>
          <a:sx n="53" d="100"/>
          <a:sy n="53" d="100"/>
        </p:scale>
        <p:origin x="2588" y="56"/>
      </p:cViewPr>
      <p:guideLst>
        <p:guide orient="horz" pos="3224"/>
        <p:guide pos="22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9864" cy="51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11" tIns="49507" rIns="99011" bIns="49507" numCol="1" anchor="t" anchorCtr="0" compatLnSpc="1">
            <a:prstTxWarp prst="textNoShape">
              <a:avLst/>
            </a:prstTxWarp>
          </a:bodyPr>
          <a:lstStyle>
            <a:lvl1pPr defTabSz="936282" eaLnBrk="1" hangingPunct="1">
              <a:defRPr sz="13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 bwMode="auto">
          <a:xfrm>
            <a:off x="4024201" y="0"/>
            <a:ext cx="3078206" cy="51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11" tIns="49507" rIns="99011" bIns="49507" numCol="1" anchor="t" anchorCtr="0" compatLnSpc="1">
            <a:prstTxWarp prst="textNoShape">
              <a:avLst/>
            </a:prstTxWarp>
          </a:bodyPr>
          <a:lstStyle>
            <a:lvl1pPr algn="r" defTabSz="936282" eaLnBrk="1" hangingPunct="1">
              <a:defRPr sz="13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2FD0D9E-B599-43B3-BF8A-417EF48217FD}" type="datetimeFigureOut">
              <a:rPr lang="ja-JP" altLang="en-US"/>
              <a:pPr>
                <a:defRPr/>
              </a:pPr>
              <a:t>2019/5/31</a:t>
            </a:fld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 bwMode="auto">
          <a:xfrm>
            <a:off x="0" y="9721330"/>
            <a:ext cx="3079864" cy="51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11" tIns="49507" rIns="99011" bIns="49507" numCol="1" anchor="b" anchorCtr="0" compatLnSpc="1">
            <a:prstTxWarp prst="textNoShape">
              <a:avLst/>
            </a:prstTxWarp>
          </a:bodyPr>
          <a:lstStyle>
            <a:lvl1pPr defTabSz="936282" eaLnBrk="1" hangingPunct="1">
              <a:defRPr sz="13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 bwMode="auto">
          <a:xfrm>
            <a:off x="4024201" y="9721330"/>
            <a:ext cx="3078206" cy="51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11" tIns="49507" rIns="99011" bIns="49507" numCol="1" anchor="b" anchorCtr="0" compatLnSpc="1">
            <a:prstTxWarp prst="textNoShape">
              <a:avLst/>
            </a:prstTxWarp>
          </a:bodyPr>
          <a:lstStyle>
            <a:lvl1pPr algn="r" defTabSz="936282" eaLnBrk="1" hangingPunct="1">
              <a:defRPr sz="13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F0CC297-BF13-408A-A283-69F883F3FD14}" type="slidenum">
              <a:rPr lang="ja-JP" altLang="en-US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31936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864" cy="51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11" tIns="49507" rIns="99011" bIns="49507" numCol="1" anchor="t" anchorCtr="0" compatLnSpc="1">
            <a:prstTxWarp prst="textNoShape">
              <a:avLst/>
            </a:prstTxWarp>
          </a:bodyPr>
          <a:lstStyle>
            <a:lvl1pPr defTabSz="936282" eaLnBrk="1" hangingPunct="1">
              <a:defRPr sz="1300" b="0">
                <a:latin typeface="ＭＳ Ｐゴシック" charset="-128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200" y="0"/>
            <a:ext cx="3079863" cy="51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11" tIns="49507" rIns="99011" bIns="49507" numCol="1" anchor="t" anchorCtr="0" compatLnSpc="1">
            <a:prstTxWarp prst="textNoShape">
              <a:avLst/>
            </a:prstTxWarp>
          </a:bodyPr>
          <a:lstStyle>
            <a:lvl1pPr algn="r" defTabSz="936282" eaLnBrk="1" hangingPunct="1">
              <a:defRPr sz="1300" b="0">
                <a:latin typeface="ＭＳ Ｐゴシック" charset="-128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9463" y="766763"/>
            <a:ext cx="5545137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650" y="4861482"/>
            <a:ext cx="5208763" cy="46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11" tIns="49507" rIns="99011" bIns="495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dirty="0"/>
              <a:t>マスタ</a:t>
            </a:r>
            <a:r>
              <a:rPr lang="en-US" altLang="ja-JP" noProof="0" dirty="0"/>
              <a:t> </a:t>
            </a:r>
            <a:r>
              <a:rPr lang="ja-JP" altLang="en-US" noProof="0" dirty="0"/>
              <a:t>テキストの書式設定</a:t>
            </a:r>
            <a:endParaRPr lang="en-US" altLang="ja-JP" noProof="0" dirty="0"/>
          </a:p>
          <a:p>
            <a:pPr lvl="1"/>
            <a:r>
              <a:rPr lang="ja-JP" altLang="en-US" noProof="0" dirty="0"/>
              <a:t>第</a:t>
            </a:r>
            <a:r>
              <a:rPr lang="en-US" altLang="ja-JP" noProof="0" dirty="0"/>
              <a:t> 2 </a:t>
            </a:r>
            <a:r>
              <a:rPr lang="ja-JP" altLang="en-US" noProof="0" dirty="0"/>
              <a:t>レベル</a:t>
            </a:r>
            <a:endParaRPr lang="en-US" altLang="ja-JP" noProof="0" dirty="0"/>
          </a:p>
          <a:p>
            <a:pPr lvl="2"/>
            <a:r>
              <a:rPr lang="ja-JP" altLang="en-US" noProof="0" dirty="0"/>
              <a:t>第</a:t>
            </a:r>
            <a:r>
              <a:rPr lang="en-US" altLang="ja-JP" noProof="0" dirty="0"/>
              <a:t> 3 </a:t>
            </a:r>
            <a:r>
              <a:rPr lang="ja-JP" altLang="en-US" noProof="0" dirty="0"/>
              <a:t>レベル</a:t>
            </a:r>
            <a:endParaRPr lang="en-US" altLang="ja-JP" noProof="0" dirty="0"/>
          </a:p>
          <a:p>
            <a:pPr lvl="3"/>
            <a:r>
              <a:rPr lang="ja-JP" altLang="en-US" noProof="0" dirty="0"/>
              <a:t>第</a:t>
            </a:r>
            <a:r>
              <a:rPr lang="en-US" altLang="ja-JP" noProof="0" dirty="0"/>
              <a:t> 4 </a:t>
            </a:r>
            <a:r>
              <a:rPr lang="ja-JP" altLang="en-US" noProof="0" dirty="0"/>
              <a:t>レベル</a:t>
            </a:r>
            <a:endParaRPr lang="en-US" altLang="ja-JP" noProof="0" dirty="0"/>
          </a:p>
          <a:p>
            <a:pPr lvl="4"/>
            <a:r>
              <a:rPr lang="ja-JP" altLang="en-US" noProof="0" dirty="0"/>
              <a:t>第</a:t>
            </a:r>
            <a:r>
              <a:rPr lang="en-US" altLang="ja-JP" noProof="0" dirty="0"/>
              <a:t> 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964"/>
            <a:ext cx="3079864" cy="51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11" tIns="49507" rIns="99011" bIns="49507" numCol="1" anchor="b" anchorCtr="0" compatLnSpc="1">
            <a:prstTxWarp prst="textNoShape">
              <a:avLst/>
            </a:prstTxWarp>
          </a:bodyPr>
          <a:lstStyle>
            <a:lvl1pPr defTabSz="936282" eaLnBrk="1" hangingPunct="1">
              <a:defRPr sz="1300" b="0">
                <a:latin typeface="ＭＳ Ｐゴシック" charset="-128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200" y="9722964"/>
            <a:ext cx="3079863" cy="51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11" tIns="49507" rIns="99011" bIns="49507" numCol="1" anchor="b" anchorCtr="0" compatLnSpc="1">
            <a:prstTxWarp prst="textNoShape">
              <a:avLst/>
            </a:prstTxWarp>
          </a:bodyPr>
          <a:lstStyle>
            <a:lvl1pPr algn="r" defTabSz="936282" eaLnBrk="1" hangingPunct="1">
              <a:defRPr sz="1300" b="0">
                <a:latin typeface="ＭＳ Ｐゴシック" charset="-128"/>
                <a:ea typeface="ＭＳ Ｐゴシック" charset="-128"/>
              </a:defRPr>
            </a:lvl1pPr>
          </a:lstStyle>
          <a:p>
            <a:pPr>
              <a:defRPr/>
            </a:pPr>
            <a:fld id="{F00C4DFF-DC36-48B3-A1A6-B04C33B1E52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689888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MS PGothic" panose="020B0600070205080204" pitchFamily="34" charset="-128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MS PGothic" panose="020B0600070205080204" pitchFamily="34" charset="-128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MS PGothic" panose="020B0600070205080204" pitchFamily="34" charset="-128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MS PGothic" panose="020B0600070205080204" pitchFamily="34" charset="-128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MS PGothic" panose="020B0600070205080204" pitchFamily="34" charset="-128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z="1400" dirty="0"/>
          </a:p>
        </p:txBody>
      </p:sp>
      <p:sp>
        <p:nvSpPr>
          <p:cNvPr id="2867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9176" indent="-295837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83348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56687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30026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0336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7670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50044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23383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D493FB4-AFD3-44EF-A84A-1B76F4F321C8}" type="slidenum">
              <a:rPr lang="en-US" altLang="ja-JP" sz="1300" b="0">
                <a:latin typeface="MS PGothic" panose="020B0600070205080204" pitchFamily="34" charset="-128"/>
              </a:rPr>
              <a:pPr/>
              <a:t>1</a:t>
            </a:fld>
            <a:endParaRPr lang="en-US" altLang="ja-JP" sz="1300" b="0">
              <a:latin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4086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z="1400" dirty="0"/>
              <a:t>The HESC Project is progressing well, with the Pilot Phase targeted for operation in 2020-2021 and with full commercial operations targeted in the 2030s.</a:t>
            </a:r>
            <a:endParaRPr lang="ja-JP" altLang="ja-JP" sz="1400" dirty="0"/>
          </a:p>
          <a:p>
            <a:r>
              <a:rPr lang="en-US" altLang="ja-JP" sz="1400" dirty="0"/>
              <a:t>As I noted earlier, critical to the Commercial Phase of the HESC Project is a CCS solution.</a:t>
            </a:r>
            <a:endParaRPr lang="en-AU" altLang="en-US" sz="1400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9176" indent="-295837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83348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56687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30026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0336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7670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50044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23383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4E8B484-6CCC-4A90-A56C-5FB68827BCDF}" type="slidenum">
              <a:rPr lang="en-US" altLang="ja-JP" sz="1300" b="0">
                <a:latin typeface="MS PGothic" panose="020B0600070205080204" pitchFamily="34" charset="-128"/>
              </a:rPr>
              <a:pPr/>
              <a:t>10</a:t>
            </a:fld>
            <a:endParaRPr lang="en-US" altLang="ja-JP" sz="1300" b="0">
              <a:latin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401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400" dirty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9176" indent="-295837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83348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56687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30026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0336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7670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50044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23383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47406B7-401C-4C92-82CA-D9F6E21B8563}" type="slidenum">
              <a:rPr lang="en-US" altLang="ja-JP" sz="1300" b="0">
                <a:latin typeface="MS PGothic" panose="020B0600070205080204" pitchFamily="34" charset="-128"/>
              </a:rPr>
              <a:pPr/>
              <a:t>11</a:t>
            </a:fld>
            <a:endParaRPr lang="en-US" altLang="ja-JP" sz="1300" b="0">
              <a:latin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3439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z="1400" dirty="0"/>
              <a:t>The HESC Project is being delivered by reputable project partners across two consortiums, an Australian Consortium and a Japanese Consortium, supported by Australian Governments and the Japanese Government respectively.</a:t>
            </a:r>
          </a:p>
          <a:p>
            <a:endParaRPr lang="ja-JP" altLang="ja-JP" sz="1400" dirty="0"/>
          </a:p>
          <a:p>
            <a:r>
              <a:rPr lang="en-US" altLang="ja-JP" sz="1400" dirty="0"/>
              <a:t>The Australian consortium will demonstrate the gas refining, transport, liquefaction, storage and loading of liquid hydrogen onto a special carrier in Australia.</a:t>
            </a:r>
          </a:p>
          <a:p>
            <a:endParaRPr lang="en-US" altLang="ja-JP" sz="1400" dirty="0"/>
          </a:p>
          <a:p>
            <a:r>
              <a:rPr lang="en-US" altLang="ja-JP" sz="1400" dirty="0"/>
              <a:t>The Japanese Consortium, </a:t>
            </a:r>
            <a:r>
              <a:rPr lang="en-US" altLang="ja-JP" sz="1400" dirty="0" err="1"/>
              <a:t>HySTRA</a:t>
            </a:r>
            <a:r>
              <a:rPr lang="en-US" altLang="ja-JP" sz="1400" dirty="0"/>
              <a:t>, will be responsible for gasification of brown coal for </a:t>
            </a:r>
            <a:r>
              <a:rPr lang="en-US" altLang="ja-JP" sz="1400"/>
              <a:t>hydrogen production, </a:t>
            </a:r>
            <a:r>
              <a:rPr lang="en-US" altLang="ja-JP" sz="1400" dirty="0"/>
              <a:t>shipping the liquefied hydrogen to Japan, unloading and storage of liquid hydrogen in Japan. </a:t>
            </a:r>
            <a:endParaRPr lang="en-AU" altLang="en-US" sz="1400" dirty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9176" indent="-295837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83348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56687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30026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0336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7670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50044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23383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A766F99-79A1-432C-B55C-51B1BB3A2FEC}" type="slidenum">
              <a:rPr lang="en-US" altLang="ja-JP" sz="1300" b="0">
                <a:latin typeface="MS PGothic" panose="020B0600070205080204" pitchFamily="34" charset="-128"/>
              </a:rPr>
              <a:pPr/>
              <a:t>12</a:t>
            </a:fld>
            <a:endParaRPr lang="en-US" altLang="ja-JP" sz="1300" b="0">
              <a:latin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2874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dirty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03288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03288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03288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03288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47406B7-401C-4C92-82CA-D9F6E21B8563}" type="slidenum">
              <a:rPr lang="en-US" altLang="ja-JP" sz="1300" b="0" smtClean="0">
                <a:latin typeface="MS PGothic" panose="020B0600070205080204" pitchFamily="34" charset="-128"/>
              </a:rPr>
              <a:pPr/>
              <a:t>13</a:t>
            </a:fld>
            <a:endParaRPr lang="en-US" altLang="ja-JP" sz="1300" b="0">
              <a:latin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8697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400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9176" indent="-295837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83348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56687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30026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0336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7670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50044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23383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77E0E42-DB5B-4EF5-B5C5-B3C6A146C117}" type="slidenum">
              <a:rPr lang="en-US" altLang="ja-JP" sz="1300" b="0">
                <a:latin typeface="MS PGothic" panose="020B0600070205080204" pitchFamily="34" charset="-128"/>
              </a:rPr>
              <a:pPr/>
              <a:t>14</a:t>
            </a:fld>
            <a:endParaRPr lang="en-US" altLang="ja-JP" sz="1300" b="0">
              <a:latin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5674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z="1400" dirty="0"/>
          </a:p>
        </p:txBody>
      </p:sp>
      <p:sp>
        <p:nvSpPr>
          <p:cNvPr id="5530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67533" indent="-294194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81705" indent="-235027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55044" indent="-235027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128383" indent="-235027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601722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3075062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548401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4021740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B2A583-D6D8-47C5-96F5-0C855E3C6FDE}" type="slidenum">
              <a:rPr lang="en-US" altLang="ja-JP" sz="1300"/>
              <a:pPr>
                <a:spcBef>
                  <a:spcPct val="0"/>
                </a:spcBef>
              </a:pPr>
              <a:t>15</a:t>
            </a:fld>
            <a:endParaRPr lang="en-US" altLang="ja-JP" sz="1300"/>
          </a:p>
        </p:txBody>
      </p:sp>
    </p:spTree>
    <p:extLst>
      <p:ext uri="{BB962C8B-B14F-4D97-AF65-F5344CB8AC3E}">
        <p14:creationId xmlns:p14="http://schemas.microsoft.com/office/powerpoint/2010/main" val="2323749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4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9176" indent="-295837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83348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56687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30026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0336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7670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50044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23383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AA65D15-0123-42FC-9355-1DA2D41FE95A}" type="slidenum">
              <a:rPr lang="en-US" altLang="ja-JP" sz="1300" b="0">
                <a:latin typeface="MS PGothic" panose="020B0600070205080204" pitchFamily="34" charset="-128"/>
              </a:rPr>
              <a:pPr/>
              <a:t>16</a:t>
            </a:fld>
            <a:endParaRPr lang="en-US" altLang="ja-JP" sz="1300" b="0">
              <a:latin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7245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6678">
              <a:defRPr/>
            </a:pPr>
            <a:endParaRPr lang="en-US" altLang="ja-JP" sz="1400" dirty="0"/>
          </a:p>
        </p:txBody>
      </p:sp>
      <p:sp>
        <p:nvSpPr>
          <p:cNvPr id="6963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67533" indent="-294194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81705" indent="-235027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55044" indent="-235027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128383" indent="-235027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601722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3075062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548401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4021740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F2908AD-E284-4415-A860-F82686BB13B4}" type="slidenum">
              <a:rPr lang="en-US" altLang="ja-JP" sz="1300"/>
              <a:pPr>
                <a:spcBef>
                  <a:spcPct val="0"/>
                </a:spcBef>
              </a:pPr>
              <a:t>17</a:t>
            </a:fld>
            <a:endParaRPr lang="en-US" altLang="ja-JP" sz="1300"/>
          </a:p>
        </p:txBody>
      </p:sp>
    </p:spTree>
    <p:extLst>
      <p:ext uri="{BB962C8B-B14F-4D97-AF65-F5344CB8AC3E}">
        <p14:creationId xmlns:p14="http://schemas.microsoft.com/office/powerpoint/2010/main" val="1929998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85900" y="492125"/>
            <a:ext cx="4173538" cy="288925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9975" y="3565196"/>
            <a:ext cx="6196174" cy="6335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0789" indent="-180789">
              <a:lnSpc>
                <a:spcPct val="120000"/>
              </a:lnSpc>
              <a:spcBef>
                <a:spcPct val="0"/>
              </a:spcBef>
            </a:pPr>
            <a:endParaRPr lang="ja-JP" altLang="en-US" sz="1700" dirty="0">
              <a:ea typeface="ＭＳ Ｐ明朝"/>
              <a:cs typeface="Arial" panose="020B0604020202020204" pitchFamily="34" charset="0"/>
            </a:endParaRPr>
          </a:p>
        </p:txBody>
      </p:sp>
      <p:sp>
        <p:nvSpPr>
          <p:cNvPr id="71684" name="スライド番号プレースホルダ 3"/>
          <p:cNvSpPr txBox="1">
            <a:spLocks noGrp="1"/>
          </p:cNvSpPr>
          <p:nvPr/>
        </p:nvSpPr>
        <p:spPr bwMode="auto">
          <a:xfrm>
            <a:off x="4024201" y="9719695"/>
            <a:ext cx="3078206" cy="51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74" tIns="47686" rIns="95374" bIns="47686" anchor="b"/>
          <a:lstStyle>
            <a:lvl1pPr defTabSz="8778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 defTabSz="8778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 defTabSz="8778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 defTabSz="8778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 defTabSz="8778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3E9F9D6-72E2-4D9A-B9B0-674BCD155713}" type="slidenum">
              <a:rPr lang="en-US" altLang="ja-JP" sz="2000" b="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en-US" altLang="ja-JP" sz="20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137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z="1700" dirty="0"/>
              <a:t>Thank you very much for listening. </a:t>
            </a:r>
          </a:p>
          <a:p>
            <a:r>
              <a:rPr lang="en-US" altLang="ja-JP" sz="1700" dirty="0"/>
              <a:t>I hope you found the presentation informative and demonstrated Kawasaki’s vision of the “Hydrogen Road”.</a:t>
            </a:r>
            <a:endParaRPr lang="ja-JP" altLang="en-US" sz="1700" dirty="0"/>
          </a:p>
        </p:txBody>
      </p:sp>
      <p:sp>
        <p:nvSpPr>
          <p:cNvPr id="7373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9176" indent="-295837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83348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56687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30026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0336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7670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50044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23383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7AEA351-8AD9-47CF-AECC-FAF9F8BC6711}" type="slidenum">
              <a:rPr lang="en-US" altLang="ja-JP" sz="1300" b="0">
                <a:latin typeface="MS PGothic" panose="020B0600070205080204" pitchFamily="34" charset="-128"/>
              </a:rPr>
              <a:pPr/>
              <a:t>19</a:t>
            </a:fld>
            <a:endParaRPr lang="en-US" altLang="ja-JP" sz="1300" b="0">
              <a:latin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5587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z="1400" dirty="0"/>
          </a:p>
        </p:txBody>
      </p:sp>
      <p:sp>
        <p:nvSpPr>
          <p:cNvPr id="3072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67533" indent="-294194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81705" indent="-235027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55044" indent="-235027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128383" indent="-235027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601722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3075062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548401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4021740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DAFEBD7-9C54-4FC9-890D-BF5554382538}" type="slidenum">
              <a:rPr lang="en-US" altLang="ja-JP" sz="1300"/>
              <a:pPr>
                <a:spcBef>
                  <a:spcPct val="0"/>
                </a:spcBef>
              </a:pPr>
              <a:t>2</a:t>
            </a:fld>
            <a:endParaRPr lang="en-US" altLang="ja-JP" sz="1300"/>
          </a:p>
        </p:txBody>
      </p:sp>
    </p:spTree>
    <p:extLst>
      <p:ext uri="{BB962C8B-B14F-4D97-AF65-F5344CB8AC3E}">
        <p14:creationId xmlns:p14="http://schemas.microsoft.com/office/powerpoint/2010/main" val="4161735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xfrm>
            <a:off x="947650" y="4704555"/>
            <a:ext cx="5412541" cy="516618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400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9176" indent="-295837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83348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56687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30026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0336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7670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50044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23383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2B977F1-A2D0-481A-8C14-5DB7E6BF6280}" type="slidenum">
              <a:rPr lang="en-US" altLang="ja-JP" sz="1300" b="0">
                <a:latin typeface="MS PGothic" panose="020B0600070205080204" pitchFamily="34" charset="-128"/>
              </a:rPr>
              <a:pPr/>
              <a:t>3</a:t>
            </a:fld>
            <a:endParaRPr lang="en-US" altLang="ja-JP" sz="1300" b="0">
              <a:latin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7460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xfrm>
            <a:off x="947650" y="4861482"/>
            <a:ext cx="5412541" cy="486148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400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9176" indent="-295837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83348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56687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30026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0336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7670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50044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23383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500722A-B204-406D-9E87-A11C16D5BD3D}" type="slidenum">
              <a:rPr lang="en-US" altLang="ja-JP" sz="1300" b="0">
                <a:latin typeface="MS PGothic" panose="020B0600070205080204" pitchFamily="34" charset="-128"/>
              </a:rPr>
              <a:pPr/>
              <a:t>4</a:t>
            </a:fld>
            <a:endParaRPr lang="en-US" altLang="ja-JP" sz="1300" b="0">
              <a:latin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5227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z="1400" dirty="0"/>
          </a:p>
        </p:txBody>
      </p:sp>
      <p:sp>
        <p:nvSpPr>
          <p:cNvPr id="3686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67533" indent="-294194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81705" indent="-235027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55044" indent="-235027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128383" indent="-235027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601722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3075062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548401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4021740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F43D59-233B-4936-A336-1E14954CE659}" type="slidenum">
              <a:rPr lang="en-US" altLang="ja-JP" sz="1300"/>
              <a:pPr>
                <a:spcBef>
                  <a:spcPct val="0"/>
                </a:spcBef>
              </a:pPr>
              <a:t>5</a:t>
            </a:fld>
            <a:endParaRPr lang="en-US" altLang="ja-JP" sz="1300"/>
          </a:p>
        </p:txBody>
      </p:sp>
    </p:spTree>
    <p:extLst>
      <p:ext uri="{BB962C8B-B14F-4D97-AF65-F5344CB8AC3E}">
        <p14:creationId xmlns:p14="http://schemas.microsoft.com/office/powerpoint/2010/main" val="717312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400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9176" indent="-295837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83348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56687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30026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0336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7670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50044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23383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22DDC69-C78B-4802-8BD9-E90AD31771A4}" type="slidenum">
              <a:rPr lang="en-US" altLang="ja-JP" sz="1300" b="0">
                <a:latin typeface="MS PGothic" panose="020B0600070205080204" pitchFamily="34" charset="-128"/>
              </a:rPr>
              <a:pPr/>
              <a:t>6</a:t>
            </a:fld>
            <a:endParaRPr lang="en-US" altLang="ja-JP" sz="1300" b="0">
              <a:latin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5952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400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9176" indent="-295837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83348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56687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30026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0336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7670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50044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23383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BFA1831-C220-45E0-8D46-45733DF8771D}" type="slidenum">
              <a:rPr lang="en-US" altLang="ja-JP" sz="1300" b="0">
                <a:latin typeface="MS PGothic" panose="020B0600070205080204" pitchFamily="34" charset="-128"/>
              </a:rPr>
              <a:pPr/>
              <a:t>7</a:t>
            </a:fld>
            <a:endParaRPr lang="en-US" altLang="ja-JP" sz="1300" b="0">
              <a:latin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5325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z="1400" dirty="0"/>
          </a:p>
        </p:txBody>
      </p:sp>
      <p:sp>
        <p:nvSpPr>
          <p:cNvPr id="4301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67533" indent="-294194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81705" indent="-235027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55044" indent="-235027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128383" indent="-235027" defTabSz="93353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601722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3075062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548401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4021740" indent="-235027" defTabSz="93353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7C920E1-645D-4F71-9F59-6E1DB7A37A7B}" type="slidenum">
              <a:rPr lang="en-US" altLang="ja-JP" sz="1300"/>
              <a:pPr>
                <a:spcBef>
                  <a:spcPct val="0"/>
                </a:spcBef>
              </a:pPr>
              <a:t>8</a:t>
            </a:fld>
            <a:endParaRPr lang="en-US" altLang="ja-JP" sz="1300"/>
          </a:p>
        </p:txBody>
      </p:sp>
    </p:spTree>
    <p:extLst>
      <p:ext uri="{BB962C8B-B14F-4D97-AF65-F5344CB8AC3E}">
        <p14:creationId xmlns:p14="http://schemas.microsoft.com/office/powerpoint/2010/main" val="2795919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z="1400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9176" indent="-295837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83348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56687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30026" indent="-236670" defTabSz="935174"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0336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76705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50044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23383" indent="-236670" defTabSz="935174" eaLnBrk="0" fontAlgn="base" hangingPunct="0">
              <a:spcBef>
                <a:spcPct val="0"/>
              </a:spcBef>
              <a:spcAft>
                <a:spcPct val="0"/>
              </a:spcAft>
              <a:defRPr kumimoji="1" sz="25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B63A589-00E7-4C4F-9162-D43E40EF47F3}" type="slidenum">
              <a:rPr lang="en-US" altLang="ja-JP" sz="1300" b="0">
                <a:latin typeface="MS PGothic" panose="020B0600070205080204" pitchFamily="34" charset="-128"/>
              </a:rPr>
              <a:pPr/>
              <a:t>9</a:t>
            </a:fld>
            <a:endParaRPr lang="en-US" altLang="ja-JP" sz="1300" b="0">
              <a:latin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6186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8.jpe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8.jpe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7.xml"/><Relationship Id="rId7" Type="http://schemas.openxmlformats.org/officeDocument/2006/relationships/image" Target="../media/image6.jpe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tags" Target="../tags/tag10.xml"/><Relationship Id="rId7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0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2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70904" y="1304925"/>
            <a:ext cx="8074484" cy="87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lvl1pPr marL="342900" indent="-342900">
              <a:buNone/>
              <a:defRPr lang="ja-JP" altLang="en-US"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/>
              <a:t>マスター サブタイトルの書式設定</a:t>
            </a:r>
            <a:endParaRPr lang="ja-JP" altLang="en-US" dirty="0"/>
          </a:p>
        </p:txBody>
      </p:sp>
      <p:sp>
        <p:nvSpPr>
          <p:cNvPr id="14" name="タイトル 13"/>
          <p:cNvSpPr>
            <a:spLocks noGrp="1"/>
          </p:cNvSpPr>
          <p:nvPr>
            <p:ph type="title"/>
          </p:nvPr>
        </p:nvSpPr>
        <p:spPr>
          <a:xfrm>
            <a:off x="380492" y="2276475"/>
            <a:ext cx="7344816" cy="1131888"/>
          </a:xfrm>
          <a:noFill/>
          <a:ln>
            <a:noFill/>
          </a:ln>
          <a:extLst/>
        </p:spPr>
        <p:txBody>
          <a:bodyPr lIns="0" rIns="0" anchor="t"/>
          <a:lstStyle>
            <a:lvl1pPr>
              <a:defRPr lang="ja-JP" altLang="en-US" sz="3200" b="1">
                <a:solidFill>
                  <a:schemeClr val="tx2"/>
                </a:solidFill>
                <a:latin typeface="+mj-lt"/>
                <a:ea typeface="+mj-ea"/>
                <a:cs typeface="HGP創英角ｺﾞｼｯｸUB" pitchFamily="50" charset="-128"/>
              </a:defRPr>
            </a:lvl1pPr>
          </a:lstStyle>
          <a:p>
            <a:pPr lv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10"/>
          </p:nvPr>
        </p:nvSpPr>
        <p:spPr>
          <a:xfrm>
            <a:off x="381000" y="3681462"/>
            <a:ext cx="4492625" cy="755650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13102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1588"/>
            <a:ext cx="99314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70904" y="1304925"/>
            <a:ext cx="8074484" cy="8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42900" indent="-342900">
              <a:buNone/>
              <a:defRPr lang="ja-JP" altLang="en-US"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dirty="0"/>
              <a:t>マスター サブタイトルの書式設定</a:t>
            </a:r>
          </a:p>
        </p:txBody>
      </p:sp>
      <p:sp>
        <p:nvSpPr>
          <p:cNvPr id="14" name="タイトル 13"/>
          <p:cNvSpPr>
            <a:spLocks noGrp="1"/>
          </p:cNvSpPr>
          <p:nvPr>
            <p:ph type="title"/>
          </p:nvPr>
        </p:nvSpPr>
        <p:spPr>
          <a:xfrm>
            <a:off x="380492" y="2276475"/>
            <a:ext cx="7344816" cy="11318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t"/>
          <a:lstStyle>
            <a:lvl1pPr>
              <a:defRPr lang="ja-JP" altLang="en-US" sz="3200" b="1">
                <a:solidFill>
                  <a:schemeClr val="tx2"/>
                </a:solidFill>
                <a:latin typeface="+mj-lt"/>
                <a:ea typeface="+mj-ea"/>
                <a:cs typeface="HGP創英角ｺﾞｼｯｸUB" pitchFamily="50" charset="-128"/>
              </a:defRPr>
            </a:lvl1pPr>
          </a:lstStyle>
          <a:p>
            <a:pPr lvl="0"/>
            <a:r>
              <a:rPr lang="ja-JP" altLang="en-US" dirty="0"/>
              <a:t>マスター タイトルの書式設定</a:t>
            </a: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10"/>
          </p:nvPr>
        </p:nvSpPr>
        <p:spPr>
          <a:xfrm>
            <a:off x="381001" y="3681462"/>
            <a:ext cx="4492625" cy="162000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39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本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89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図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2563"/>
            <a:ext cx="99139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コネクタ 10"/>
          <p:cNvCxnSpPr/>
          <p:nvPr userDrawn="1"/>
        </p:nvCxnSpPr>
        <p:spPr bwMode="auto">
          <a:xfrm>
            <a:off x="369888" y="893763"/>
            <a:ext cx="915193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C1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Rectangle 30"/>
          <p:cNvSpPr txBox="1">
            <a:spLocks noChangeArrowheads="1"/>
          </p:cNvSpPr>
          <p:nvPr userDrawn="1"/>
        </p:nvSpPr>
        <p:spPr>
          <a:xfrm>
            <a:off x="290513" y="6597650"/>
            <a:ext cx="5318125" cy="215900"/>
          </a:xfrm>
          <a:prstGeom prst="rect">
            <a:avLst/>
          </a:prstGeom>
          <a:ln/>
        </p:spPr>
        <p:txBody>
          <a:bodyPr/>
          <a:lstStyle>
            <a:lvl1pPr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600" b="0" dirty="0">
                <a:solidFill>
                  <a:srgbClr val="FFFFFF"/>
                </a:solidFill>
                <a:latin typeface="Verdana" pitchFamily="34" charset="0"/>
              </a:rPr>
              <a:t>© 2019 Kawasaki Heavy Industries, Ltd. All Rights Reserved</a:t>
            </a:r>
          </a:p>
        </p:txBody>
      </p:sp>
      <p:sp>
        <p:nvSpPr>
          <p:cNvPr id="9" name="テキスト ボックス 10"/>
          <p:cNvSpPr txBox="1">
            <a:spLocks noChangeArrowheads="1"/>
          </p:cNvSpPr>
          <p:nvPr userDrawn="1"/>
        </p:nvSpPr>
        <p:spPr bwMode="auto">
          <a:xfrm>
            <a:off x="9575800" y="6526213"/>
            <a:ext cx="288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fld id="{BA442221-37E7-430C-B22B-175007980FA9}" type="slidenum">
              <a:rPr lang="ja-JP" altLang="en-US" sz="1600" smtClean="0">
                <a:solidFill>
                  <a:srgbClr val="FFFFFF"/>
                </a:solidFill>
              </a:rPr>
              <a:pPr eaLnBrk="1" hangingPunct="1">
                <a:defRPr/>
              </a:pPr>
              <a:t>‹#›</a:t>
            </a:fld>
            <a:endParaRPr lang="ja-JP" altLang="en-US" sz="1600" dirty="0">
              <a:solidFill>
                <a:srgbClr val="FFFFFF"/>
              </a:solidFill>
            </a:endParaRPr>
          </a:p>
        </p:txBody>
      </p:sp>
      <p:pic>
        <p:nvPicPr>
          <p:cNvPr id="10" name="図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フリーフォーム 6"/>
          <p:cNvSpPr/>
          <p:nvPr userDrawn="1"/>
        </p:nvSpPr>
        <p:spPr>
          <a:xfrm>
            <a:off x="7527925" y="-1588"/>
            <a:ext cx="2379663" cy="992188"/>
          </a:xfrm>
          <a:custGeom>
            <a:avLst/>
            <a:gdLst>
              <a:gd name="connsiteX0" fmla="*/ 0 w 2590800"/>
              <a:gd name="connsiteY0" fmla="*/ 1000125 h 1000125"/>
              <a:gd name="connsiteX1" fmla="*/ 581025 w 2590800"/>
              <a:gd name="connsiteY1" fmla="*/ 0 h 1000125"/>
              <a:gd name="connsiteX2" fmla="*/ 2590800 w 2590800"/>
              <a:gd name="connsiteY2" fmla="*/ 0 h 1000125"/>
              <a:gd name="connsiteX3" fmla="*/ 2590800 w 2590800"/>
              <a:gd name="connsiteY3" fmla="*/ 1000125 h 1000125"/>
              <a:gd name="connsiteX4" fmla="*/ 0 w 2590800"/>
              <a:gd name="connsiteY4" fmla="*/ 1000125 h 1000125"/>
              <a:gd name="connsiteX0" fmla="*/ 0 w 2590800"/>
              <a:gd name="connsiteY0" fmla="*/ 1000125 h 1000125"/>
              <a:gd name="connsiteX1" fmla="*/ 578644 w 2590800"/>
              <a:gd name="connsiteY1" fmla="*/ 7144 h 1000125"/>
              <a:gd name="connsiteX2" fmla="*/ 2590800 w 2590800"/>
              <a:gd name="connsiteY2" fmla="*/ 0 h 1000125"/>
              <a:gd name="connsiteX3" fmla="*/ 2590800 w 2590800"/>
              <a:gd name="connsiteY3" fmla="*/ 1000125 h 1000125"/>
              <a:gd name="connsiteX4" fmla="*/ 0 w 2590800"/>
              <a:gd name="connsiteY4" fmla="*/ 1000125 h 1000125"/>
              <a:gd name="connsiteX0" fmla="*/ 0 w 2593181"/>
              <a:gd name="connsiteY0" fmla="*/ 995362 h 995362"/>
              <a:gd name="connsiteX1" fmla="*/ 578644 w 2593181"/>
              <a:gd name="connsiteY1" fmla="*/ 2381 h 995362"/>
              <a:gd name="connsiteX2" fmla="*/ 2593181 w 2593181"/>
              <a:gd name="connsiteY2" fmla="*/ 0 h 995362"/>
              <a:gd name="connsiteX3" fmla="*/ 2590800 w 2593181"/>
              <a:gd name="connsiteY3" fmla="*/ 995362 h 995362"/>
              <a:gd name="connsiteX4" fmla="*/ 0 w 2593181"/>
              <a:gd name="connsiteY4" fmla="*/ 995362 h 995362"/>
              <a:gd name="connsiteX0" fmla="*/ 0 w 2590905"/>
              <a:gd name="connsiteY0" fmla="*/ 995362 h 995362"/>
              <a:gd name="connsiteX1" fmla="*/ 578644 w 2590905"/>
              <a:gd name="connsiteY1" fmla="*/ 2381 h 995362"/>
              <a:gd name="connsiteX2" fmla="*/ 2588419 w 2590905"/>
              <a:gd name="connsiteY2" fmla="*/ 0 h 995362"/>
              <a:gd name="connsiteX3" fmla="*/ 2590800 w 2590905"/>
              <a:gd name="connsiteY3" fmla="*/ 995362 h 995362"/>
              <a:gd name="connsiteX4" fmla="*/ 0 w 2590905"/>
              <a:gd name="connsiteY4" fmla="*/ 995362 h 995362"/>
              <a:gd name="connsiteX0" fmla="*/ 0 w 2591029"/>
              <a:gd name="connsiteY0" fmla="*/ 992981 h 992981"/>
              <a:gd name="connsiteX1" fmla="*/ 578644 w 2591029"/>
              <a:gd name="connsiteY1" fmla="*/ 0 h 992981"/>
              <a:gd name="connsiteX2" fmla="*/ 2590800 w 2591029"/>
              <a:gd name="connsiteY2" fmla="*/ 1 h 992981"/>
              <a:gd name="connsiteX3" fmla="*/ 2590800 w 2591029"/>
              <a:gd name="connsiteY3" fmla="*/ 992981 h 992981"/>
              <a:gd name="connsiteX4" fmla="*/ 0 w 2591029"/>
              <a:gd name="connsiteY4" fmla="*/ 992981 h 992981"/>
              <a:gd name="connsiteX0" fmla="*/ 0 w 2590800"/>
              <a:gd name="connsiteY0" fmla="*/ 992981 h 992981"/>
              <a:gd name="connsiteX1" fmla="*/ 578644 w 2590800"/>
              <a:gd name="connsiteY1" fmla="*/ 0 h 992981"/>
              <a:gd name="connsiteX2" fmla="*/ 2590800 w 2590800"/>
              <a:gd name="connsiteY2" fmla="*/ 1 h 992981"/>
              <a:gd name="connsiteX3" fmla="*/ 2195512 w 2590800"/>
              <a:gd name="connsiteY3" fmla="*/ 992981 h 992981"/>
              <a:gd name="connsiteX4" fmla="*/ 0 w 2590800"/>
              <a:gd name="connsiteY4" fmla="*/ 992981 h 992981"/>
              <a:gd name="connsiteX0" fmla="*/ 0 w 2197893"/>
              <a:gd name="connsiteY0" fmla="*/ 992981 h 992981"/>
              <a:gd name="connsiteX1" fmla="*/ 578644 w 2197893"/>
              <a:gd name="connsiteY1" fmla="*/ 0 h 992981"/>
              <a:gd name="connsiteX2" fmla="*/ 2197893 w 2197893"/>
              <a:gd name="connsiteY2" fmla="*/ 2382 h 992981"/>
              <a:gd name="connsiteX3" fmla="*/ 2195512 w 2197893"/>
              <a:gd name="connsiteY3" fmla="*/ 992981 h 992981"/>
              <a:gd name="connsiteX4" fmla="*/ 0 w 2197893"/>
              <a:gd name="connsiteY4" fmla="*/ 992981 h 99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7893" h="992981">
                <a:moveTo>
                  <a:pt x="0" y="992981"/>
                </a:moveTo>
                <a:lnTo>
                  <a:pt x="578644" y="0"/>
                </a:lnTo>
                <a:lnTo>
                  <a:pt x="2197893" y="2382"/>
                </a:lnTo>
                <a:cubicBezTo>
                  <a:pt x="2197099" y="334169"/>
                  <a:pt x="2196306" y="661194"/>
                  <a:pt x="2195512" y="992981"/>
                </a:cubicBezTo>
                <a:lnTo>
                  <a:pt x="0" y="9929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600"/>
              </a:spcAft>
              <a:defRPr/>
            </a:pPr>
            <a:endParaRPr lang="ja-JP" altLang="en-US" sz="1600" b="0" dirty="0">
              <a:solidFill>
                <a:srgbClr val="4C4948"/>
              </a:solidFill>
            </a:endParaRPr>
          </a:p>
        </p:txBody>
      </p:sp>
      <p:pic>
        <p:nvPicPr>
          <p:cNvPr id="12" name="図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13" y="271463"/>
            <a:ext cx="18637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508" y="80628"/>
            <a:ext cx="9144000" cy="720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10"/>
          </p:nvPr>
        </p:nvSpPr>
        <p:spPr>
          <a:xfrm>
            <a:off x="381001" y="1125540"/>
            <a:ext cx="9144000" cy="4968875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07832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中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13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図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2563"/>
            <a:ext cx="99139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コネクタ 10"/>
          <p:cNvCxnSpPr/>
          <p:nvPr userDrawn="1"/>
        </p:nvCxnSpPr>
        <p:spPr bwMode="auto">
          <a:xfrm>
            <a:off x="369888" y="893763"/>
            <a:ext cx="915193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C1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Rectangle 30"/>
          <p:cNvSpPr txBox="1">
            <a:spLocks noChangeArrowheads="1"/>
          </p:cNvSpPr>
          <p:nvPr userDrawn="1"/>
        </p:nvSpPr>
        <p:spPr>
          <a:xfrm>
            <a:off x="290513" y="6597650"/>
            <a:ext cx="5318125" cy="215900"/>
          </a:xfrm>
          <a:prstGeom prst="rect">
            <a:avLst/>
          </a:prstGeom>
          <a:ln/>
        </p:spPr>
        <p:txBody>
          <a:bodyPr/>
          <a:lstStyle>
            <a:lvl1pPr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600" b="0" dirty="0">
                <a:solidFill>
                  <a:srgbClr val="FFFFFF"/>
                </a:solidFill>
                <a:latin typeface="Verdana" pitchFamily="34" charset="0"/>
              </a:rPr>
              <a:t>© 2019 Kawasaki Heavy Industries, Ltd. All Rights Reserved</a:t>
            </a:r>
          </a:p>
        </p:txBody>
      </p:sp>
      <p:sp>
        <p:nvSpPr>
          <p:cNvPr id="9" name="テキスト ボックス 10"/>
          <p:cNvSpPr txBox="1">
            <a:spLocks noChangeArrowheads="1"/>
          </p:cNvSpPr>
          <p:nvPr userDrawn="1"/>
        </p:nvSpPr>
        <p:spPr bwMode="auto">
          <a:xfrm>
            <a:off x="9575800" y="6526213"/>
            <a:ext cx="288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fld id="{D7C1ED21-C6EC-4DEC-A440-8EA0705094CC}" type="slidenum">
              <a:rPr lang="ja-JP" altLang="en-US" sz="1600" smtClean="0">
                <a:solidFill>
                  <a:srgbClr val="FFFFFF"/>
                </a:solidFill>
              </a:rPr>
              <a:pPr eaLnBrk="1" hangingPunct="1">
                <a:defRPr/>
              </a:pPr>
              <a:t>‹#›</a:t>
            </a:fld>
            <a:endParaRPr lang="ja-JP" altLang="en-US" sz="1600" dirty="0">
              <a:solidFill>
                <a:srgbClr val="FFFFFF"/>
              </a:solidFill>
            </a:endParaRPr>
          </a:p>
        </p:txBody>
      </p:sp>
      <p:pic>
        <p:nvPicPr>
          <p:cNvPr id="10" name="図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10"/>
          </p:nvPr>
        </p:nvSpPr>
        <p:spPr>
          <a:xfrm>
            <a:off x="381001" y="1125540"/>
            <a:ext cx="9144000" cy="4968875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442706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37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図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2563"/>
            <a:ext cx="99139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コネクタ 10"/>
          <p:cNvCxnSpPr/>
          <p:nvPr userDrawn="1"/>
        </p:nvCxnSpPr>
        <p:spPr bwMode="auto">
          <a:xfrm>
            <a:off x="369888" y="893763"/>
            <a:ext cx="915193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C1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Rectangle 30"/>
          <p:cNvSpPr txBox="1">
            <a:spLocks noChangeArrowheads="1"/>
          </p:cNvSpPr>
          <p:nvPr userDrawn="1"/>
        </p:nvSpPr>
        <p:spPr>
          <a:xfrm>
            <a:off x="290513" y="6597650"/>
            <a:ext cx="5318125" cy="215900"/>
          </a:xfrm>
          <a:prstGeom prst="rect">
            <a:avLst/>
          </a:prstGeom>
          <a:ln/>
        </p:spPr>
        <p:txBody>
          <a:bodyPr/>
          <a:lstStyle>
            <a:lvl1pPr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600" b="0" dirty="0">
                <a:solidFill>
                  <a:srgbClr val="FFFFFF"/>
                </a:solidFill>
                <a:latin typeface="Verdana" pitchFamily="34" charset="0"/>
              </a:rPr>
              <a:t>© 2019 Kawasaki Heavy Industries, Ltd. All Rights Reserved</a:t>
            </a:r>
          </a:p>
        </p:txBody>
      </p:sp>
      <p:sp>
        <p:nvSpPr>
          <p:cNvPr id="8" name="テキスト ボックス 10"/>
          <p:cNvSpPr txBox="1">
            <a:spLocks noChangeArrowheads="1"/>
          </p:cNvSpPr>
          <p:nvPr userDrawn="1"/>
        </p:nvSpPr>
        <p:spPr bwMode="auto">
          <a:xfrm>
            <a:off x="9575800" y="6526213"/>
            <a:ext cx="288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fld id="{64D6C579-A2DB-47BA-988F-05314A56EC55}" type="slidenum">
              <a:rPr lang="ja-JP" altLang="en-US" sz="1600" smtClean="0">
                <a:solidFill>
                  <a:srgbClr val="FFFFFF"/>
                </a:solidFill>
              </a:rPr>
              <a:pPr eaLnBrk="1" hangingPunct="1">
                <a:defRPr/>
              </a:pPr>
              <a:t>‹#›</a:t>
            </a:fld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B1A77DBA-80C5-4CD8-8C40-BFA01CDE41A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18690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16" name="think-cell Slide" r:id="rId5" imgW="473" imgH="473" progId="TCLayout.ActiveDocument.1">
                  <p:embed/>
                </p:oleObj>
              </mc:Choice>
              <mc:Fallback>
                <p:oleObj name="think-cell Slide" r:id="rId5" imgW="473" imgH="473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図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2563"/>
            <a:ext cx="99139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コネクタ 10"/>
          <p:cNvCxnSpPr/>
          <p:nvPr userDrawn="1"/>
        </p:nvCxnSpPr>
        <p:spPr bwMode="auto">
          <a:xfrm>
            <a:off x="369888" y="893763"/>
            <a:ext cx="915193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C1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Rectangle 30"/>
          <p:cNvSpPr txBox="1">
            <a:spLocks noChangeArrowheads="1"/>
          </p:cNvSpPr>
          <p:nvPr userDrawn="1"/>
        </p:nvSpPr>
        <p:spPr>
          <a:xfrm>
            <a:off x="290513" y="6597650"/>
            <a:ext cx="5318125" cy="215900"/>
          </a:xfrm>
          <a:prstGeom prst="rect">
            <a:avLst/>
          </a:prstGeom>
          <a:ln/>
        </p:spPr>
        <p:txBody>
          <a:bodyPr/>
          <a:lstStyle>
            <a:lvl1pPr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600" b="0" dirty="0">
                <a:solidFill>
                  <a:srgbClr val="FFFFFF"/>
                </a:solidFill>
                <a:latin typeface="Verdana" pitchFamily="34" charset="0"/>
              </a:rPr>
              <a:t>© 2019 Kawasaki Heavy Industries, Ltd. All Rights Reserved</a:t>
            </a:r>
          </a:p>
        </p:txBody>
      </p:sp>
      <p:sp>
        <p:nvSpPr>
          <p:cNvPr id="6" name="テキスト ボックス 10"/>
          <p:cNvSpPr txBox="1">
            <a:spLocks noChangeArrowheads="1"/>
          </p:cNvSpPr>
          <p:nvPr userDrawn="1"/>
        </p:nvSpPr>
        <p:spPr bwMode="auto">
          <a:xfrm>
            <a:off x="9575800" y="6526213"/>
            <a:ext cx="288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fld id="{F1C71743-8EFB-4A73-AAE6-26E53D8CEF54}" type="slidenum">
              <a:rPr lang="ja-JP" altLang="en-US" sz="1600" smtClean="0">
                <a:solidFill>
                  <a:srgbClr val="FFFFFF"/>
                </a:solidFill>
              </a:rPr>
              <a:pPr eaLnBrk="1" hangingPunct="1">
                <a:defRPr/>
              </a:pPr>
              <a:t>‹#›</a:t>
            </a:fld>
            <a:endParaRPr lang="ja-JP" altLang="en-US" sz="1600" dirty="0">
              <a:solidFill>
                <a:srgbClr val="FFFFFF"/>
              </a:solidFill>
            </a:endParaRPr>
          </a:p>
        </p:txBody>
      </p:sp>
      <p:graphicFrame>
        <p:nvGraphicFramePr>
          <p:cNvPr id="7" name="Object 8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17" name="think-cell Slide" r:id="rId8" imgW="473" imgH="473" progId="TCLayout.ActiveDocument.1">
                  <p:embed/>
                </p:oleObj>
              </mc:Choice>
              <mc:Fallback>
                <p:oleObj name="think-cell Slide" r:id="rId8" imgW="473" imgH="473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0755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本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40" name="think-cell Slide" r:id="rId5" imgW="473" imgH="473" progId="TCLayout.ActiveDocument.1">
                  <p:embed/>
                </p:oleObj>
              </mc:Choice>
              <mc:Fallback>
                <p:oleObj name="think-cell Slide" r:id="rId5" imgW="473" imgH="473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図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25"/>
            <a:ext cx="990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10"/>
          <p:cNvSpPr txBox="1">
            <a:spLocks noChangeArrowheads="1"/>
          </p:cNvSpPr>
          <p:nvPr/>
        </p:nvSpPr>
        <p:spPr bwMode="auto">
          <a:xfrm>
            <a:off x="9463088" y="6538913"/>
            <a:ext cx="495300" cy="3381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fld id="{7233D175-BDCC-4063-8596-1CADD39AAA33}" type="slidenum">
              <a:rPr lang="ja-JP" altLang="en-US" sz="1600" smtClean="0">
                <a:solidFill>
                  <a:srgbClr val="FFFFFF"/>
                </a:solidFill>
              </a:rPr>
              <a:pPr eaLnBrk="1" hangingPunct="1">
                <a:defRPr/>
              </a:pPr>
              <a:t>‹#›</a:t>
            </a:fld>
            <a:endParaRPr lang="en-US" altLang="en-US" sz="1600" dirty="0">
              <a:solidFill>
                <a:srgbClr val="FFFFFF"/>
              </a:solidFill>
            </a:endParaRPr>
          </a:p>
        </p:txBody>
      </p:sp>
      <p:sp>
        <p:nvSpPr>
          <p:cNvPr id="7" name="Rectangle 30"/>
          <p:cNvSpPr txBox="1">
            <a:spLocks noChangeArrowheads="1"/>
          </p:cNvSpPr>
          <p:nvPr/>
        </p:nvSpPr>
        <p:spPr>
          <a:xfrm>
            <a:off x="290513" y="6561138"/>
            <a:ext cx="5318125" cy="381000"/>
          </a:xfrm>
          <a:prstGeom prst="rect">
            <a:avLst/>
          </a:prstGeom>
          <a:ln/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ja-JP" sz="600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© 2019  Kawasaki Heavy Industries, Ltd. All Rights Reserved</a:t>
            </a:r>
            <a:endParaRPr lang="en-US" altLang="ja-JP" sz="600" b="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Verdana" pitchFamily="34" charset="0"/>
            </a:endParaRPr>
          </a:p>
        </p:txBody>
      </p:sp>
      <p:cxnSp>
        <p:nvCxnSpPr>
          <p:cNvPr id="9" name="直線コネクタ 10"/>
          <p:cNvCxnSpPr>
            <a:cxnSpLocks noChangeShapeType="1"/>
          </p:cNvCxnSpPr>
          <p:nvPr/>
        </p:nvCxnSpPr>
        <p:spPr bwMode="auto">
          <a:xfrm>
            <a:off x="369888" y="893763"/>
            <a:ext cx="9151937" cy="0"/>
          </a:xfrm>
          <a:prstGeom prst="line">
            <a:avLst/>
          </a:prstGeom>
          <a:noFill/>
          <a:ln w="9525" algn="ctr">
            <a:solidFill>
              <a:srgbClr val="C0C1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0" name="Object 10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41" name="think-cell Slide" r:id="rId8" imgW="473" imgH="473" progId="TCLayout.ActiveDocument.1">
                  <p:embed/>
                </p:oleObj>
              </mc:Choice>
              <mc:Fallback>
                <p:oleObj name="think-cell Slide" r:id="rId8" imgW="473" imgH="473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10"/>
          </p:nvPr>
        </p:nvSpPr>
        <p:spPr>
          <a:xfrm>
            <a:off x="381000" y="1125538"/>
            <a:ext cx="9144000" cy="49688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5235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8"/>
          <p:cNvSpPr>
            <a:spLocks noChangeArrowheads="1"/>
          </p:cNvSpPr>
          <p:nvPr userDrawn="1"/>
        </p:nvSpPr>
        <p:spPr bwMode="auto">
          <a:xfrm>
            <a:off x="-33338" y="0"/>
            <a:ext cx="9939338" cy="68738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38000">
                <a:schemeClr val="bg1">
                  <a:lumMod val="95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anchor="ctr"/>
          <a:lstStyle>
            <a:lvl1pPr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kumimoji="0" lang="en-US" altLang="ja-JP" sz="1600" b="0" dirty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  <a:endParaRPr kumimoji="0" lang="en-US" altLang="en-US" sz="1600" b="0" dirty="0">
              <a:solidFill>
                <a:srgbClr val="000000"/>
              </a:solidFill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フリーフォーム 4"/>
          <p:cNvSpPr/>
          <p:nvPr userDrawn="1"/>
        </p:nvSpPr>
        <p:spPr>
          <a:xfrm>
            <a:off x="-19050" y="-6350"/>
            <a:ext cx="9753600" cy="6884988"/>
          </a:xfrm>
          <a:custGeom>
            <a:avLst/>
            <a:gdLst>
              <a:gd name="connsiteX0" fmla="*/ 0 w 8420970"/>
              <a:gd name="connsiteY0" fmla="*/ 6902 h 5045362"/>
              <a:gd name="connsiteX1" fmla="*/ 8420970 w 8420970"/>
              <a:gd name="connsiteY1" fmla="*/ 0 h 5045362"/>
              <a:gd name="connsiteX2" fmla="*/ 5521947 w 8420970"/>
              <a:gd name="connsiteY2" fmla="*/ 5045362 h 5045362"/>
              <a:gd name="connsiteX3" fmla="*/ 6902 w 8420970"/>
              <a:gd name="connsiteY3" fmla="*/ 5045362 h 5045362"/>
              <a:gd name="connsiteX4" fmla="*/ 0 w 8420970"/>
              <a:gd name="connsiteY4" fmla="*/ 6902 h 5045362"/>
              <a:gd name="connsiteX0" fmla="*/ 2237816 w 8414070"/>
              <a:gd name="connsiteY0" fmla="*/ 0 h 5059102"/>
              <a:gd name="connsiteX1" fmla="*/ 8414070 w 8414070"/>
              <a:gd name="connsiteY1" fmla="*/ 13740 h 5059102"/>
              <a:gd name="connsiteX2" fmla="*/ 5515047 w 8414070"/>
              <a:gd name="connsiteY2" fmla="*/ 5059102 h 5059102"/>
              <a:gd name="connsiteX3" fmla="*/ 2 w 8414070"/>
              <a:gd name="connsiteY3" fmla="*/ 5059102 h 5059102"/>
              <a:gd name="connsiteX4" fmla="*/ 2237816 w 8414070"/>
              <a:gd name="connsiteY4" fmla="*/ 0 h 5059102"/>
              <a:gd name="connsiteX0" fmla="*/ 13940 w 6190194"/>
              <a:gd name="connsiteY0" fmla="*/ 0 h 5059102"/>
              <a:gd name="connsiteX1" fmla="*/ 6190194 w 6190194"/>
              <a:gd name="connsiteY1" fmla="*/ 13740 h 5059102"/>
              <a:gd name="connsiteX2" fmla="*/ 3291171 w 6190194"/>
              <a:gd name="connsiteY2" fmla="*/ 5059102 h 5059102"/>
              <a:gd name="connsiteX3" fmla="*/ 201 w 6190194"/>
              <a:gd name="connsiteY3" fmla="*/ 5038460 h 5059102"/>
              <a:gd name="connsiteX4" fmla="*/ 13940 w 619019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310127 w 6176254"/>
              <a:gd name="connsiteY3" fmla="*/ 492069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53182 h 5059102"/>
              <a:gd name="connsiteX4" fmla="*/ 0 w 6176254"/>
              <a:gd name="connsiteY4" fmla="*/ 0 h 5059102"/>
              <a:gd name="connsiteX0" fmla="*/ 0 w 6176254"/>
              <a:gd name="connsiteY0" fmla="*/ 0 h 5053182"/>
              <a:gd name="connsiteX1" fmla="*/ 6176254 w 6176254"/>
              <a:gd name="connsiteY1" fmla="*/ 13740 h 5053182"/>
              <a:gd name="connsiteX2" fmla="*/ 3277231 w 6176254"/>
              <a:gd name="connsiteY2" fmla="*/ 5024836 h 5053182"/>
              <a:gd name="connsiteX3" fmla="*/ 15703 w 6176254"/>
              <a:gd name="connsiteY3" fmla="*/ 5053182 h 5053182"/>
              <a:gd name="connsiteX4" fmla="*/ 0 w 6176254"/>
              <a:gd name="connsiteY4" fmla="*/ 0 h 5053182"/>
              <a:gd name="connsiteX0" fmla="*/ 0 w 6176254"/>
              <a:gd name="connsiteY0" fmla="*/ 0 h 5054207"/>
              <a:gd name="connsiteX1" fmla="*/ 6176254 w 6176254"/>
              <a:gd name="connsiteY1" fmla="*/ 13740 h 5054207"/>
              <a:gd name="connsiteX2" fmla="*/ 3279678 w 6176254"/>
              <a:gd name="connsiteY2" fmla="*/ 5054207 h 5054207"/>
              <a:gd name="connsiteX3" fmla="*/ 15703 w 6176254"/>
              <a:gd name="connsiteY3" fmla="*/ 5053182 h 5054207"/>
              <a:gd name="connsiteX4" fmla="*/ 0 w 6176254"/>
              <a:gd name="connsiteY4" fmla="*/ 0 h 5054207"/>
              <a:gd name="connsiteX0" fmla="*/ 0 w 7564190"/>
              <a:gd name="connsiteY0" fmla="*/ 0 h 5054207"/>
              <a:gd name="connsiteX1" fmla="*/ 7564190 w 7564190"/>
              <a:gd name="connsiteY1" fmla="*/ 13740 h 5054207"/>
              <a:gd name="connsiteX2" fmla="*/ 4667614 w 7564190"/>
              <a:gd name="connsiteY2" fmla="*/ 5054207 h 5054207"/>
              <a:gd name="connsiteX3" fmla="*/ 1403639 w 7564190"/>
              <a:gd name="connsiteY3" fmla="*/ 5053182 h 5054207"/>
              <a:gd name="connsiteX4" fmla="*/ 0 w 7564190"/>
              <a:gd name="connsiteY4" fmla="*/ 0 h 5054207"/>
              <a:gd name="connsiteX0" fmla="*/ 0 w 7564190"/>
              <a:gd name="connsiteY0" fmla="*/ 0 h 5069227"/>
              <a:gd name="connsiteX1" fmla="*/ 7564190 w 7564190"/>
              <a:gd name="connsiteY1" fmla="*/ 13740 h 5069227"/>
              <a:gd name="connsiteX2" fmla="*/ 4667614 w 7564190"/>
              <a:gd name="connsiteY2" fmla="*/ 5054207 h 5069227"/>
              <a:gd name="connsiteX3" fmla="*/ 23726 w 7564190"/>
              <a:gd name="connsiteY3" fmla="*/ 5069227 h 5069227"/>
              <a:gd name="connsiteX4" fmla="*/ 0 w 7564190"/>
              <a:gd name="connsiteY4" fmla="*/ 0 h 5069227"/>
              <a:gd name="connsiteX0" fmla="*/ 971760 w 7540469"/>
              <a:gd name="connsiteY0" fmla="*/ 10397 h 5055487"/>
              <a:gd name="connsiteX1" fmla="*/ 7540469 w 7540469"/>
              <a:gd name="connsiteY1" fmla="*/ 0 h 5055487"/>
              <a:gd name="connsiteX2" fmla="*/ 4643893 w 7540469"/>
              <a:gd name="connsiteY2" fmla="*/ 5040467 h 5055487"/>
              <a:gd name="connsiteX3" fmla="*/ 5 w 7540469"/>
              <a:gd name="connsiteY3" fmla="*/ 5055487 h 5055487"/>
              <a:gd name="connsiteX4" fmla="*/ 971760 w 7540469"/>
              <a:gd name="connsiteY4" fmla="*/ 10397 h 5055487"/>
              <a:gd name="connsiteX0" fmla="*/ 6756 w 7540781"/>
              <a:gd name="connsiteY0" fmla="*/ 5066953 h 5550463"/>
              <a:gd name="connsiteX1" fmla="*/ 7540781 w 7540781"/>
              <a:gd name="connsiteY1" fmla="*/ 0 h 5550463"/>
              <a:gd name="connsiteX2" fmla="*/ 4644205 w 7540781"/>
              <a:gd name="connsiteY2" fmla="*/ 5040467 h 5550463"/>
              <a:gd name="connsiteX3" fmla="*/ 317 w 7540781"/>
              <a:gd name="connsiteY3" fmla="*/ 5055487 h 5550463"/>
              <a:gd name="connsiteX4" fmla="*/ 6756 w 7540781"/>
              <a:gd name="connsiteY4" fmla="*/ 5066953 h 5550463"/>
              <a:gd name="connsiteX0" fmla="*/ 1050190 w 7540468"/>
              <a:gd name="connsiteY0" fmla="*/ 812930 h 5055487"/>
              <a:gd name="connsiteX1" fmla="*/ 7540468 w 7540468"/>
              <a:gd name="connsiteY1" fmla="*/ 0 h 5055487"/>
              <a:gd name="connsiteX2" fmla="*/ 4643892 w 7540468"/>
              <a:gd name="connsiteY2" fmla="*/ 5040467 h 5055487"/>
              <a:gd name="connsiteX3" fmla="*/ 4 w 7540468"/>
              <a:gd name="connsiteY3" fmla="*/ 5055487 h 5055487"/>
              <a:gd name="connsiteX4" fmla="*/ 1050190 w 7540468"/>
              <a:gd name="connsiteY4" fmla="*/ 812930 h 5055487"/>
              <a:gd name="connsiteX0" fmla="*/ 923492 w 7540468"/>
              <a:gd name="connsiteY0" fmla="*/ 34534 h 5055487"/>
              <a:gd name="connsiteX1" fmla="*/ 7540468 w 7540468"/>
              <a:gd name="connsiteY1" fmla="*/ 0 h 5055487"/>
              <a:gd name="connsiteX2" fmla="*/ 4643892 w 7540468"/>
              <a:gd name="connsiteY2" fmla="*/ 5040467 h 5055487"/>
              <a:gd name="connsiteX3" fmla="*/ 4 w 7540468"/>
              <a:gd name="connsiteY3" fmla="*/ 5055487 h 5055487"/>
              <a:gd name="connsiteX4" fmla="*/ 923492 w 7540468"/>
              <a:gd name="connsiteY4" fmla="*/ 34534 h 5055487"/>
              <a:gd name="connsiteX0" fmla="*/ 0 w 6616976"/>
              <a:gd name="connsiteY0" fmla="*/ 34534 h 5109794"/>
              <a:gd name="connsiteX1" fmla="*/ 6616976 w 6616976"/>
              <a:gd name="connsiteY1" fmla="*/ 0 h 5109794"/>
              <a:gd name="connsiteX2" fmla="*/ 3720400 w 6616976"/>
              <a:gd name="connsiteY2" fmla="*/ 5040467 h 5109794"/>
              <a:gd name="connsiteX3" fmla="*/ 23727 w 6616976"/>
              <a:gd name="connsiteY3" fmla="*/ 5109794 h 5109794"/>
              <a:gd name="connsiteX4" fmla="*/ 0 w 6616976"/>
              <a:gd name="connsiteY4" fmla="*/ 34534 h 5109794"/>
              <a:gd name="connsiteX0" fmla="*/ 1026 w 6618002"/>
              <a:gd name="connsiteY0" fmla="*/ 34534 h 5043419"/>
              <a:gd name="connsiteX1" fmla="*/ 6618002 w 6618002"/>
              <a:gd name="connsiteY1" fmla="*/ 0 h 5043419"/>
              <a:gd name="connsiteX2" fmla="*/ 3721426 w 6618002"/>
              <a:gd name="connsiteY2" fmla="*/ 5040467 h 5043419"/>
              <a:gd name="connsiteX3" fmla="*/ 620 w 6618002"/>
              <a:gd name="connsiteY3" fmla="*/ 5043419 h 5043419"/>
              <a:gd name="connsiteX4" fmla="*/ 1026 w 6618002"/>
              <a:gd name="connsiteY4" fmla="*/ 34534 h 5043419"/>
              <a:gd name="connsiteX0" fmla="*/ 6757 w 6623733"/>
              <a:gd name="connsiteY0" fmla="*/ 34534 h 5067556"/>
              <a:gd name="connsiteX1" fmla="*/ 6623733 w 6623733"/>
              <a:gd name="connsiteY1" fmla="*/ 0 h 5067556"/>
              <a:gd name="connsiteX2" fmla="*/ 3727157 w 6623733"/>
              <a:gd name="connsiteY2" fmla="*/ 5040467 h 5067556"/>
              <a:gd name="connsiteX3" fmla="*/ 317 w 6623733"/>
              <a:gd name="connsiteY3" fmla="*/ 5067556 h 5067556"/>
              <a:gd name="connsiteX4" fmla="*/ 6757 w 6623733"/>
              <a:gd name="connsiteY4" fmla="*/ 34534 h 5067556"/>
              <a:gd name="connsiteX0" fmla="*/ 0 w 6629445"/>
              <a:gd name="connsiteY0" fmla="*/ 9590 h 5067556"/>
              <a:gd name="connsiteX1" fmla="*/ 6629445 w 6629445"/>
              <a:gd name="connsiteY1" fmla="*/ 0 h 5067556"/>
              <a:gd name="connsiteX2" fmla="*/ 3732869 w 6629445"/>
              <a:gd name="connsiteY2" fmla="*/ 5040467 h 5067556"/>
              <a:gd name="connsiteX3" fmla="*/ 6029 w 6629445"/>
              <a:gd name="connsiteY3" fmla="*/ 5067556 h 5067556"/>
              <a:gd name="connsiteX4" fmla="*/ 0 w 6629445"/>
              <a:gd name="connsiteY4" fmla="*/ 9590 h 5067556"/>
              <a:gd name="connsiteX0" fmla="*/ 0 w 6629445"/>
              <a:gd name="connsiteY0" fmla="*/ 9590 h 5071647"/>
              <a:gd name="connsiteX1" fmla="*/ 6629445 w 6629445"/>
              <a:gd name="connsiteY1" fmla="*/ 0 h 5071647"/>
              <a:gd name="connsiteX2" fmla="*/ 3714165 w 6629445"/>
              <a:gd name="connsiteY2" fmla="*/ 5071647 h 5071647"/>
              <a:gd name="connsiteX3" fmla="*/ 6029 w 6629445"/>
              <a:gd name="connsiteY3" fmla="*/ 5067556 h 5071647"/>
              <a:gd name="connsiteX4" fmla="*/ 0 w 6629445"/>
              <a:gd name="connsiteY4" fmla="*/ 9590 h 507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9445" h="5071647">
                <a:moveTo>
                  <a:pt x="0" y="9590"/>
                </a:moveTo>
                <a:lnTo>
                  <a:pt x="6629445" y="0"/>
                </a:lnTo>
                <a:lnTo>
                  <a:pt x="3714165" y="5071647"/>
                </a:lnTo>
                <a:lnTo>
                  <a:pt x="6029" y="5067556"/>
                </a:lnTo>
                <a:cubicBezTo>
                  <a:pt x="3728" y="3388069"/>
                  <a:pt x="2301" y="1689077"/>
                  <a:pt x="0" y="95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600"/>
              </a:spcAft>
              <a:defRPr/>
            </a:pPr>
            <a:endParaRPr lang="ja-JP" altLang="en-US" sz="1600" b="0" dirty="0">
              <a:solidFill>
                <a:srgbClr val="4C4948"/>
              </a:solidFill>
              <a:ea typeface="ＭＳ Ｐゴシック" panose="020B0600070205080204" pitchFamily="50" charset="-128"/>
              <a:cs typeface="Verdana" panose="020B0604030504040204" pitchFamily="34" charset="0"/>
            </a:endParaRPr>
          </a:p>
        </p:txBody>
      </p:sp>
      <p:pic>
        <p:nvPicPr>
          <p:cNvPr id="6" name="図 1" descr="Kawasaki_GroupBrandMark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5300663"/>
            <a:ext cx="4181475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7"/>
          <p:cNvSpPr txBox="1">
            <a:spLocks noChangeArrowheads="1"/>
          </p:cNvSpPr>
          <p:nvPr userDrawn="1"/>
        </p:nvSpPr>
        <p:spPr bwMode="auto">
          <a:xfrm>
            <a:off x="415925" y="3989388"/>
            <a:ext cx="39179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ja-JP" sz="1600">
                <a:solidFill>
                  <a:srgbClr val="4C4948"/>
                </a:solidFill>
              </a:rPr>
              <a:t>Kawasaki Heavy Industries, Ltd.</a:t>
            </a:r>
            <a:endParaRPr lang="ja-JP" altLang="en-US" sz="1600">
              <a:solidFill>
                <a:srgbClr val="4C4948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01813" y="1304925"/>
            <a:ext cx="7862360" cy="8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42900" indent="-342900">
              <a:buNone/>
              <a:defRPr lang="ja-JP" altLang="en-US" sz="2000" b="0" baseline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Verdana" panose="020B0604030504040204" pitchFamily="34" charset="0"/>
              </a:defRPr>
            </a:lvl1pPr>
          </a:lstStyle>
          <a:p>
            <a:pPr lvl="0"/>
            <a:r>
              <a:rPr lang="ja-JP" altLang="en-US" dirty="0"/>
              <a:t>マスター サブタイトルの書式設定</a:t>
            </a:r>
          </a:p>
        </p:txBody>
      </p:sp>
      <p:sp>
        <p:nvSpPr>
          <p:cNvPr id="14" name="タイトル 13"/>
          <p:cNvSpPr>
            <a:spLocks noGrp="1"/>
          </p:cNvSpPr>
          <p:nvPr>
            <p:ph type="title"/>
          </p:nvPr>
        </p:nvSpPr>
        <p:spPr>
          <a:xfrm>
            <a:off x="401813" y="2276475"/>
            <a:ext cx="6953094" cy="11318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t"/>
          <a:lstStyle>
            <a:lvl1pPr>
              <a:defRPr lang="ja-JP" altLang="en-US" sz="3200" b="1" baseline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Verdana" panose="020B0604030504040204" pitchFamily="34" charset="0"/>
              </a:defRPr>
            </a:lvl1pPr>
          </a:lstStyle>
          <a:p>
            <a:pPr lvl="0"/>
            <a:r>
              <a:rPr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806456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【追加】中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09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図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25"/>
            <a:ext cx="990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10"/>
          <p:cNvSpPr txBox="1">
            <a:spLocks noChangeArrowheads="1"/>
          </p:cNvSpPr>
          <p:nvPr/>
        </p:nvSpPr>
        <p:spPr bwMode="auto">
          <a:xfrm>
            <a:off x="9463088" y="6538913"/>
            <a:ext cx="495300" cy="3381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fld id="{DACB73EF-1ABF-4F2E-AEE2-99344416D688}" type="slidenum">
              <a:rPr lang="ja-JP" altLang="en-US" sz="1600" smtClean="0">
                <a:solidFill>
                  <a:srgbClr val="FFFFFF"/>
                </a:solidFill>
              </a:rPr>
              <a:pPr eaLnBrk="1" hangingPunct="1">
                <a:defRPr/>
              </a:pPr>
              <a:t>‹#›</a:t>
            </a:fld>
            <a:endParaRPr lang="en-US" altLang="en-US" sz="1600" dirty="0">
              <a:solidFill>
                <a:srgbClr val="FFFFFF"/>
              </a:solidFill>
            </a:endParaRPr>
          </a:p>
        </p:txBody>
      </p:sp>
      <p:sp>
        <p:nvSpPr>
          <p:cNvPr id="6" name="Rectangle 30"/>
          <p:cNvSpPr txBox="1">
            <a:spLocks noChangeArrowheads="1"/>
          </p:cNvSpPr>
          <p:nvPr/>
        </p:nvSpPr>
        <p:spPr>
          <a:xfrm>
            <a:off x="290513" y="6561138"/>
            <a:ext cx="5318125" cy="381000"/>
          </a:xfrm>
          <a:prstGeom prst="rect">
            <a:avLst/>
          </a:prstGeom>
          <a:ln/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ja-JP" sz="600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© 2019  Kawasaki Heavy Industries, Ltd. All Rights Reserved</a:t>
            </a:r>
            <a:endParaRPr lang="en-US" altLang="ja-JP" sz="600" b="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Verdana" pitchFamily="34" charset="0"/>
            </a:endParaRPr>
          </a:p>
        </p:txBody>
      </p:sp>
      <p:cxnSp>
        <p:nvCxnSpPr>
          <p:cNvPr id="7" name="直線コネクタ 10"/>
          <p:cNvCxnSpPr>
            <a:cxnSpLocks noChangeShapeType="1"/>
          </p:cNvCxnSpPr>
          <p:nvPr/>
        </p:nvCxnSpPr>
        <p:spPr bwMode="auto">
          <a:xfrm>
            <a:off x="369888" y="893763"/>
            <a:ext cx="9151937" cy="0"/>
          </a:xfrm>
          <a:prstGeom prst="line">
            <a:avLst/>
          </a:prstGeom>
          <a:noFill/>
          <a:ln w="9525" algn="ctr">
            <a:solidFill>
              <a:srgbClr val="C0C1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正方形/長方形 8"/>
          <p:cNvSpPr>
            <a:spLocks noChangeArrowheads="1"/>
          </p:cNvSpPr>
          <p:nvPr userDrawn="1"/>
        </p:nvSpPr>
        <p:spPr bwMode="auto">
          <a:xfrm>
            <a:off x="534988" y="-1588"/>
            <a:ext cx="9371012" cy="64817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38000">
                <a:schemeClr val="bg1">
                  <a:lumMod val="95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anchor="ctr"/>
          <a:lstStyle>
            <a:lvl1pPr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endParaRPr kumimoji="0" lang="ja-JP" altLang="en-US" sz="1600" b="0" dirty="0">
              <a:solidFill>
                <a:srgbClr val="000000"/>
              </a:solidFill>
              <a:ea typeface="メイリオ" panose="020B0604030504040204" pitchFamily="50" charset="-128"/>
              <a:cs typeface="Verdana" panose="020B0604030504040204" pitchFamily="34" charset="0"/>
            </a:endParaRPr>
          </a:p>
        </p:txBody>
      </p:sp>
      <p:sp>
        <p:nvSpPr>
          <p:cNvPr id="9" name="フリーフォーム 6"/>
          <p:cNvSpPr/>
          <p:nvPr userDrawn="1"/>
        </p:nvSpPr>
        <p:spPr>
          <a:xfrm>
            <a:off x="2536825" y="0"/>
            <a:ext cx="7377113" cy="6481763"/>
          </a:xfrm>
          <a:custGeom>
            <a:avLst/>
            <a:gdLst>
              <a:gd name="connsiteX0" fmla="*/ 0 w 8420970"/>
              <a:gd name="connsiteY0" fmla="*/ 6902 h 5045362"/>
              <a:gd name="connsiteX1" fmla="*/ 8420970 w 8420970"/>
              <a:gd name="connsiteY1" fmla="*/ 0 h 5045362"/>
              <a:gd name="connsiteX2" fmla="*/ 5521947 w 8420970"/>
              <a:gd name="connsiteY2" fmla="*/ 5045362 h 5045362"/>
              <a:gd name="connsiteX3" fmla="*/ 6902 w 8420970"/>
              <a:gd name="connsiteY3" fmla="*/ 5045362 h 5045362"/>
              <a:gd name="connsiteX4" fmla="*/ 0 w 8420970"/>
              <a:gd name="connsiteY4" fmla="*/ 6902 h 5045362"/>
              <a:gd name="connsiteX0" fmla="*/ 2237816 w 8414070"/>
              <a:gd name="connsiteY0" fmla="*/ 0 h 5059102"/>
              <a:gd name="connsiteX1" fmla="*/ 8414070 w 8414070"/>
              <a:gd name="connsiteY1" fmla="*/ 13740 h 5059102"/>
              <a:gd name="connsiteX2" fmla="*/ 5515047 w 8414070"/>
              <a:gd name="connsiteY2" fmla="*/ 5059102 h 5059102"/>
              <a:gd name="connsiteX3" fmla="*/ 2 w 8414070"/>
              <a:gd name="connsiteY3" fmla="*/ 5059102 h 5059102"/>
              <a:gd name="connsiteX4" fmla="*/ 2237816 w 8414070"/>
              <a:gd name="connsiteY4" fmla="*/ 0 h 5059102"/>
              <a:gd name="connsiteX0" fmla="*/ 13940 w 6190194"/>
              <a:gd name="connsiteY0" fmla="*/ 0 h 5059102"/>
              <a:gd name="connsiteX1" fmla="*/ 6190194 w 6190194"/>
              <a:gd name="connsiteY1" fmla="*/ 13740 h 5059102"/>
              <a:gd name="connsiteX2" fmla="*/ 3291171 w 6190194"/>
              <a:gd name="connsiteY2" fmla="*/ 5059102 h 5059102"/>
              <a:gd name="connsiteX3" fmla="*/ 201 w 6190194"/>
              <a:gd name="connsiteY3" fmla="*/ 5038460 h 5059102"/>
              <a:gd name="connsiteX4" fmla="*/ 13940 w 619019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310127 w 6176254"/>
              <a:gd name="connsiteY3" fmla="*/ 492069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53182 h 5059102"/>
              <a:gd name="connsiteX4" fmla="*/ 0 w 6176254"/>
              <a:gd name="connsiteY4" fmla="*/ 0 h 5059102"/>
              <a:gd name="connsiteX0" fmla="*/ 0 w 6176254"/>
              <a:gd name="connsiteY0" fmla="*/ 0 h 5053182"/>
              <a:gd name="connsiteX1" fmla="*/ 6176254 w 6176254"/>
              <a:gd name="connsiteY1" fmla="*/ 13740 h 5053182"/>
              <a:gd name="connsiteX2" fmla="*/ 3277231 w 6176254"/>
              <a:gd name="connsiteY2" fmla="*/ 5024836 h 5053182"/>
              <a:gd name="connsiteX3" fmla="*/ 15703 w 6176254"/>
              <a:gd name="connsiteY3" fmla="*/ 5053182 h 5053182"/>
              <a:gd name="connsiteX4" fmla="*/ 0 w 6176254"/>
              <a:gd name="connsiteY4" fmla="*/ 0 h 5053182"/>
              <a:gd name="connsiteX0" fmla="*/ 0 w 6176254"/>
              <a:gd name="connsiteY0" fmla="*/ 0 h 5054207"/>
              <a:gd name="connsiteX1" fmla="*/ 6176254 w 6176254"/>
              <a:gd name="connsiteY1" fmla="*/ 13740 h 5054207"/>
              <a:gd name="connsiteX2" fmla="*/ 3279678 w 6176254"/>
              <a:gd name="connsiteY2" fmla="*/ 5054207 h 5054207"/>
              <a:gd name="connsiteX3" fmla="*/ 15703 w 6176254"/>
              <a:gd name="connsiteY3" fmla="*/ 5053182 h 5054207"/>
              <a:gd name="connsiteX4" fmla="*/ 0 w 6176254"/>
              <a:gd name="connsiteY4" fmla="*/ 0 h 5054207"/>
              <a:gd name="connsiteX0" fmla="*/ 0 w 7564190"/>
              <a:gd name="connsiteY0" fmla="*/ 0 h 5054207"/>
              <a:gd name="connsiteX1" fmla="*/ 7564190 w 7564190"/>
              <a:gd name="connsiteY1" fmla="*/ 13740 h 5054207"/>
              <a:gd name="connsiteX2" fmla="*/ 4667614 w 7564190"/>
              <a:gd name="connsiteY2" fmla="*/ 5054207 h 5054207"/>
              <a:gd name="connsiteX3" fmla="*/ 1403639 w 7564190"/>
              <a:gd name="connsiteY3" fmla="*/ 5053182 h 5054207"/>
              <a:gd name="connsiteX4" fmla="*/ 0 w 7564190"/>
              <a:gd name="connsiteY4" fmla="*/ 0 h 5054207"/>
              <a:gd name="connsiteX0" fmla="*/ 0 w 7564190"/>
              <a:gd name="connsiteY0" fmla="*/ 0 h 5069227"/>
              <a:gd name="connsiteX1" fmla="*/ 7564190 w 7564190"/>
              <a:gd name="connsiteY1" fmla="*/ 13740 h 5069227"/>
              <a:gd name="connsiteX2" fmla="*/ 4667614 w 7564190"/>
              <a:gd name="connsiteY2" fmla="*/ 5054207 h 5069227"/>
              <a:gd name="connsiteX3" fmla="*/ 23726 w 7564190"/>
              <a:gd name="connsiteY3" fmla="*/ 5069227 h 5069227"/>
              <a:gd name="connsiteX4" fmla="*/ 0 w 7564190"/>
              <a:gd name="connsiteY4" fmla="*/ 0 h 5069227"/>
              <a:gd name="connsiteX0" fmla="*/ 971760 w 7540469"/>
              <a:gd name="connsiteY0" fmla="*/ 10397 h 5055487"/>
              <a:gd name="connsiteX1" fmla="*/ 7540469 w 7540469"/>
              <a:gd name="connsiteY1" fmla="*/ 0 h 5055487"/>
              <a:gd name="connsiteX2" fmla="*/ 4643893 w 7540469"/>
              <a:gd name="connsiteY2" fmla="*/ 5040467 h 5055487"/>
              <a:gd name="connsiteX3" fmla="*/ 5 w 7540469"/>
              <a:gd name="connsiteY3" fmla="*/ 5055487 h 5055487"/>
              <a:gd name="connsiteX4" fmla="*/ 971760 w 7540469"/>
              <a:gd name="connsiteY4" fmla="*/ 10397 h 5055487"/>
              <a:gd name="connsiteX0" fmla="*/ 6756 w 7540781"/>
              <a:gd name="connsiteY0" fmla="*/ 5066953 h 5550463"/>
              <a:gd name="connsiteX1" fmla="*/ 7540781 w 7540781"/>
              <a:gd name="connsiteY1" fmla="*/ 0 h 5550463"/>
              <a:gd name="connsiteX2" fmla="*/ 4644205 w 7540781"/>
              <a:gd name="connsiteY2" fmla="*/ 5040467 h 5550463"/>
              <a:gd name="connsiteX3" fmla="*/ 317 w 7540781"/>
              <a:gd name="connsiteY3" fmla="*/ 5055487 h 5550463"/>
              <a:gd name="connsiteX4" fmla="*/ 6756 w 7540781"/>
              <a:gd name="connsiteY4" fmla="*/ 5066953 h 5550463"/>
              <a:gd name="connsiteX0" fmla="*/ 1050190 w 7540468"/>
              <a:gd name="connsiteY0" fmla="*/ 812930 h 5055487"/>
              <a:gd name="connsiteX1" fmla="*/ 7540468 w 7540468"/>
              <a:gd name="connsiteY1" fmla="*/ 0 h 5055487"/>
              <a:gd name="connsiteX2" fmla="*/ 4643892 w 7540468"/>
              <a:gd name="connsiteY2" fmla="*/ 5040467 h 5055487"/>
              <a:gd name="connsiteX3" fmla="*/ 4 w 7540468"/>
              <a:gd name="connsiteY3" fmla="*/ 5055487 h 5055487"/>
              <a:gd name="connsiteX4" fmla="*/ 1050190 w 7540468"/>
              <a:gd name="connsiteY4" fmla="*/ 812930 h 5055487"/>
              <a:gd name="connsiteX0" fmla="*/ 923492 w 7540468"/>
              <a:gd name="connsiteY0" fmla="*/ 34534 h 5055487"/>
              <a:gd name="connsiteX1" fmla="*/ 7540468 w 7540468"/>
              <a:gd name="connsiteY1" fmla="*/ 0 h 5055487"/>
              <a:gd name="connsiteX2" fmla="*/ 4643892 w 7540468"/>
              <a:gd name="connsiteY2" fmla="*/ 5040467 h 5055487"/>
              <a:gd name="connsiteX3" fmla="*/ 4 w 7540468"/>
              <a:gd name="connsiteY3" fmla="*/ 5055487 h 5055487"/>
              <a:gd name="connsiteX4" fmla="*/ 923492 w 7540468"/>
              <a:gd name="connsiteY4" fmla="*/ 34534 h 5055487"/>
              <a:gd name="connsiteX0" fmla="*/ 0 w 6616976"/>
              <a:gd name="connsiteY0" fmla="*/ 34534 h 5109794"/>
              <a:gd name="connsiteX1" fmla="*/ 6616976 w 6616976"/>
              <a:gd name="connsiteY1" fmla="*/ 0 h 5109794"/>
              <a:gd name="connsiteX2" fmla="*/ 3720400 w 6616976"/>
              <a:gd name="connsiteY2" fmla="*/ 5040467 h 5109794"/>
              <a:gd name="connsiteX3" fmla="*/ 23727 w 6616976"/>
              <a:gd name="connsiteY3" fmla="*/ 5109794 h 5109794"/>
              <a:gd name="connsiteX4" fmla="*/ 0 w 6616976"/>
              <a:gd name="connsiteY4" fmla="*/ 34534 h 5109794"/>
              <a:gd name="connsiteX0" fmla="*/ 1026 w 6618002"/>
              <a:gd name="connsiteY0" fmla="*/ 34534 h 5043419"/>
              <a:gd name="connsiteX1" fmla="*/ 6618002 w 6618002"/>
              <a:gd name="connsiteY1" fmla="*/ 0 h 5043419"/>
              <a:gd name="connsiteX2" fmla="*/ 3721426 w 6618002"/>
              <a:gd name="connsiteY2" fmla="*/ 5040467 h 5043419"/>
              <a:gd name="connsiteX3" fmla="*/ 620 w 6618002"/>
              <a:gd name="connsiteY3" fmla="*/ 5043419 h 5043419"/>
              <a:gd name="connsiteX4" fmla="*/ 1026 w 6618002"/>
              <a:gd name="connsiteY4" fmla="*/ 34534 h 5043419"/>
              <a:gd name="connsiteX0" fmla="*/ 6757 w 6623733"/>
              <a:gd name="connsiteY0" fmla="*/ 34534 h 5067556"/>
              <a:gd name="connsiteX1" fmla="*/ 6623733 w 6623733"/>
              <a:gd name="connsiteY1" fmla="*/ 0 h 5067556"/>
              <a:gd name="connsiteX2" fmla="*/ 3727157 w 6623733"/>
              <a:gd name="connsiteY2" fmla="*/ 5040467 h 5067556"/>
              <a:gd name="connsiteX3" fmla="*/ 317 w 6623733"/>
              <a:gd name="connsiteY3" fmla="*/ 5067556 h 5067556"/>
              <a:gd name="connsiteX4" fmla="*/ 6757 w 6623733"/>
              <a:gd name="connsiteY4" fmla="*/ 34534 h 5067556"/>
              <a:gd name="connsiteX0" fmla="*/ 0 w 6629445"/>
              <a:gd name="connsiteY0" fmla="*/ 9590 h 5067556"/>
              <a:gd name="connsiteX1" fmla="*/ 6629445 w 6629445"/>
              <a:gd name="connsiteY1" fmla="*/ 0 h 5067556"/>
              <a:gd name="connsiteX2" fmla="*/ 3732869 w 6629445"/>
              <a:gd name="connsiteY2" fmla="*/ 5040467 h 5067556"/>
              <a:gd name="connsiteX3" fmla="*/ 6029 w 6629445"/>
              <a:gd name="connsiteY3" fmla="*/ 5067556 h 5067556"/>
              <a:gd name="connsiteX4" fmla="*/ 0 w 6629445"/>
              <a:gd name="connsiteY4" fmla="*/ 9590 h 5067556"/>
              <a:gd name="connsiteX0" fmla="*/ 0 w 6629445"/>
              <a:gd name="connsiteY0" fmla="*/ 9590 h 5071647"/>
              <a:gd name="connsiteX1" fmla="*/ 6629445 w 6629445"/>
              <a:gd name="connsiteY1" fmla="*/ 0 h 5071647"/>
              <a:gd name="connsiteX2" fmla="*/ 3714165 w 6629445"/>
              <a:gd name="connsiteY2" fmla="*/ 5071647 h 5071647"/>
              <a:gd name="connsiteX3" fmla="*/ 6029 w 6629445"/>
              <a:gd name="connsiteY3" fmla="*/ 5067556 h 5071647"/>
              <a:gd name="connsiteX4" fmla="*/ 0 w 6629445"/>
              <a:gd name="connsiteY4" fmla="*/ 9590 h 5071647"/>
              <a:gd name="connsiteX0" fmla="*/ 0 w 6907338"/>
              <a:gd name="connsiteY0" fmla="*/ 6038 h 5071647"/>
              <a:gd name="connsiteX1" fmla="*/ 6907338 w 6907338"/>
              <a:gd name="connsiteY1" fmla="*/ 0 h 5071647"/>
              <a:gd name="connsiteX2" fmla="*/ 3992058 w 6907338"/>
              <a:gd name="connsiteY2" fmla="*/ 5071647 h 5071647"/>
              <a:gd name="connsiteX3" fmla="*/ 283922 w 6907338"/>
              <a:gd name="connsiteY3" fmla="*/ 5067556 h 5071647"/>
              <a:gd name="connsiteX4" fmla="*/ 0 w 6907338"/>
              <a:gd name="connsiteY4" fmla="*/ 6038 h 5071647"/>
              <a:gd name="connsiteX0" fmla="*/ 2300 w 6909638"/>
              <a:gd name="connsiteY0" fmla="*/ 6038 h 5081563"/>
              <a:gd name="connsiteX1" fmla="*/ 6909638 w 6909638"/>
              <a:gd name="connsiteY1" fmla="*/ 0 h 5081563"/>
              <a:gd name="connsiteX2" fmla="*/ 3994358 w 6909638"/>
              <a:gd name="connsiteY2" fmla="*/ 5071647 h 5081563"/>
              <a:gd name="connsiteX3" fmla="*/ 2301 w 6909638"/>
              <a:gd name="connsiteY3" fmla="*/ 5081563 h 5081563"/>
              <a:gd name="connsiteX4" fmla="*/ 2300 w 6909638"/>
              <a:gd name="connsiteY4" fmla="*/ 6038 h 5081563"/>
              <a:gd name="connsiteX0" fmla="*/ 2300 w 6909638"/>
              <a:gd name="connsiteY0" fmla="*/ 6038 h 5081563"/>
              <a:gd name="connsiteX1" fmla="*/ 6909638 w 6909638"/>
              <a:gd name="connsiteY1" fmla="*/ 0 h 5081563"/>
              <a:gd name="connsiteX2" fmla="*/ 5332633 w 6909638"/>
              <a:gd name="connsiteY2" fmla="*/ 2765031 h 5081563"/>
              <a:gd name="connsiteX3" fmla="*/ 3994358 w 6909638"/>
              <a:gd name="connsiteY3" fmla="*/ 5071647 h 5081563"/>
              <a:gd name="connsiteX4" fmla="*/ 2301 w 6909638"/>
              <a:gd name="connsiteY4" fmla="*/ 5081563 h 5081563"/>
              <a:gd name="connsiteX5" fmla="*/ 2300 w 6909638"/>
              <a:gd name="connsiteY5" fmla="*/ 6038 h 5081563"/>
              <a:gd name="connsiteX0" fmla="*/ 2300 w 6909638"/>
              <a:gd name="connsiteY0" fmla="*/ 6038 h 5081563"/>
              <a:gd name="connsiteX1" fmla="*/ 6909638 w 6909638"/>
              <a:gd name="connsiteY1" fmla="*/ 0 h 5081563"/>
              <a:gd name="connsiteX2" fmla="*/ 5332633 w 6909638"/>
              <a:gd name="connsiteY2" fmla="*/ 2765031 h 5081563"/>
              <a:gd name="connsiteX3" fmla="*/ 3994358 w 6909638"/>
              <a:gd name="connsiteY3" fmla="*/ 5071647 h 5081563"/>
              <a:gd name="connsiteX4" fmla="*/ 2301 w 6909638"/>
              <a:gd name="connsiteY4" fmla="*/ 5081563 h 5081563"/>
              <a:gd name="connsiteX5" fmla="*/ 2300 w 6909638"/>
              <a:gd name="connsiteY5" fmla="*/ 6038 h 5081563"/>
              <a:gd name="connsiteX0" fmla="*/ 2300 w 5338729"/>
              <a:gd name="connsiteY0" fmla="*/ 7009 h 5082534"/>
              <a:gd name="connsiteX1" fmla="*/ 5332633 w 5338729"/>
              <a:gd name="connsiteY1" fmla="*/ 0 h 5082534"/>
              <a:gd name="connsiteX2" fmla="*/ 5332633 w 5338729"/>
              <a:gd name="connsiteY2" fmla="*/ 2766002 h 5082534"/>
              <a:gd name="connsiteX3" fmla="*/ 3994358 w 5338729"/>
              <a:gd name="connsiteY3" fmla="*/ 5072618 h 5082534"/>
              <a:gd name="connsiteX4" fmla="*/ 2301 w 5338729"/>
              <a:gd name="connsiteY4" fmla="*/ 5082534 h 5082534"/>
              <a:gd name="connsiteX5" fmla="*/ 2300 w 5338729"/>
              <a:gd name="connsiteY5" fmla="*/ 7009 h 5082534"/>
              <a:gd name="connsiteX0" fmla="*/ 2300 w 5338729"/>
              <a:gd name="connsiteY0" fmla="*/ 1104641 h 6180166"/>
              <a:gd name="connsiteX1" fmla="*/ 5332633 w 5338729"/>
              <a:gd name="connsiteY1" fmla="*/ 1097632 h 6180166"/>
              <a:gd name="connsiteX2" fmla="*/ 5332633 w 5338729"/>
              <a:gd name="connsiteY2" fmla="*/ 3863634 h 6180166"/>
              <a:gd name="connsiteX3" fmla="*/ 3994358 w 5338729"/>
              <a:gd name="connsiteY3" fmla="*/ 6170250 h 6180166"/>
              <a:gd name="connsiteX4" fmla="*/ 2301 w 5338729"/>
              <a:gd name="connsiteY4" fmla="*/ 6180166 h 6180166"/>
              <a:gd name="connsiteX5" fmla="*/ 2300 w 5338729"/>
              <a:gd name="connsiteY5" fmla="*/ 1104641 h 6180166"/>
              <a:gd name="connsiteX0" fmla="*/ 2300 w 5338729"/>
              <a:gd name="connsiteY0" fmla="*/ 7009 h 5082534"/>
              <a:gd name="connsiteX1" fmla="*/ 5332633 w 5338729"/>
              <a:gd name="connsiteY1" fmla="*/ 0 h 5082534"/>
              <a:gd name="connsiteX2" fmla="*/ 5332633 w 5338729"/>
              <a:gd name="connsiteY2" fmla="*/ 2766002 h 5082534"/>
              <a:gd name="connsiteX3" fmla="*/ 3994358 w 5338729"/>
              <a:gd name="connsiteY3" fmla="*/ 5072618 h 5082534"/>
              <a:gd name="connsiteX4" fmla="*/ 2301 w 5338729"/>
              <a:gd name="connsiteY4" fmla="*/ 5082534 h 5082534"/>
              <a:gd name="connsiteX5" fmla="*/ 2300 w 5338729"/>
              <a:gd name="connsiteY5" fmla="*/ 7009 h 508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8729" h="5082534">
                <a:moveTo>
                  <a:pt x="2300" y="7009"/>
                </a:moveTo>
                <a:lnTo>
                  <a:pt x="5332633" y="0"/>
                </a:lnTo>
                <a:cubicBezTo>
                  <a:pt x="5333032" y="1097632"/>
                  <a:pt x="5338729" y="1738752"/>
                  <a:pt x="5332633" y="2766002"/>
                </a:cubicBezTo>
                <a:lnTo>
                  <a:pt x="3994358" y="5072618"/>
                </a:lnTo>
                <a:lnTo>
                  <a:pt x="2301" y="5082534"/>
                </a:lnTo>
                <a:cubicBezTo>
                  <a:pt x="0" y="3403047"/>
                  <a:pt x="4601" y="1686496"/>
                  <a:pt x="2300" y="7009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600"/>
              </a:spcAft>
              <a:defRPr/>
            </a:pPr>
            <a:endParaRPr lang="ja-JP" altLang="en-US" sz="1600" b="0" dirty="0">
              <a:solidFill>
                <a:srgbClr val="4C4948"/>
              </a:solidFill>
              <a:latin typeface="Verdana" panose="020B0604030504040204" pitchFamily="34" charset="0"/>
              <a:ea typeface="メイリオ" panose="020B0604030504040204" pitchFamily="50" charset="-128"/>
              <a:cs typeface="Verdana" panose="020B0604030504040204" pitchFamily="34" charset="0"/>
            </a:endParaRPr>
          </a:p>
        </p:txBody>
      </p:sp>
      <p:sp>
        <p:nvSpPr>
          <p:cNvPr id="10" name="フリーフォーム 5"/>
          <p:cNvSpPr/>
          <p:nvPr userDrawn="1"/>
        </p:nvSpPr>
        <p:spPr>
          <a:xfrm>
            <a:off x="190500" y="0"/>
            <a:ext cx="9537700" cy="6472238"/>
          </a:xfrm>
          <a:custGeom>
            <a:avLst/>
            <a:gdLst>
              <a:gd name="connsiteX0" fmla="*/ 0 w 8420970"/>
              <a:gd name="connsiteY0" fmla="*/ 6902 h 5045362"/>
              <a:gd name="connsiteX1" fmla="*/ 8420970 w 8420970"/>
              <a:gd name="connsiteY1" fmla="*/ 0 h 5045362"/>
              <a:gd name="connsiteX2" fmla="*/ 5521947 w 8420970"/>
              <a:gd name="connsiteY2" fmla="*/ 5045362 h 5045362"/>
              <a:gd name="connsiteX3" fmla="*/ 6902 w 8420970"/>
              <a:gd name="connsiteY3" fmla="*/ 5045362 h 5045362"/>
              <a:gd name="connsiteX4" fmla="*/ 0 w 8420970"/>
              <a:gd name="connsiteY4" fmla="*/ 6902 h 5045362"/>
              <a:gd name="connsiteX0" fmla="*/ 2237816 w 8414070"/>
              <a:gd name="connsiteY0" fmla="*/ 0 h 5059102"/>
              <a:gd name="connsiteX1" fmla="*/ 8414070 w 8414070"/>
              <a:gd name="connsiteY1" fmla="*/ 13740 h 5059102"/>
              <a:gd name="connsiteX2" fmla="*/ 5515047 w 8414070"/>
              <a:gd name="connsiteY2" fmla="*/ 5059102 h 5059102"/>
              <a:gd name="connsiteX3" fmla="*/ 2 w 8414070"/>
              <a:gd name="connsiteY3" fmla="*/ 5059102 h 5059102"/>
              <a:gd name="connsiteX4" fmla="*/ 2237816 w 8414070"/>
              <a:gd name="connsiteY4" fmla="*/ 0 h 5059102"/>
              <a:gd name="connsiteX0" fmla="*/ 13940 w 6190194"/>
              <a:gd name="connsiteY0" fmla="*/ 0 h 5059102"/>
              <a:gd name="connsiteX1" fmla="*/ 6190194 w 6190194"/>
              <a:gd name="connsiteY1" fmla="*/ 13740 h 5059102"/>
              <a:gd name="connsiteX2" fmla="*/ 3291171 w 6190194"/>
              <a:gd name="connsiteY2" fmla="*/ 5059102 h 5059102"/>
              <a:gd name="connsiteX3" fmla="*/ 201 w 6190194"/>
              <a:gd name="connsiteY3" fmla="*/ 5038460 h 5059102"/>
              <a:gd name="connsiteX4" fmla="*/ 13940 w 619019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310127 w 6176254"/>
              <a:gd name="connsiteY3" fmla="*/ 492069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53182 h 5059102"/>
              <a:gd name="connsiteX4" fmla="*/ 0 w 6176254"/>
              <a:gd name="connsiteY4" fmla="*/ 0 h 5059102"/>
              <a:gd name="connsiteX0" fmla="*/ 0 w 6176254"/>
              <a:gd name="connsiteY0" fmla="*/ 0 h 5053182"/>
              <a:gd name="connsiteX1" fmla="*/ 6176254 w 6176254"/>
              <a:gd name="connsiteY1" fmla="*/ 13740 h 5053182"/>
              <a:gd name="connsiteX2" fmla="*/ 3277231 w 6176254"/>
              <a:gd name="connsiteY2" fmla="*/ 5024836 h 5053182"/>
              <a:gd name="connsiteX3" fmla="*/ 15703 w 6176254"/>
              <a:gd name="connsiteY3" fmla="*/ 5053182 h 5053182"/>
              <a:gd name="connsiteX4" fmla="*/ 0 w 6176254"/>
              <a:gd name="connsiteY4" fmla="*/ 0 h 5053182"/>
              <a:gd name="connsiteX0" fmla="*/ 0 w 6176254"/>
              <a:gd name="connsiteY0" fmla="*/ 0 h 5054207"/>
              <a:gd name="connsiteX1" fmla="*/ 6176254 w 6176254"/>
              <a:gd name="connsiteY1" fmla="*/ 13740 h 5054207"/>
              <a:gd name="connsiteX2" fmla="*/ 3279678 w 6176254"/>
              <a:gd name="connsiteY2" fmla="*/ 5054207 h 5054207"/>
              <a:gd name="connsiteX3" fmla="*/ 15703 w 6176254"/>
              <a:gd name="connsiteY3" fmla="*/ 5053182 h 5054207"/>
              <a:gd name="connsiteX4" fmla="*/ 0 w 6176254"/>
              <a:gd name="connsiteY4" fmla="*/ 0 h 5054207"/>
              <a:gd name="connsiteX0" fmla="*/ 0 w 7564190"/>
              <a:gd name="connsiteY0" fmla="*/ 0 h 5054207"/>
              <a:gd name="connsiteX1" fmla="*/ 7564190 w 7564190"/>
              <a:gd name="connsiteY1" fmla="*/ 13740 h 5054207"/>
              <a:gd name="connsiteX2" fmla="*/ 4667614 w 7564190"/>
              <a:gd name="connsiteY2" fmla="*/ 5054207 h 5054207"/>
              <a:gd name="connsiteX3" fmla="*/ 1403639 w 7564190"/>
              <a:gd name="connsiteY3" fmla="*/ 5053182 h 5054207"/>
              <a:gd name="connsiteX4" fmla="*/ 0 w 7564190"/>
              <a:gd name="connsiteY4" fmla="*/ 0 h 5054207"/>
              <a:gd name="connsiteX0" fmla="*/ 0 w 7564190"/>
              <a:gd name="connsiteY0" fmla="*/ 0 h 5069227"/>
              <a:gd name="connsiteX1" fmla="*/ 7564190 w 7564190"/>
              <a:gd name="connsiteY1" fmla="*/ 13740 h 5069227"/>
              <a:gd name="connsiteX2" fmla="*/ 4667614 w 7564190"/>
              <a:gd name="connsiteY2" fmla="*/ 5054207 h 5069227"/>
              <a:gd name="connsiteX3" fmla="*/ 23726 w 7564190"/>
              <a:gd name="connsiteY3" fmla="*/ 5069227 h 5069227"/>
              <a:gd name="connsiteX4" fmla="*/ 0 w 7564190"/>
              <a:gd name="connsiteY4" fmla="*/ 0 h 5069227"/>
              <a:gd name="connsiteX0" fmla="*/ 971760 w 7540469"/>
              <a:gd name="connsiteY0" fmla="*/ 10397 h 5055487"/>
              <a:gd name="connsiteX1" fmla="*/ 7540469 w 7540469"/>
              <a:gd name="connsiteY1" fmla="*/ 0 h 5055487"/>
              <a:gd name="connsiteX2" fmla="*/ 4643893 w 7540469"/>
              <a:gd name="connsiteY2" fmla="*/ 5040467 h 5055487"/>
              <a:gd name="connsiteX3" fmla="*/ 5 w 7540469"/>
              <a:gd name="connsiteY3" fmla="*/ 5055487 h 5055487"/>
              <a:gd name="connsiteX4" fmla="*/ 971760 w 7540469"/>
              <a:gd name="connsiteY4" fmla="*/ 10397 h 5055487"/>
              <a:gd name="connsiteX0" fmla="*/ 6756 w 7540781"/>
              <a:gd name="connsiteY0" fmla="*/ 5066953 h 5550463"/>
              <a:gd name="connsiteX1" fmla="*/ 7540781 w 7540781"/>
              <a:gd name="connsiteY1" fmla="*/ 0 h 5550463"/>
              <a:gd name="connsiteX2" fmla="*/ 4644205 w 7540781"/>
              <a:gd name="connsiteY2" fmla="*/ 5040467 h 5550463"/>
              <a:gd name="connsiteX3" fmla="*/ 317 w 7540781"/>
              <a:gd name="connsiteY3" fmla="*/ 5055487 h 5550463"/>
              <a:gd name="connsiteX4" fmla="*/ 6756 w 7540781"/>
              <a:gd name="connsiteY4" fmla="*/ 5066953 h 5550463"/>
              <a:gd name="connsiteX0" fmla="*/ 1050190 w 7540468"/>
              <a:gd name="connsiteY0" fmla="*/ 812930 h 5055487"/>
              <a:gd name="connsiteX1" fmla="*/ 7540468 w 7540468"/>
              <a:gd name="connsiteY1" fmla="*/ 0 h 5055487"/>
              <a:gd name="connsiteX2" fmla="*/ 4643892 w 7540468"/>
              <a:gd name="connsiteY2" fmla="*/ 5040467 h 5055487"/>
              <a:gd name="connsiteX3" fmla="*/ 4 w 7540468"/>
              <a:gd name="connsiteY3" fmla="*/ 5055487 h 5055487"/>
              <a:gd name="connsiteX4" fmla="*/ 1050190 w 7540468"/>
              <a:gd name="connsiteY4" fmla="*/ 812930 h 5055487"/>
              <a:gd name="connsiteX0" fmla="*/ 923492 w 7540468"/>
              <a:gd name="connsiteY0" fmla="*/ 34534 h 5055487"/>
              <a:gd name="connsiteX1" fmla="*/ 7540468 w 7540468"/>
              <a:gd name="connsiteY1" fmla="*/ 0 h 5055487"/>
              <a:gd name="connsiteX2" fmla="*/ 4643892 w 7540468"/>
              <a:gd name="connsiteY2" fmla="*/ 5040467 h 5055487"/>
              <a:gd name="connsiteX3" fmla="*/ 4 w 7540468"/>
              <a:gd name="connsiteY3" fmla="*/ 5055487 h 5055487"/>
              <a:gd name="connsiteX4" fmla="*/ 923492 w 7540468"/>
              <a:gd name="connsiteY4" fmla="*/ 34534 h 5055487"/>
              <a:gd name="connsiteX0" fmla="*/ 0 w 6616976"/>
              <a:gd name="connsiteY0" fmla="*/ 34534 h 5109794"/>
              <a:gd name="connsiteX1" fmla="*/ 6616976 w 6616976"/>
              <a:gd name="connsiteY1" fmla="*/ 0 h 5109794"/>
              <a:gd name="connsiteX2" fmla="*/ 3720400 w 6616976"/>
              <a:gd name="connsiteY2" fmla="*/ 5040467 h 5109794"/>
              <a:gd name="connsiteX3" fmla="*/ 23727 w 6616976"/>
              <a:gd name="connsiteY3" fmla="*/ 5109794 h 5109794"/>
              <a:gd name="connsiteX4" fmla="*/ 0 w 6616976"/>
              <a:gd name="connsiteY4" fmla="*/ 34534 h 5109794"/>
              <a:gd name="connsiteX0" fmla="*/ 1026 w 6618002"/>
              <a:gd name="connsiteY0" fmla="*/ 34534 h 5043419"/>
              <a:gd name="connsiteX1" fmla="*/ 6618002 w 6618002"/>
              <a:gd name="connsiteY1" fmla="*/ 0 h 5043419"/>
              <a:gd name="connsiteX2" fmla="*/ 3721426 w 6618002"/>
              <a:gd name="connsiteY2" fmla="*/ 5040467 h 5043419"/>
              <a:gd name="connsiteX3" fmla="*/ 620 w 6618002"/>
              <a:gd name="connsiteY3" fmla="*/ 5043419 h 5043419"/>
              <a:gd name="connsiteX4" fmla="*/ 1026 w 6618002"/>
              <a:gd name="connsiteY4" fmla="*/ 34534 h 5043419"/>
              <a:gd name="connsiteX0" fmla="*/ 6757 w 6623733"/>
              <a:gd name="connsiteY0" fmla="*/ 34534 h 5067556"/>
              <a:gd name="connsiteX1" fmla="*/ 6623733 w 6623733"/>
              <a:gd name="connsiteY1" fmla="*/ 0 h 5067556"/>
              <a:gd name="connsiteX2" fmla="*/ 3727157 w 6623733"/>
              <a:gd name="connsiteY2" fmla="*/ 5040467 h 5067556"/>
              <a:gd name="connsiteX3" fmla="*/ 317 w 6623733"/>
              <a:gd name="connsiteY3" fmla="*/ 5067556 h 5067556"/>
              <a:gd name="connsiteX4" fmla="*/ 6757 w 6623733"/>
              <a:gd name="connsiteY4" fmla="*/ 34534 h 5067556"/>
              <a:gd name="connsiteX0" fmla="*/ 0 w 6629445"/>
              <a:gd name="connsiteY0" fmla="*/ 9590 h 5067556"/>
              <a:gd name="connsiteX1" fmla="*/ 6629445 w 6629445"/>
              <a:gd name="connsiteY1" fmla="*/ 0 h 5067556"/>
              <a:gd name="connsiteX2" fmla="*/ 3732869 w 6629445"/>
              <a:gd name="connsiteY2" fmla="*/ 5040467 h 5067556"/>
              <a:gd name="connsiteX3" fmla="*/ 6029 w 6629445"/>
              <a:gd name="connsiteY3" fmla="*/ 5067556 h 5067556"/>
              <a:gd name="connsiteX4" fmla="*/ 0 w 6629445"/>
              <a:gd name="connsiteY4" fmla="*/ 9590 h 5067556"/>
              <a:gd name="connsiteX0" fmla="*/ 0 w 6629445"/>
              <a:gd name="connsiteY0" fmla="*/ 9590 h 5071647"/>
              <a:gd name="connsiteX1" fmla="*/ 6629445 w 6629445"/>
              <a:gd name="connsiteY1" fmla="*/ 0 h 5071647"/>
              <a:gd name="connsiteX2" fmla="*/ 3714165 w 6629445"/>
              <a:gd name="connsiteY2" fmla="*/ 5071647 h 5071647"/>
              <a:gd name="connsiteX3" fmla="*/ 6029 w 6629445"/>
              <a:gd name="connsiteY3" fmla="*/ 5067556 h 5071647"/>
              <a:gd name="connsiteX4" fmla="*/ 0 w 6629445"/>
              <a:gd name="connsiteY4" fmla="*/ 9590 h 5071647"/>
              <a:gd name="connsiteX0" fmla="*/ 0 w 6907338"/>
              <a:gd name="connsiteY0" fmla="*/ 6038 h 5071647"/>
              <a:gd name="connsiteX1" fmla="*/ 6907338 w 6907338"/>
              <a:gd name="connsiteY1" fmla="*/ 0 h 5071647"/>
              <a:gd name="connsiteX2" fmla="*/ 3992058 w 6907338"/>
              <a:gd name="connsiteY2" fmla="*/ 5071647 h 5071647"/>
              <a:gd name="connsiteX3" fmla="*/ 283922 w 6907338"/>
              <a:gd name="connsiteY3" fmla="*/ 5067556 h 5071647"/>
              <a:gd name="connsiteX4" fmla="*/ 0 w 6907338"/>
              <a:gd name="connsiteY4" fmla="*/ 6038 h 5071647"/>
              <a:gd name="connsiteX0" fmla="*/ 2300 w 6909638"/>
              <a:gd name="connsiteY0" fmla="*/ 6038 h 5081563"/>
              <a:gd name="connsiteX1" fmla="*/ 6909638 w 6909638"/>
              <a:gd name="connsiteY1" fmla="*/ 0 h 5081563"/>
              <a:gd name="connsiteX2" fmla="*/ 3994358 w 6909638"/>
              <a:gd name="connsiteY2" fmla="*/ 5071647 h 5081563"/>
              <a:gd name="connsiteX3" fmla="*/ 2301 w 6909638"/>
              <a:gd name="connsiteY3" fmla="*/ 5081563 h 5081563"/>
              <a:gd name="connsiteX4" fmla="*/ 2300 w 6909638"/>
              <a:gd name="connsiteY4" fmla="*/ 6038 h 508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9638" h="5081563">
                <a:moveTo>
                  <a:pt x="2300" y="6038"/>
                </a:moveTo>
                <a:lnTo>
                  <a:pt x="6909638" y="0"/>
                </a:lnTo>
                <a:lnTo>
                  <a:pt x="3994358" y="5071647"/>
                </a:lnTo>
                <a:lnTo>
                  <a:pt x="2301" y="5081563"/>
                </a:lnTo>
                <a:cubicBezTo>
                  <a:pt x="0" y="3402076"/>
                  <a:pt x="4601" y="1685525"/>
                  <a:pt x="2300" y="60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600"/>
              </a:spcAft>
              <a:defRPr/>
            </a:pPr>
            <a:endParaRPr lang="ja-JP" altLang="en-US" sz="1600" b="0" dirty="0">
              <a:solidFill>
                <a:srgbClr val="4C4948"/>
              </a:solidFill>
              <a:latin typeface="Verdana" panose="020B0604030504040204" pitchFamily="34" charset="0"/>
              <a:ea typeface="メイリオ" panose="020B0604030504040204" pitchFamily="50" charset="-128"/>
              <a:cs typeface="Verdana" panose="020B060403050404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72330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085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【追加】白紙_タイトルバーな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33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図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25"/>
            <a:ext cx="990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10"/>
          <p:cNvSpPr txBox="1">
            <a:spLocks noChangeArrowheads="1"/>
          </p:cNvSpPr>
          <p:nvPr/>
        </p:nvSpPr>
        <p:spPr bwMode="auto">
          <a:xfrm>
            <a:off x="9463088" y="6538913"/>
            <a:ext cx="495300" cy="3381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fld id="{369F6E8A-81D7-4EF8-A1E4-21D52BBA4A43}" type="slidenum">
              <a:rPr lang="ja-JP" altLang="en-US" sz="1600" smtClean="0">
                <a:solidFill>
                  <a:srgbClr val="FFFFFF"/>
                </a:solidFill>
              </a:rPr>
              <a:pPr eaLnBrk="1" hangingPunct="1">
                <a:defRPr/>
              </a:pPr>
              <a:t>‹#›</a:t>
            </a:fld>
            <a:endParaRPr lang="en-US" altLang="en-US" sz="1600" dirty="0">
              <a:solidFill>
                <a:srgbClr val="FFFFFF"/>
              </a:solidFill>
            </a:endParaRPr>
          </a:p>
        </p:txBody>
      </p:sp>
      <p:sp>
        <p:nvSpPr>
          <p:cNvPr id="5" name="Rectangle 30"/>
          <p:cNvSpPr txBox="1">
            <a:spLocks noChangeArrowheads="1"/>
          </p:cNvSpPr>
          <p:nvPr/>
        </p:nvSpPr>
        <p:spPr>
          <a:xfrm>
            <a:off x="290513" y="6561138"/>
            <a:ext cx="5318125" cy="381000"/>
          </a:xfrm>
          <a:prstGeom prst="rect">
            <a:avLst/>
          </a:prstGeom>
          <a:ln/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ja-JP" sz="600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© 2018  Kawasaki Heavy Industries, Ltd. All Rights Reserved</a:t>
            </a:r>
            <a:endParaRPr lang="en-US" altLang="ja-JP" sz="600" b="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Verdana" pitchFamily="34" charset="0"/>
            </a:endParaRPr>
          </a:p>
        </p:txBody>
      </p:sp>
      <p:cxnSp>
        <p:nvCxnSpPr>
          <p:cNvPr id="6" name="直線コネクタ 10"/>
          <p:cNvCxnSpPr>
            <a:cxnSpLocks noChangeShapeType="1"/>
          </p:cNvCxnSpPr>
          <p:nvPr/>
        </p:nvCxnSpPr>
        <p:spPr bwMode="auto">
          <a:xfrm>
            <a:off x="369888" y="893763"/>
            <a:ext cx="9151937" cy="0"/>
          </a:xfrm>
          <a:prstGeom prst="line">
            <a:avLst/>
          </a:prstGeom>
          <a:noFill/>
          <a:ln w="9525" algn="ctr">
            <a:solidFill>
              <a:srgbClr val="C0C1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正方形/長方形 2"/>
          <p:cNvSpPr/>
          <p:nvPr userDrawn="1"/>
        </p:nvSpPr>
        <p:spPr>
          <a:xfrm>
            <a:off x="0" y="0"/>
            <a:ext cx="9906000" cy="1192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600"/>
              </a:spcAft>
              <a:defRPr/>
            </a:pPr>
            <a:endParaRPr lang="ja-JP" altLang="en-US" sz="1600" b="0" dirty="0">
              <a:solidFill>
                <a:srgbClr val="4C49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本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10"/>
          </p:nvPr>
        </p:nvSpPr>
        <p:spPr>
          <a:xfrm>
            <a:off x="381000" y="1125538"/>
            <a:ext cx="9144000" cy="49688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9121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80963"/>
            <a:ext cx="9144000" cy="719137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1000" y="1125538"/>
            <a:ext cx="9144000" cy="496887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859448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7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図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25"/>
            <a:ext cx="990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10"/>
          <p:cNvSpPr txBox="1">
            <a:spLocks noChangeArrowheads="1"/>
          </p:cNvSpPr>
          <p:nvPr/>
        </p:nvSpPr>
        <p:spPr bwMode="auto">
          <a:xfrm>
            <a:off x="9463088" y="6538913"/>
            <a:ext cx="495300" cy="3381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fld id="{742E060C-1373-4753-9132-6960FEDE404E}" type="slidenum">
              <a:rPr lang="ja-JP" altLang="en-US" sz="1600" smtClean="0">
                <a:solidFill>
                  <a:srgbClr val="FFFFFF"/>
                </a:solidFill>
              </a:rPr>
              <a:pPr eaLnBrk="1" hangingPunct="1">
                <a:defRPr/>
              </a:pPr>
              <a:t>‹#›</a:t>
            </a:fld>
            <a:endParaRPr lang="en-US" altLang="en-US" sz="1600" dirty="0">
              <a:solidFill>
                <a:srgbClr val="FFFFFF"/>
              </a:solidFill>
            </a:endParaRPr>
          </a:p>
        </p:txBody>
      </p:sp>
      <p:sp>
        <p:nvSpPr>
          <p:cNvPr id="6" name="Rectangle 30"/>
          <p:cNvSpPr txBox="1">
            <a:spLocks noChangeArrowheads="1"/>
          </p:cNvSpPr>
          <p:nvPr/>
        </p:nvSpPr>
        <p:spPr>
          <a:xfrm>
            <a:off x="290513" y="6561138"/>
            <a:ext cx="5318125" cy="381000"/>
          </a:xfrm>
          <a:prstGeom prst="rect">
            <a:avLst/>
          </a:prstGeom>
          <a:ln/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ja-JP" sz="600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© 2019  Kawasaki Heavy Industries, Ltd. All Rights Reserved</a:t>
            </a:r>
            <a:endParaRPr lang="en-US" altLang="ja-JP" sz="600" b="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Verdana" pitchFamily="34" charset="0"/>
            </a:endParaRPr>
          </a:p>
        </p:txBody>
      </p:sp>
      <p:cxnSp>
        <p:nvCxnSpPr>
          <p:cNvPr id="7" name="直線コネクタ 10"/>
          <p:cNvCxnSpPr>
            <a:cxnSpLocks noChangeShapeType="1"/>
          </p:cNvCxnSpPr>
          <p:nvPr/>
        </p:nvCxnSpPr>
        <p:spPr bwMode="auto">
          <a:xfrm>
            <a:off x="369888" y="893763"/>
            <a:ext cx="9151937" cy="0"/>
          </a:xfrm>
          <a:prstGeom prst="line">
            <a:avLst/>
          </a:prstGeom>
          <a:noFill/>
          <a:ln w="9525" algn="ctr">
            <a:solidFill>
              <a:srgbClr val="C0C1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81237" y="323948"/>
            <a:ext cx="5149167" cy="584775"/>
          </a:xfrm>
          <a:prstGeom prst="rect">
            <a:avLst/>
          </a:prstGeom>
        </p:spPr>
        <p:txBody>
          <a:bodyPr wrap="none" anchorCtr="1">
            <a:spAutoFit/>
          </a:bodyPr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24800" y="6477000"/>
            <a:ext cx="2063750" cy="3048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42DE9F6B-67D4-48C0-B954-ADE6C50044B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52264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本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10"/>
          </p:nvPr>
        </p:nvSpPr>
        <p:spPr>
          <a:xfrm>
            <a:off x="381000" y="1125538"/>
            <a:ext cx="9144000" cy="49688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2697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8"/>
          <p:cNvSpPr>
            <a:spLocks noChangeArrowheads="1"/>
          </p:cNvSpPr>
          <p:nvPr userDrawn="1"/>
        </p:nvSpPr>
        <p:spPr bwMode="auto">
          <a:xfrm>
            <a:off x="-33338" y="0"/>
            <a:ext cx="9939338" cy="68738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38000">
                <a:schemeClr val="bg1">
                  <a:lumMod val="95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anchor="ctr"/>
          <a:lstStyle>
            <a:lvl1pPr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kumimoji="0" lang="en-US" altLang="ja-JP" sz="1600" b="0" dirty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  <a:endParaRPr kumimoji="0" lang="en-US" altLang="en-US" sz="1600" b="0" dirty="0">
              <a:solidFill>
                <a:srgbClr val="000000"/>
              </a:solidFill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フリーフォーム 4"/>
          <p:cNvSpPr/>
          <p:nvPr userDrawn="1"/>
        </p:nvSpPr>
        <p:spPr>
          <a:xfrm>
            <a:off x="-19050" y="-6350"/>
            <a:ext cx="9753600" cy="6884988"/>
          </a:xfrm>
          <a:custGeom>
            <a:avLst/>
            <a:gdLst>
              <a:gd name="connsiteX0" fmla="*/ 0 w 8420970"/>
              <a:gd name="connsiteY0" fmla="*/ 6902 h 5045362"/>
              <a:gd name="connsiteX1" fmla="*/ 8420970 w 8420970"/>
              <a:gd name="connsiteY1" fmla="*/ 0 h 5045362"/>
              <a:gd name="connsiteX2" fmla="*/ 5521947 w 8420970"/>
              <a:gd name="connsiteY2" fmla="*/ 5045362 h 5045362"/>
              <a:gd name="connsiteX3" fmla="*/ 6902 w 8420970"/>
              <a:gd name="connsiteY3" fmla="*/ 5045362 h 5045362"/>
              <a:gd name="connsiteX4" fmla="*/ 0 w 8420970"/>
              <a:gd name="connsiteY4" fmla="*/ 6902 h 5045362"/>
              <a:gd name="connsiteX0" fmla="*/ 2237816 w 8414070"/>
              <a:gd name="connsiteY0" fmla="*/ 0 h 5059102"/>
              <a:gd name="connsiteX1" fmla="*/ 8414070 w 8414070"/>
              <a:gd name="connsiteY1" fmla="*/ 13740 h 5059102"/>
              <a:gd name="connsiteX2" fmla="*/ 5515047 w 8414070"/>
              <a:gd name="connsiteY2" fmla="*/ 5059102 h 5059102"/>
              <a:gd name="connsiteX3" fmla="*/ 2 w 8414070"/>
              <a:gd name="connsiteY3" fmla="*/ 5059102 h 5059102"/>
              <a:gd name="connsiteX4" fmla="*/ 2237816 w 8414070"/>
              <a:gd name="connsiteY4" fmla="*/ 0 h 5059102"/>
              <a:gd name="connsiteX0" fmla="*/ 13940 w 6190194"/>
              <a:gd name="connsiteY0" fmla="*/ 0 h 5059102"/>
              <a:gd name="connsiteX1" fmla="*/ 6190194 w 6190194"/>
              <a:gd name="connsiteY1" fmla="*/ 13740 h 5059102"/>
              <a:gd name="connsiteX2" fmla="*/ 3291171 w 6190194"/>
              <a:gd name="connsiteY2" fmla="*/ 5059102 h 5059102"/>
              <a:gd name="connsiteX3" fmla="*/ 201 w 6190194"/>
              <a:gd name="connsiteY3" fmla="*/ 5038460 h 5059102"/>
              <a:gd name="connsiteX4" fmla="*/ 13940 w 619019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310127 w 6176254"/>
              <a:gd name="connsiteY3" fmla="*/ 492069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53182 h 5059102"/>
              <a:gd name="connsiteX4" fmla="*/ 0 w 6176254"/>
              <a:gd name="connsiteY4" fmla="*/ 0 h 5059102"/>
              <a:gd name="connsiteX0" fmla="*/ 0 w 6176254"/>
              <a:gd name="connsiteY0" fmla="*/ 0 h 5053182"/>
              <a:gd name="connsiteX1" fmla="*/ 6176254 w 6176254"/>
              <a:gd name="connsiteY1" fmla="*/ 13740 h 5053182"/>
              <a:gd name="connsiteX2" fmla="*/ 3277231 w 6176254"/>
              <a:gd name="connsiteY2" fmla="*/ 5024836 h 5053182"/>
              <a:gd name="connsiteX3" fmla="*/ 15703 w 6176254"/>
              <a:gd name="connsiteY3" fmla="*/ 5053182 h 5053182"/>
              <a:gd name="connsiteX4" fmla="*/ 0 w 6176254"/>
              <a:gd name="connsiteY4" fmla="*/ 0 h 5053182"/>
              <a:gd name="connsiteX0" fmla="*/ 0 w 6176254"/>
              <a:gd name="connsiteY0" fmla="*/ 0 h 5054207"/>
              <a:gd name="connsiteX1" fmla="*/ 6176254 w 6176254"/>
              <a:gd name="connsiteY1" fmla="*/ 13740 h 5054207"/>
              <a:gd name="connsiteX2" fmla="*/ 3279678 w 6176254"/>
              <a:gd name="connsiteY2" fmla="*/ 5054207 h 5054207"/>
              <a:gd name="connsiteX3" fmla="*/ 15703 w 6176254"/>
              <a:gd name="connsiteY3" fmla="*/ 5053182 h 5054207"/>
              <a:gd name="connsiteX4" fmla="*/ 0 w 6176254"/>
              <a:gd name="connsiteY4" fmla="*/ 0 h 5054207"/>
              <a:gd name="connsiteX0" fmla="*/ 0 w 7564190"/>
              <a:gd name="connsiteY0" fmla="*/ 0 h 5054207"/>
              <a:gd name="connsiteX1" fmla="*/ 7564190 w 7564190"/>
              <a:gd name="connsiteY1" fmla="*/ 13740 h 5054207"/>
              <a:gd name="connsiteX2" fmla="*/ 4667614 w 7564190"/>
              <a:gd name="connsiteY2" fmla="*/ 5054207 h 5054207"/>
              <a:gd name="connsiteX3" fmla="*/ 1403639 w 7564190"/>
              <a:gd name="connsiteY3" fmla="*/ 5053182 h 5054207"/>
              <a:gd name="connsiteX4" fmla="*/ 0 w 7564190"/>
              <a:gd name="connsiteY4" fmla="*/ 0 h 5054207"/>
              <a:gd name="connsiteX0" fmla="*/ 0 w 7564190"/>
              <a:gd name="connsiteY0" fmla="*/ 0 h 5069227"/>
              <a:gd name="connsiteX1" fmla="*/ 7564190 w 7564190"/>
              <a:gd name="connsiteY1" fmla="*/ 13740 h 5069227"/>
              <a:gd name="connsiteX2" fmla="*/ 4667614 w 7564190"/>
              <a:gd name="connsiteY2" fmla="*/ 5054207 h 5069227"/>
              <a:gd name="connsiteX3" fmla="*/ 23726 w 7564190"/>
              <a:gd name="connsiteY3" fmla="*/ 5069227 h 5069227"/>
              <a:gd name="connsiteX4" fmla="*/ 0 w 7564190"/>
              <a:gd name="connsiteY4" fmla="*/ 0 h 5069227"/>
              <a:gd name="connsiteX0" fmla="*/ 971760 w 7540469"/>
              <a:gd name="connsiteY0" fmla="*/ 10397 h 5055487"/>
              <a:gd name="connsiteX1" fmla="*/ 7540469 w 7540469"/>
              <a:gd name="connsiteY1" fmla="*/ 0 h 5055487"/>
              <a:gd name="connsiteX2" fmla="*/ 4643893 w 7540469"/>
              <a:gd name="connsiteY2" fmla="*/ 5040467 h 5055487"/>
              <a:gd name="connsiteX3" fmla="*/ 5 w 7540469"/>
              <a:gd name="connsiteY3" fmla="*/ 5055487 h 5055487"/>
              <a:gd name="connsiteX4" fmla="*/ 971760 w 7540469"/>
              <a:gd name="connsiteY4" fmla="*/ 10397 h 5055487"/>
              <a:gd name="connsiteX0" fmla="*/ 6756 w 7540781"/>
              <a:gd name="connsiteY0" fmla="*/ 5066953 h 5550463"/>
              <a:gd name="connsiteX1" fmla="*/ 7540781 w 7540781"/>
              <a:gd name="connsiteY1" fmla="*/ 0 h 5550463"/>
              <a:gd name="connsiteX2" fmla="*/ 4644205 w 7540781"/>
              <a:gd name="connsiteY2" fmla="*/ 5040467 h 5550463"/>
              <a:gd name="connsiteX3" fmla="*/ 317 w 7540781"/>
              <a:gd name="connsiteY3" fmla="*/ 5055487 h 5550463"/>
              <a:gd name="connsiteX4" fmla="*/ 6756 w 7540781"/>
              <a:gd name="connsiteY4" fmla="*/ 5066953 h 5550463"/>
              <a:gd name="connsiteX0" fmla="*/ 1050190 w 7540468"/>
              <a:gd name="connsiteY0" fmla="*/ 812930 h 5055487"/>
              <a:gd name="connsiteX1" fmla="*/ 7540468 w 7540468"/>
              <a:gd name="connsiteY1" fmla="*/ 0 h 5055487"/>
              <a:gd name="connsiteX2" fmla="*/ 4643892 w 7540468"/>
              <a:gd name="connsiteY2" fmla="*/ 5040467 h 5055487"/>
              <a:gd name="connsiteX3" fmla="*/ 4 w 7540468"/>
              <a:gd name="connsiteY3" fmla="*/ 5055487 h 5055487"/>
              <a:gd name="connsiteX4" fmla="*/ 1050190 w 7540468"/>
              <a:gd name="connsiteY4" fmla="*/ 812930 h 5055487"/>
              <a:gd name="connsiteX0" fmla="*/ 923492 w 7540468"/>
              <a:gd name="connsiteY0" fmla="*/ 34534 h 5055487"/>
              <a:gd name="connsiteX1" fmla="*/ 7540468 w 7540468"/>
              <a:gd name="connsiteY1" fmla="*/ 0 h 5055487"/>
              <a:gd name="connsiteX2" fmla="*/ 4643892 w 7540468"/>
              <a:gd name="connsiteY2" fmla="*/ 5040467 h 5055487"/>
              <a:gd name="connsiteX3" fmla="*/ 4 w 7540468"/>
              <a:gd name="connsiteY3" fmla="*/ 5055487 h 5055487"/>
              <a:gd name="connsiteX4" fmla="*/ 923492 w 7540468"/>
              <a:gd name="connsiteY4" fmla="*/ 34534 h 5055487"/>
              <a:gd name="connsiteX0" fmla="*/ 0 w 6616976"/>
              <a:gd name="connsiteY0" fmla="*/ 34534 h 5109794"/>
              <a:gd name="connsiteX1" fmla="*/ 6616976 w 6616976"/>
              <a:gd name="connsiteY1" fmla="*/ 0 h 5109794"/>
              <a:gd name="connsiteX2" fmla="*/ 3720400 w 6616976"/>
              <a:gd name="connsiteY2" fmla="*/ 5040467 h 5109794"/>
              <a:gd name="connsiteX3" fmla="*/ 23727 w 6616976"/>
              <a:gd name="connsiteY3" fmla="*/ 5109794 h 5109794"/>
              <a:gd name="connsiteX4" fmla="*/ 0 w 6616976"/>
              <a:gd name="connsiteY4" fmla="*/ 34534 h 5109794"/>
              <a:gd name="connsiteX0" fmla="*/ 1026 w 6618002"/>
              <a:gd name="connsiteY0" fmla="*/ 34534 h 5043419"/>
              <a:gd name="connsiteX1" fmla="*/ 6618002 w 6618002"/>
              <a:gd name="connsiteY1" fmla="*/ 0 h 5043419"/>
              <a:gd name="connsiteX2" fmla="*/ 3721426 w 6618002"/>
              <a:gd name="connsiteY2" fmla="*/ 5040467 h 5043419"/>
              <a:gd name="connsiteX3" fmla="*/ 620 w 6618002"/>
              <a:gd name="connsiteY3" fmla="*/ 5043419 h 5043419"/>
              <a:gd name="connsiteX4" fmla="*/ 1026 w 6618002"/>
              <a:gd name="connsiteY4" fmla="*/ 34534 h 5043419"/>
              <a:gd name="connsiteX0" fmla="*/ 6757 w 6623733"/>
              <a:gd name="connsiteY0" fmla="*/ 34534 h 5067556"/>
              <a:gd name="connsiteX1" fmla="*/ 6623733 w 6623733"/>
              <a:gd name="connsiteY1" fmla="*/ 0 h 5067556"/>
              <a:gd name="connsiteX2" fmla="*/ 3727157 w 6623733"/>
              <a:gd name="connsiteY2" fmla="*/ 5040467 h 5067556"/>
              <a:gd name="connsiteX3" fmla="*/ 317 w 6623733"/>
              <a:gd name="connsiteY3" fmla="*/ 5067556 h 5067556"/>
              <a:gd name="connsiteX4" fmla="*/ 6757 w 6623733"/>
              <a:gd name="connsiteY4" fmla="*/ 34534 h 5067556"/>
              <a:gd name="connsiteX0" fmla="*/ 0 w 6629445"/>
              <a:gd name="connsiteY0" fmla="*/ 9590 h 5067556"/>
              <a:gd name="connsiteX1" fmla="*/ 6629445 w 6629445"/>
              <a:gd name="connsiteY1" fmla="*/ 0 h 5067556"/>
              <a:gd name="connsiteX2" fmla="*/ 3732869 w 6629445"/>
              <a:gd name="connsiteY2" fmla="*/ 5040467 h 5067556"/>
              <a:gd name="connsiteX3" fmla="*/ 6029 w 6629445"/>
              <a:gd name="connsiteY3" fmla="*/ 5067556 h 5067556"/>
              <a:gd name="connsiteX4" fmla="*/ 0 w 6629445"/>
              <a:gd name="connsiteY4" fmla="*/ 9590 h 5067556"/>
              <a:gd name="connsiteX0" fmla="*/ 0 w 6629445"/>
              <a:gd name="connsiteY0" fmla="*/ 9590 h 5071647"/>
              <a:gd name="connsiteX1" fmla="*/ 6629445 w 6629445"/>
              <a:gd name="connsiteY1" fmla="*/ 0 h 5071647"/>
              <a:gd name="connsiteX2" fmla="*/ 3714165 w 6629445"/>
              <a:gd name="connsiteY2" fmla="*/ 5071647 h 5071647"/>
              <a:gd name="connsiteX3" fmla="*/ 6029 w 6629445"/>
              <a:gd name="connsiteY3" fmla="*/ 5067556 h 5071647"/>
              <a:gd name="connsiteX4" fmla="*/ 0 w 6629445"/>
              <a:gd name="connsiteY4" fmla="*/ 9590 h 507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9445" h="5071647">
                <a:moveTo>
                  <a:pt x="0" y="9590"/>
                </a:moveTo>
                <a:lnTo>
                  <a:pt x="6629445" y="0"/>
                </a:lnTo>
                <a:lnTo>
                  <a:pt x="3714165" y="5071647"/>
                </a:lnTo>
                <a:lnTo>
                  <a:pt x="6029" y="5067556"/>
                </a:lnTo>
                <a:cubicBezTo>
                  <a:pt x="3728" y="3388069"/>
                  <a:pt x="2301" y="1689077"/>
                  <a:pt x="0" y="95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600"/>
              </a:spcAft>
              <a:defRPr/>
            </a:pPr>
            <a:endParaRPr lang="ja-JP" altLang="en-US" sz="1600" b="0" dirty="0">
              <a:solidFill>
                <a:srgbClr val="4C4948"/>
              </a:solidFill>
              <a:ea typeface="ＭＳ Ｐゴシック" panose="020B0600070205080204" pitchFamily="50" charset="-128"/>
              <a:cs typeface="Verdana" panose="020B0604030504040204" pitchFamily="34" charset="0"/>
            </a:endParaRPr>
          </a:p>
        </p:txBody>
      </p:sp>
      <p:pic>
        <p:nvPicPr>
          <p:cNvPr id="6" name="図 1" descr="Kawasaki_GroupBrandMark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5300663"/>
            <a:ext cx="4181475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7"/>
          <p:cNvSpPr txBox="1">
            <a:spLocks noChangeArrowheads="1"/>
          </p:cNvSpPr>
          <p:nvPr userDrawn="1"/>
        </p:nvSpPr>
        <p:spPr bwMode="auto">
          <a:xfrm>
            <a:off x="415925" y="3989388"/>
            <a:ext cx="39179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ja-JP" sz="1600">
                <a:solidFill>
                  <a:srgbClr val="4C4948"/>
                </a:solidFill>
              </a:rPr>
              <a:t>Kawasaki Heavy Industries, Ltd.</a:t>
            </a:r>
            <a:endParaRPr lang="ja-JP" altLang="en-US" sz="1600">
              <a:solidFill>
                <a:srgbClr val="4C4948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01813" y="1304925"/>
            <a:ext cx="7862360" cy="8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42900" indent="-342900">
              <a:buNone/>
              <a:defRPr lang="ja-JP" altLang="en-US" sz="2000" b="0" baseline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Verdana" panose="020B0604030504040204" pitchFamily="34" charset="0"/>
              </a:defRPr>
            </a:lvl1pPr>
          </a:lstStyle>
          <a:p>
            <a:pPr lvl="0"/>
            <a:r>
              <a:rPr lang="ja-JP" altLang="en-US" dirty="0"/>
              <a:t>マスター サブタイトルの書式設定</a:t>
            </a:r>
          </a:p>
        </p:txBody>
      </p:sp>
      <p:sp>
        <p:nvSpPr>
          <p:cNvPr id="14" name="タイトル 13"/>
          <p:cNvSpPr>
            <a:spLocks noGrp="1"/>
          </p:cNvSpPr>
          <p:nvPr>
            <p:ph type="title"/>
          </p:nvPr>
        </p:nvSpPr>
        <p:spPr>
          <a:xfrm>
            <a:off x="401813" y="2276475"/>
            <a:ext cx="6953094" cy="11318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t"/>
          <a:lstStyle>
            <a:lvl1pPr>
              <a:defRPr lang="ja-JP" altLang="en-US" sz="3200" b="1" baseline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Verdana" panose="020B0604030504040204" pitchFamily="34" charset="0"/>
              </a:defRPr>
            </a:lvl1pPr>
          </a:lstStyle>
          <a:p>
            <a:pPr lvl="0"/>
            <a:r>
              <a:rPr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379929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【追加】中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8"/>
          <p:cNvSpPr>
            <a:spLocks noChangeArrowheads="1"/>
          </p:cNvSpPr>
          <p:nvPr userDrawn="1"/>
        </p:nvSpPr>
        <p:spPr bwMode="auto">
          <a:xfrm>
            <a:off x="534988" y="-1588"/>
            <a:ext cx="9371012" cy="64817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38000">
                <a:schemeClr val="bg1">
                  <a:lumMod val="95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anchor="ctr"/>
          <a:lstStyle>
            <a:lvl1pPr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endParaRPr kumimoji="0" lang="ja-JP" altLang="en-US" sz="1600" b="0" dirty="0">
              <a:solidFill>
                <a:srgbClr val="000000"/>
              </a:solidFill>
              <a:ea typeface="メイリオ" panose="020B0604030504040204" pitchFamily="50" charset="-128"/>
              <a:cs typeface="Verdana" panose="020B0604030504040204" pitchFamily="34" charset="0"/>
            </a:endParaRPr>
          </a:p>
        </p:txBody>
      </p:sp>
      <p:sp>
        <p:nvSpPr>
          <p:cNvPr id="4" name="フリーフォーム 6"/>
          <p:cNvSpPr/>
          <p:nvPr userDrawn="1"/>
        </p:nvSpPr>
        <p:spPr>
          <a:xfrm>
            <a:off x="2536825" y="0"/>
            <a:ext cx="7377113" cy="6481763"/>
          </a:xfrm>
          <a:custGeom>
            <a:avLst/>
            <a:gdLst>
              <a:gd name="connsiteX0" fmla="*/ 0 w 8420970"/>
              <a:gd name="connsiteY0" fmla="*/ 6902 h 5045362"/>
              <a:gd name="connsiteX1" fmla="*/ 8420970 w 8420970"/>
              <a:gd name="connsiteY1" fmla="*/ 0 h 5045362"/>
              <a:gd name="connsiteX2" fmla="*/ 5521947 w 8420970"/>
              <a:gd name="connsiteY2" fmla="*/ 5045362 h 5045362"/>
              <a:gd name="connsiteX3" fmla="*/ 6902 w 8420970"/>
              <a:gd name="connsiteY3" fmla="*/ 5045362 h 5045362"/>
              <a:gd name="connsiteX4" fmla="*/ 0 w 8420970"/>
              <a:gd name="connsiteY4" fmla="*/ 6902 h 5045362"/>
              <a:gd name="connsiteX0" fmla="*/ 2237816 w 8414070"/>
              <a:gd name="connsiteY0" fmla="*/ 0 h 5059102"/>
              <a:gd name="connsiteX1" fmla="*/ 8414070 w 8414070"/>
              <a:gd name="connsiteY1" fmla="*/ 13740 h 5059102"/>
              <a:gd name="connsiteX2" fmla="*/ 5515047 w 8414070"/>
              <a:gd name="connsiteY2" fmla="*/ 5059102 h 5059102"/>
              <a:gd name="connsiteX3" fmla="*/ 2 w 8414070"/>
              <a:gd name="connsiteY3" fmla="*/ 5059102 h 5059102"/>
              <a:gd name="connsiteX4" fmla="*/ 2237816 w 8414070"/>
              <a:gd name="connsiteY4" fmla="*/ 0 h 5059102"/>
              <a:gd name="connsiteX0" fmla="*/ 13940 w 6190194"/>
              <a:gd name="connsiteY0" fmla="*/ 0 h 5059102"/>
              <a:gd name="connsiteX1" fmla="*/ 6190194 w 6190194"/>
              <a:gd name="connsiteY1" fmla="*/ 13740 h 5059102"/>
              <a:gd name="connsiteX2" fmla="*/ 3291171 w 6190194"/>
              <a:gd name="connsiteY2" fmla="*/ 5059102 h 5059102"/>
              <a:gd name="connsiteX3" fmla="*/ 201 w 6190194"/>
              <a:gd name="connsiteY3" fmla="*/ 5038460 h 5059102"/>
              <a:gd name="connsiteX4" fmla="*/ 13940 w 619019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310127 w 6176254"/>
              <a:gd name="connsiteY3" fmla="*/ 492069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53182 h 5059102"/>
              <a:gd name="connsiteX4" fmla="*/ 0 w 6176254"/>
              <a:gd name="connsiteY4" fmla="*/ 0 h 5059102"/>
              <a:gd name="connsiteX0" fmla="*/ 0 w 6176254"/>
              <a:gd name="connsiteY0" fmla="*/ 0 h 5053182"/>
              <a:gd name="connsiteX1" fmla="*/ 6176254 w 6176254"/>
              <a:gd name="connsiteY1" fmla="*/ 13740 h 5053182"/>
              <a:gd name="connsiteX2" fmla="*/ 3277231 w 6176254"/>
              <a:gd name="connsiteY2" fmla="*/ 5024836 h 5053182"/>
              <a:gd name="connsiteX3" fmla="*/ 15703 w 6176254"/>
              <a:gd name="connsiteY3" fmla="*/ 5053182 h 5053182"/>
              <a:gd name="connsiteX4" fmla="*/ 0 w 6176254"/>
              <a:gd name="connsiteY4" fmla="*/ 0 h 5053182"/>
              <a:gd name="connsiteX0" fmla="*/ 0 w 6176254"/>
              <a:gd name="connsiteY0" fmla="*/ 0 h 5054207"/>
              <a:gd name="connsiteX1" fmla="*/ 6176254 w 6176254"/>
              <a:gd name="connsiteY1" fmla="*/ 13740 h 5054207"/>
              <a:gd name="connsiteX2" fmla="*/ 3279678 w 6176254"/>
              <a:gd name="connsiteY2" fmla="*/ 5054207 h 5054207"/>
              <a:gd name="connsiteX3" fmla="*/ 15703 w 6176254"/>
              <a:gd name="connsiteY3" fmla="*/ 5053182 h 5054207"/>
              <a:gd name="connsiteX4" fmla="*/ 0 w 6176254"/>
              <a:gd name="connsiteY4" fmla="*/ 0 h 5054207"/>
              <a:gd name="connsiteX0" fmla="*/ 0 w 7564190"/>
              <a:gd name="connsiteY0" fmla="*/ 0 h 5054207"/>
              <a:gd name="connsiteX1" fmla="*/ 7564190 w 7564190"/>
              <a:gd name="connsiteY1" fmla="*/ 13740 h 5054207"/>
              <a:gd name="connsiteX2" fmla="*/ 4667614 w 7564190"/>
              <a:gd name="connsiteY2" fmla="*/ 5054207 h 5054207"/>
              <a:gd name="connsiteX3" fmla="*/ 1403639 w 7564190"/>
              <a:gd name="connsiteY3" fmla="*/ 5053182 h 5054207"/>
              <a:gd name="connsiteX4" fmla="*/ 0 w 7564190"/>
              <a:gd name="connsiteY4" fmla="*/ 0 h 5054207"/>
              <a:gd name="connsiteX0" fmla="*/ 0 w 7564190"/>
              <a:gd name="connsiteY0" fmla="*/ 0 h 5069227"/>
              <a:gd name="connsiteX1" fmla="*/ 7564190 w 7564190"/>
              <a:gd name="connsiteY1" fmla="*/ 13740 h 5069227"/>
              <a:gd name="connsiteX2" fmla="*/ 4667614 w 7564190"/>
              <a:gd name="connsiteY2" fmla="*/ 5054207 h 5069227"/>
              <a:gd name="connsiteX3" fmla="*/ 23726 w 7564190"/>
              <a:gd name="connsiteY3" fmla="*/ 5069227 h 5069227"/>
              <a:gd name="connsiteX4" fmla="*/ 0 w 7564190"/>
              <a:gd name="connsiteY4" fmla="*/ 0 h 5069227"/>
              <a:gd name="connsiteX0" fmla="*/ 971760 w 7540469"/>
              <a:gd name="connsiteY0" fmla="*/ 10397 h 5055487"/>
              <a:gd name="connsiteX1" fmla="*/ 7540469 w 7540469"/>
              <a:gd name="connsiteY1" fmla="*/ 0 h 5055487"/>
              <a:gd name="connsiteX2" fmla="*/ 4643893 w 7540469"/>
              <a:gd name="connsiteY2" fmla="*/ 5040467 h 5055487"/>
              <a:gd name="connsiteX3" fmla="*/ 5 w 7540469"/>
              <a:gd name="connsiteY3" fmla="*/ 5055487 h 5055487"/>
              <a:gd name="connsiteX4" fmla="*/ 971760 w 7540469"/>
              <a:gd name="connsiteY4" fmla="*/ 10397 h 5055487"/>
              <a:gd name="connsiteX0" fmla="*/ 6756 w 7540781"/>
              <a:gd name="connsiteY0" fmla="*/ 5066953 h 5550463"/>
              <a:gd name="connsiteX1" fmla="*/ 7540781 w 7540781"/>
              <a:gd name="connsiteY1" fmla="*/ 0 h 5550463"/>
              <a:gd name="connsiteX2" fmla="*/ 4644205 w 7540781"/>
              <a:gd name="connsiteY2" fmla="*/ 5040467 h 5550463"/>
              <a:gd name="connsiteX3" fmla="*/ 317 w 7540781"/>
              <a:gd name="connsiteY3" fmla="*/ 5055487 h 5550463"/>
              <a:gd name="connsiteX4" fmla="*/ 6756 w 7540781"/>
              <a:gd name="connsiteY4" fmla="*/ 5066953 h 5550463"/>
              <a:gd name="connsiteX0" fmla="*/ 1050190 w 7540468"/>
              <a:gd name="connsiteY0" fmla="*/ 812930 h 5055487"/>
              <a:gd name="connsiteX1" fmla="*/ 7540468 w 7540468"/>
              <a:gd name="connsiteY1" fmla="*/ 0 h 5055487"/>
              <a:gd name="connsiteX2" fmla="*/ 4643892 w 7540468"/>
              <a:gd name="connsiteY2" fmla="*/ 5040467 h 5055487"/>
              <a:gd name="connsiteX3" fmla="*/ 4 w 7540468"/>
              <a:gd name="connsiteY3" fmla="*/ 5055487 h 5055487"/>
              <a:gd name="connsiteX4" fmla="*/ 1050190 w 7540468"/>
              <a:gd name="connsiteY4" fmla="*/ 812930 h 5055487"/>
              <a:gd name="connsiteX0" fmla="*/ 923492 w 7540468"/>
              <a:gd name="connsiteY0" fmla="*/ 34534 h 5055487"/>
              <a:gd name="connsiteX1" fmla="*/ 7540468 w 7540468"/>
              <a:gd name="connsiteY1" fmla="*/ 0 h 5055487"/>
              <a:gd name="connsiteX2" fmla="*/ 4643892 w 7540468"/>
              <a:gd name="connsiteY2" fmla="*/ 5040467 h 5055487"/>
              <a:gd name="connsiteX3" fmla="*/ 4 w 7540468"/>
              <a:gd name="connsiteY3" fmla="*/ 5055487 h 5055487"/>
              <a:gd name="connsiteX4" fmla="*/ 923492 w 7540468"/>
              <a:gd name="connsiteY4" fmla="*/ 34534 h 5055487"/>
              <a:gd name="connsiteX0" fmla="*/ 0 w 6616976"/>
              <a:gd name="connsiteY0" fmla="*/ 34534 h 5109794"/>
              <a:gd name="connsiteX1" fmla="*/ 6616976 w 6616976"/>
              <a:gd name="connsiteY1" fmla="*/ 0 h 5109794"/>
              <a:gd name="connsiteX2" fmla="*/ 3720400 w 6616976"/>
              <a:gd name="connsiteY2" fmla="*/ 5040467 h 5109794"/>
              <a:gd name="connsiteX3" fmla="*/ 23727 w 6616976"/>
              <a:gd name="connsiteY3" fmla="*/ 5109794 h 5109794"/>
              <a:gd name="connsiteX4" fmla="*/ 0 w 6616976"/>
              <a:gd name="connsiteY4" fmla="*/ 34534 h 5109794"/>
              <a:gd name="connsiteX0" fmla="*/ 1026 w 6618002"/>
              <a:gd name="connsiteY0" fmla="*/ 34534 h 5043419"/>
              <a:gd name="connsiteX1" fmla="*/ 6618002 w 6618002"/>
              <a:gd name="connsiteY1" fmla="*/ 0 h 5043419"/>
              <a:gd name="connsiteX2" fmla="*/ 3721426 w 6618002"/>
              <a:gd name="connsiteY2" fmla="*/ 5040467 h 5043419"/>
              <a:gd name="connsiteX3" fmla="*/ 620 w 6618002"/>
              <a:gd name="connsiteY3" fmla="*/ 5043419 h 5043419"/>
              <a:gd name="connsiteX4" fmla="*/ 1026 w 6618002"/>
              <a:gd name="connsiteY4" fmla="*/ 34534 h 5043419"/>
              <a:gd name="connsiteX0" fmla="*/ 6757 w 6623733"/>
              <a:gd name="connsiteY0" fmla="*/ 34534 h 5067556"/>
              <a:gd name="connsiteX1" fmla="*/ 6623733 w 6623733"/>
              <a:gd name="connsiteY1" fmla="*/ 0 h 5067556"/>
              <a:gd name="connsiteX2" fmla="*/ 3727157 w 6623733"/>
              <a:gd name="connsiteY2" fmla="*/ 5040467 h 5067556"/>
              <a:gd name="connsiteX3" fmla="*/ 317 w 6623733"/>
              <a:gd name="connsiteY3" fmla="*/ 5067556 h 5067556"/>
              <a:gd name="connsiteX4" fmla="*/ 6757 w 6623733"/>
              <a:gd name="connsiteY4" fmla="*/ 34534 h 5067556"/>
              <a:gd name="connsiteX0" fmla="*/ 0 w 6629445"/>
              <a:gd name="connsiteY0" fmla="*/ 9590 h 5067556"/>
              <a:gd name="connsiteX1" fmla="*/ 6629445 w 6629445"/>
              <a:gd name="connsiteY1" fmla="*/ 0 h 5067556"/>
              <a:gd name="connsiteX2" fmla="*/ 3732869 w 6629445"/>
              <a:gd name="connsiteY2" fmla="*/ 5040467 h 5067556"/>
              <a:gd name="connsiteX3" fmla="*/ 6029 w 6629445"/>
              <a:gd name="connsiteY3" fmla="*/ 5067556 h 5067556"/>
              <a:gd name="connsiteX4" fmla="*/ 0 w 6629445"/>
              <a:gd name="connsiteY4" fmla="*/ 9590 h 5067556"/>
              <a:gd name="connsiteX0" fmla="*/ 0 w 6629445"/>
              <a:gd name="connsiteY0" fmla="*/ 9590 h 5071647"/>
              <a:gd name="connsiteX1" fmla="*/ 6629445 w 6629445"/>
              <a:gd name="connsiteY1" fmla="*/ 0 h 5071647"/>
              <a:gd name="connsiteX2" fmla="*/ 3714165 w 6629445"/>
              <a:gd name="connsiteY2" fmla="*/ 5071647 h 5071647"/>
              <a:gd name="connsiteX3" fmla="*/ 6029 w 6629445"/>
              <a:gd name="connsiteY3" fmla="*/ 5067556 h 5071647"/>
              <a:gd name="connsiteX4" fmla="*/ 0 w 6629445"/>
              <a:gd name="connsiteY4" fmla="*/ 9590 h 5071647"/>
              <a:gd name="connsiteX0" fmla="*/ 0 w 6907338"/>
              <a:gd name="connsiteY0" fmla="*/ 6038 h 5071647"/>
              <a:gd name="connsiteX1" fmla="*/ 6907338 w 6907338"/>
              <a:gd name="connsiteY1" fmla="*/ 0 h 5071647"/>
              <a:gd name="connsiteX2" fmla="*/ 3992058 w 6907338"/>
              <a:gd name="connsiteY2" fmla="*/ 5071647 h 5071647"/>
              <a:gd name="connsiteX3" fmla="*/ 283922 w 6907338"/>
              <a:gd name="connsiteY3" fmla="*/ 5067556 h 5071647"/>
              <a:gd name="connsiteX4" fmla="*/ 0 w 6907338"/>
              <a:gd name="connsiteY4" fmla="*/ 6038 h 5071647"/>
              <a:gd name="connsiteX0" fmla="*/ 2300 w 6909638"/>
              <a:gd name="connsiteY0" fmla="*/ 6038 h 5081563"/>
              <a:gd name="connsiteX1" fmla="*/ 6909638 w 6909638"/>
              <a:gd name="connsiteY1" fmla="*/ 0 h 5081563"/>
              <a:gd name="connsiteX2" fmla="*/ 3994358 w 6909638"/>
              <a:gd name="connsiteY2" fmla="*/ 5071647 h 5081563"/>
              <a:gd name="connsiteX3" fmla="*/ 2301 w 6909638"/>
              <a:gd name="connsiteY3" fmla="*/ 5081563 h 5081563"/>
              <a:gd name="connsiteX4" fmla="*/ 2300 w 6909638"/>
              <a:gd name="connsiteY4" fmla="*/ 6038 h 5081563"/>
              <a:gd name="connsiteX0" fmla="*/ 2300 w 6909638"/>
              <a:gd name="connsiteY0" fmla="*/ 6038 h 5081563"/>
              <a:gd name="connsiteX1" fmla="*/ 6909638 w 6909638"/>
              <a:gd name="connsiteY1" fmla="*/ 0 h 5081563"/>
              <a:gd name="connsiteX2" fmla="*/ 5332633 w 6909638"/>
              <a:gd name="connsiteY2" fmla="*/ 2765031 h 5081563"/>
              <a:gd name="connsiteX3" fmla="*/ 3994358 w 6909638"/>
              <a:gd name="connsiteY3" fmla="*/ 5071647 h 5081563"/>
              <a:gd name="connsiteX4" fmla="*/ 2301 w 6909638"/>
              <a:gd name="connsiteY4" fmla="*/ 5081563 h 5081563"/>
              <a:gd name="connsiteX5" fmla="*/ 2300 w 6909638"/>
              <a:gd name="connsiteY5" fmla="*/ 6038 h 5081563"/>
              <a:gd name="connsiteX0" fmla="*/ 2300 w 6909638"/>
              <a:gd name="connsiteY0" fmla="*/ 6038 h 5081563"/>
              <a:gd name="connsiteX1" fmla="*/ 6909638 w 6909638"/>
              <a:gd name="connsiteY1" fmla="*/ 0 h 5081563"/>
              <a:gd name="connsiteX2" fmla="*/ 5332633 w 6909638"/>
              <a:gd name="connsiteY2" fmla="*/ 2765031 h 5081563"/>
              <a:gd name="connsiteX3" fmla="*/ 3994358 w 6909638"/>
              <a:gd name="connsiteY3" fmla="*/ 5071647 h 5081563"/>
              <a:gd name="connsiteX4" fmla="*/ 2301 w 6909638"/>
              <a:gd name="connsiteY4" fmla="*/ 5081563 h 5081563"/>
              <a:gd name="connsiteX5" fmla="*/ 2300 w 6909638"/>
              <a:gd name="connsiteY5" fmla="*/ 6038 h 5081563"/>
              <a:gd name="connsiteX0" fmla="*/ 2300 w 5338729"/>
              <a:gd name="connsiteY0" fmla="*/ 7009 h 5082534"/>
              <a:gd name="connsiteX1" fmla="*/ 5332633 w 5338729"/>
              <a:gd name="connsiteY1" fmla="*/ 0 h 5082534"/>
              <a:gd name="connsiteX2" fmla="*/ 5332633 w 5338729"/>
              <a:gd name="connsiteY2" fmla="*/ 2766002 h 5082534"/>
              <a:gd name="connsiteX3" fmla="*/ 3994358 w 5338729"/>
              <a:gd name="connsiteY3" fmla="*/ 5072618 h 5082534"/>
              <a:gd name="connsiteX4" fmla="*/ 2301 w 5338729"/>
              <a:gd name="connsiteY4" fmla="*/ 5082534 h 5082534"/>
              <a:gd name="connsiteX5" fmla="*/ 2300 w 5338729"/>
              <a:gd name="connsiteY5" fmla="*/ 7009 h 5082534"/>
              <a:gd name="connsiteX0" fmla="*/ 2300 w 5338729"/>
              <a:gd name="connsiteY0" fmla="*/ 1104641 h 6180166"/>
              <a:gd name="connsiteX1" fmla="*/ 5332633 w 5338729"/>
              <a:gd name="connsiteY1" fmla="*/ 1097632 h 6180166"/>
              <a:gd name="connsiteX2" fmla="*/ 5332633 w 5338729"/>
              <a:gd name="connsiteY2" fmla="*/ 3863634 h 6180166"/>
              <a:gd name="connsiteX3" fmla="*/ 3994358 w 5338729"/>
              <a:gd name="connsiteY3" fmla="*/ 6170250 h 6180166"/>
              <a:gd name="connsiteX4" fmla="*/ 2301 w 5338729"/>
              <a:gd name="connsiteY4" fmla="*/ 6180166 h 6180166"/>
              <a:gd name="connsiteX5" fmla="*/ 2300 w 5338729"/>
              <a:gd name="connsiteY5" fmla="*/ 1104641 h 6180166"/>
              <a:gd name="connsiteX0" fmla="*/ 2300 w 5338729"/>
              <a:gd name="connsiteY0" fmla="*/ 7009 h 5082534"/>
              <a:gd name="connsiteX1" fmla="*/ 5332633 w 5338729"/>
              <a:gd name="connsiteY1" fmla="*/ 0 h 5082534"/>
              <a:gd name="connsiteX2" fmla="*/ 5332633 w 5338729"/>
              <a:gd name="connsiteY2" fmla="*/ 2766002 h 5082534"/>
              <a:gd name="connsiteX3" fmla="*/ 3994358 w 5338729"/>
              <a:gd name="connsiteY3" fmla="*/ 5072618 h 5082534"/>
              <a:gd name="connsiteX4" fmla="*/ 2301 w 5338729"/>
              <a:gd name="connsiteY4" fmla="*/ 5082534 h 5082534"/>
              <a:gd name="connsiteX5" fmla="*/ 2300 w 5338729"/>
              <a:gd name="connsiteY5" fmla="*/ 7009 h 508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8729" h="5082534">
                <a:moveTo>
                  <a:pt x="2300" y="7009"/>
                </a:moveTo>
                <a:lnTo>
                  <a:pt x="5332633" y="0"/>
                </a:lnTo>
                <a:cubicBezTo>
                  <a:pt x="5333032" y="1097632"/>
                  <a:pt x="5338729" y="1738752"/>
                  <a:pt x="5332633" y="2766002"/>
                </a:cubicBezTo>
                <a:lnTo>
                  <a:pt x="3994358" y="5072618"/>
                </a:lnTo>
                <a:lnTo>
                  <a:pt x="2301" y="5082534"/>
                </a:lnTo>
                <a:cubicBezTo>
                  <a:pt x="0" y="3403047"/>
                  <a:pt x="4601" y="1686496"/>
                  <a:pt x="2300" y="7009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600"/>
              </a:spcAft>
              <a:defRPr/>
            </a:pPr>
            <a:endParaRPr lang="ja-JP" altLang="en-US" sz="1600" b="0" dirty="0">
              <a:solidFill>
                <a:srgbClr val="4C4948"/>
              </a:solidFill>
              <a:latin typeface="Verdana" panose="020B0604030504040204" pitchFamily="34" charset="0"/>
              <a:ea typeface="メイリオ" panose="020B0604030504040204" pitchFamily="50" charset="-128"/>
              <a:cs typeface="Verdana" panose="020B0604030504040204" pitchFamily="34" charset="0"/>
            </a:endParaRPr>
          </a:p>
        </p:txBody>
      </p:sp>
      <p:sp>
        <p:nvSpPr>
          <p:cNvPr id="5" name="フリーフォーム 5"/>
          <p:cNvSpPr/>
          <p:nvPr userDrawn="1"/>
        </p:nvSpPr>
        <p:spPr>
          <a:xfrm>
            <a:off x="190500" y="0"/>
            <a:ext cx="9537700" cy="6472238"/>
          </a:xfrm>
          <a:custGeom>
            <a:avLst/>
            <a:gdLst>
              <a:gd name="connsiteX0" fmla="*/ 0 w 8420970"/>
              <a:gd name="connsiteY0" fmla="*/ 6902 h 5045362"/>
              <a:gd name="connsiteX1" fmla="*/ 8420970 w 8420970"/>
              <a:gd name="connsiteY1" fmla="*/ 0 h 5045362"/>
              <a:gd name="connsiteX2" fmla="*/ 5521947 w 8420970"/>
              <a:gd name="connsiteY2" fmla="*/ 5045362 h 5045362"/>
              <a:gd name="connsiteX3" fmla="*/ 6902 w 8420970"/>
              <a:gd name="connsiteY3" fmla="*/ 5045362 h 5045362"/>
              <a:gd name="connsiteX4" fmla="*/ 0 w 8420970"/>
              <a:gd name="connsiteY4" fmla="*/ 6902 h 5045362"/>
              <a:gd name="connsiteX0" fmla="*/ 2237816 w 8414070"/>
              <a:gd name="connsiteY0" fmla="*/ 0 h 5059102"/>
              <a:gd name="connsiteX1" fmla="*/ 8414070 w 8414070"/>
              <a:gd name="connsiteY1" fmla="*/ 13740 h 5059102"/>
              <a:gd name="connsiteX2" fmla="*/ 5515047 w 8414070"/>
              <a:gd name="connsiteY2" fmla="*/ 5059102 h 5059102"/>
              <a:gd name="connsiteX3" fmla="*/ 2 w 8414070"/>
              <a:gd name="connsiteY3" fmla="*/ 5059102 h 5059102"/>
              <a:gd name="connsiteX4" fmla="*/ 2237816 w 8414070"/>
              <a:gd name="connsiteY4" fmla="*/ 0 h 5059102"/>
              <a:gd name="connsiteX0" fmla="*/ 13940 w 6190194"/>
              <a:gd name="connsiteY0" fmla="*/ 0 h 5059102"/>
              <a:gd name="connsiteX1" fmla="*/ 6190194 w 6190194"/>
              <a:gd name="connsiteY1" fmla="*/ 13740 h 5059102"/>
              <a:gd name="connsiteX2" fmla="*/ 3291171 w 6190194"/>
              <a:gd name="connsiteY2" fmla="*/ 5059102 h 5059102"/>
              <a:gd name="connsiteX3" fmla="*/ 201 w 6190194"/>
              <a:gd name="connsiteY3" fmla="*/ 5038460 h 5059102"/>
              <a:gd name="connsiteX4" fmla="*/ 13940 w 619019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310127 w 6176254"/>
              <a:gd name="connsiteY3" fmla="*/ 492069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53182 h 5059102"/>
              <a:gd name="connsiteX4" fmla="*/ 0 w 6176254"/>
              <a:gd name="connsiteY4" fmla="*/ 0 h 5059102"/>
              <a:gd name="connsiteX0" fmla="*/ 0 w 6176254"/>
              <a:gd name="connsiteY0" fmla="*/ 0 h 5053182"/>
              <a:gd name="connsiteX1" fmla="*/ 6176254 w 6176254"/>
              <a:gd name="connsiteY1" fmla="*/ 13740 h 5053182"/>
              <a:gd name="connsiteX2" fmla="*/ 3277231 w 6176254"/>
              <a:gd name="connsiteY2" fmla="*/ 5024836 h 5053182"/>
              <a:gd name="connsiteX3" fmla="*/ 15703 w 6176254"/>
              <a:gd name="connsiteY3" fmla="*/ 5053182 h 5053182"/>
              <a:gd name="connsiteX4" fmla="*/ 0 w 6176254"/>
              <a:gd name="connsiteY4" fmla="*/ 0 h 5053182"/>
              <a:gd name="connsiteX0" fmla="*/ 0 w 6176254"/>
              <a:gd name="connsiteY0" fmla="*/ 0 h 5054207"/>
              <a:gd name="connsiteX1" fmla="*/ 6176254 w 6176254"/>
              <a:gd name="connsiteY1" fmla="*/ 13740 h 5054207"/>
              <a:gd name="connsiteX2" fmla="*/ 3279678 w 6176254"/>
              <a:gd name="connsiteY2" fmla="*/ 5054207 h 5054207"/>
              <a:gd name="connsiteX3" fmla="*/ 15703 w 6176254"/>
              <a:gd name="connsiteY3" fmla="*/ 5053182 h 5054207"/>
              <a:gd name="connsiteX4" fmla="*/ 0 w 6176254"/>
              <a:gd name="connsiteY4" fmla="*/ 0 h 5054207"/>
              <a:gd name="connsiteX0" fmla="*/ 0 w 7564190"/>
              <a:gd name="connsiteY0" fmla="*/ 0 h 5054207"/>
              <a:gd name="connsiteX1" fmla="*/ 7564190 w 7564190"/>
              <a:gd name="connsiteY1" fmla="*/ 13740 h 5054207"/>
              <a:gd name="connsiteX2" fmla="*/ 4667614 w 7564190"/>
              <a:gd name="connsiteY2" fmla="*/ 5054207 h 5054207"/>
              <a:gd name="connsiteX3" fmla="*/ 1403639 w 7564190"/>
              <a:gd name="connsiteY3" fmla="*/ 5053182 h 5054207"/>
              <a:gd name="connsiteX4" fmla="*/ 0 w 7564190"/>
              <a:gd name="connsiteY4" fmla="*/ 0 h 5054207"/>
              <a:gd name="connsiteX0" fmla="*/ 0 w 7564190"/>
              <a:gd name="connsiteY0" fmla="*/ 0 h 5069227"/>
              <a:gd name="connsiteX1" fmla="*/ 7564190 w 7564190"/>
              <a:gd name="connsiteY1" fmla="*/ 13740 h 5069227"/>
              <a:gd name="connsiteX2" fmla="*/ 4667614 w 7564190"/>
              <a:gd name="connsiteY2" fmla="*/ 5054207 h 5069227"/>
              <a:gd name="connsiteX3" fmla="*/ 23726 w 7564190"/>
              <a:gd name="connsiteY3" fmla="*/ 5069227 h 5069227"/>
              <a:gd name="connsiteX4" fmla="*/ 0 w 7564190"/>
              <a:gd name="connsiteY4" fmla="*/ 0 h 5069227"/>
              <a:gd name="connsiteX0" fmla="*/ 971760 w 7540469"/>
              <a:gd name="connsiteY0" fmla="*/ 10397 h 5055487"/>
              <a:gd name="connsiteX1" fmla="*/ 7540469 w 7540469"/>
              <a:gd name="connsiteY1" fmla="*/ 0 h 5055487"/>
              <a:gd name="connsiteX2" fmla="*/ 4643893 w 7540469"/>
              <a:gd name="connsiteY2" fmla="*/ 5040467 h 5055487"/>
              <a:gd name="connsiteX3" fmla="*/ 5 w 7540469"/>
              <a:gd name="connsiteY3" fmla="*/ 5055487 h 5055487"/>
              <a:gd name="connsiteX4" fmla="*/ 971760 w 7540469"/>
              <a:gd name="connsiteY4" fmla="*/ 10397 h 5055487"/>
              <a:gd name="connsiteX0" fmla="*/ 6756 w 7540781"/>
              <a:gd name="connsiteY0" fmla="*/ 5066953 h 5550463"/>
              <a:gd name="connsiteX1" fmla="*/ 7540781 w 7540781"/>
              <a:gd name="connsiteY1" fmla="*/ 0 h 5550463"/>
              <a:gd name="connsiteX2" fmla="*/ 4644205 w 7540781"/>
              <a:gd name="connsiteY2" fmla="*/ 5040467 h 5550463"/>
              <a:gd name="connsiteX3" fmla="*/ 317 w 7540781"/>
              <a:gd name="connsiteY3" fmla="*/ 5055487 h 5550463"/>
              <a:gd name="connsiteX4" fmla="*/ 6756 w 7540781"/>
              <a:gd name="connsiteY4" fmla="*/ 5066953 h 5550463"/>
              <a:gd name="connsiteX0" fmla="*/ 1050190 w 7540468"/>
              <a:gd name="connsiteY0" fmla="*/ 812930 h 5055487"/>
              <a:gd name="connsiteX1" fmla="*/ 7540468 w 7540468"/>
              <a:gd name="connsiteY1" fmla="*/ 0 h 5055487"/>
              <a:gd name="connsiteX2" fmla="*/ 4643892 w 7540468"/>
              <a:gd name="connsiteY2" fmla="*/ 5040467 h 5055487"/>
              <a:gd name="connsiteX3" fmla="*/ 4 w 7540468"/>
              <a:gd name="connsiteY3" fmla="*/ 5055487 h 5055487"/>
              <a:gd name="connsiteX4" fmla="*/ 1050190 w 7540468"/>
              <a:gd name="connsiteY4" fmla="*/ 812930 h 5055487"/>
              <a:gd name="connsiteX0" fmla="*/ 923492 w 7540468"/>
              <a:gd name="connsiteY0" fmla="*/ 34534 h 5055487"/>
              <a:gd name="connsiteX1" fmla="*/ 7540468 w 7540468"/>
              <a:gd name="connsiteY1" fmla="*/ 0 h 5055487"/>
              <a:gd name="connsiteX2" fmla="*/ 4643892 w 7540468"/>
              <a:gd name="connsiteY2" fmla="*/ 5040467 h 5055487"/>
              <a:gd name="connsiteX3" fmla="*/ 4 w 7540468"/>
              <a:gd name="connsiteY3" fmla="*/ 5055487 h 5055487"/>
              <a:gd name="connsiteX4" fmla="*/ 923492 w 7540468"/>
              <a:gd name="connsiteY4" fmla="*/ 34534 h 5055487"/>
              <a:gd name="connsiteX0" fmla="*/ 0 w 6616976"/>
              <a:gd name="connsiteY0" fmla="*/ 34534 h 5109794"/>
              <a:gd name="connsiteX1" fmla="*/ 6616976 w 6616976"/>
              <a:gd name="connsiteY1" fmla="*/ 0 h 5109794"/>
              <a:gd name="connsiteX2" fmla="*/ 3720400 w 6616976"/>
              <a:gd name="connsiteY2" fmla="*/ 5040467 h 5109794"/>
              <a:gd name="connsiteX3" fmla="*/ 23727 w 6616976"/>
              <a:gd name="connsiteY3" fmla="*/ 5109794 h 5109794"/>
              <a:gd name="connsiteX4" fmla="*/ 0 w 6616976"/>
              <a:gd name="connsiteY4" fmla="*/ 34534 h 5109794"/>
              <a:gd name="connsiteX0" fmla="*/ 1026 w 6618002"/>
              <a:gd name="connsiteY0" fmla="*/ 34534 h 5043419"/>
              <a:gd name="connsiteX1" fmla="*/ 6618002 w 6618002"/>
              <a:gd name="connsiteY1" fmla="*/ 0 h 5043419"/>
              <a:gd name="connsiteX2" fmla="*/ 3721426 w 6618002"/>
              <a:gd name="connsiteY2" fmla="*/ 5040467 h 5043419"/>
              <a:gd name="connsiteX3" fmla="*/ 620 w 6618002"/>
              <a:gd name="connsiteY3" fmla="*/ 5043419 h 5043419"/>
              <a:gd name="connsiteX4" fmla="*/ 1026 w 6618002"/>
              <a:gd name="connsiteY4" fmla="*/ 34534 h 5043419"/>
              <a:gd name="connsiteX0" fmla="*/ 6757 w 6623733"/>
              <a:gd name="connsiteY0" fmla="*/ 34534 h 5067556"/>
              <a:gd name="connsiteX1" fmla="*/ 6623733 w 6623733"/>
              <a:gd name="connsiteY1" fmla="*/ 0 h 5067556"/>
              <a:gd name="connsiteX2" fmla="*/ 3727157 w 6623733"/>
              <a:gd name="connsiteY2" fmla="*/ 5040467 h 5067556"/>
              <a:gd name="connsiteX3" fmla="*/ 317 w 6623733"/>
              <a:gd name="connsiteY3" fmla="*/ 5067556 h 5067556"/>
              <a:gd name="connsiteX4" fmla="*/ 6757 w 6623733"/>
              <a:gd name="connsiteY4" fmla="*/ 34534 h 5067556"/>
              <a:gd name="connsiteX0" fmla="*/ 0 w 6629445"/>
              <a:gd name="connsiteY0" fmla="*/ 9590 h 5067556"/>
              <a:gd name="connsiteX1" fmla="*/ 6629445 w 6629445"/>
              <a:gd name="connsiteY1" fmla="*/ 0 h 5067556"/>
              <a:gd name="connsiteX2" fmla="*/ 3732869 w 6629445"/>
              <a:gd name="connsiteY2" fmla="*/ 5040467 h 5067556"/>
              <a:gd name="connsiteX3" fmla="*/ 6029 w 6629445"/>
              <a:gd name="connsiteY3" fmla="*/ 5067556 h 5067556"/>
              <a:gd name="connsiteX4" fmla="*/ 0 w 6629445"/>
              <a:gd name="connsiteY4" fmla="*/ 9590 h 5067556"/>
              <a:gd name="connsiteX0" fmla="*/ 0 w 6629445"/>
              <a:gd name="connsiteY0" fmla="*/ 9590 h 5071647"/>
              <a:gd name="connsiteX1" fmla="*/ 6629445 w 6629445"/>
              <a:gd name="connsiteY1" fmla="*/ 0 h 5071647"/>
              <a:gd name="connsiteX2" fmla="*/ 3714165 w 6629445"/>
              <a:gd name="connsiteY2" fmla="*/ 5071647 h 5071647"/>
              <a:gd name="connsiteX3" fmla="*/ 6029 w 6629445"/>
              <a:gd name="connsiteY3" fmla="*/ 5067556 h 5071647"/>
              <a:gd name="connsiteX4" fmla="*/ 0 w 6629445"/>
              <a:gd name="connsiteY4" fmla="*/ 9590 h 5071647"/>
              <a:gd name="connsiteX0" fmla="*/ 0 w 6907338"/>
              <a:gd name="connsiteY0" fmla="*/ 6038 h 5071647"/>
              <a:gd name="connsiteX1" fmla="*/ 6907338 w 6907338"/>
              <a:gd name="connsiteY1" fmla="*/ 0 h 5071647"/>
              <a:gd name="connsiteX2" fmla="*/ 3992058 w 6907338"/>
              <a:gd name="connsiteY2" fmla="*/ 5071647 h 5071647"/>
              <a:gd name="connsiteX3" fmla="*/ 283922 w 6907338"/>
              <a:gd name="connsiteY3" fmla="*/ 5067556 h 5071647"/>
              <a:gd name="connsiteX4" fmla="*/ 0 w 6907338"/>
              <a:gd name="connsiteY4" fmla="*/ 6038 h 5071647"/>
              <a:gd name="connsiteX0" fmla="*/ 2300 w 6909638"/>
              <a:gd name="connsiteY0" fmla="*/ 6038 h 5081563"/>
              <a:gd name="connsiteX1" fmla="*/ 6909638 w 6909638"/>
              <a:gd name="connsiteY1" fmla="*/ 0 h 5081563"/>
              <a:gd name="connsiteX2" fmla="*/ 3994358 w 6909638"/>
              <a:gd name="connsiteY2" fmla="*/ 5071647 h 5081563"/>
              <a:gd name="connsiteX3" fmla="*/ 2301 w 6909638"/>
              <a:gd name="connsiteY3" fmla="*/ 5081563 h 5081563"/>
              <a:gd name="connsiteX4" fmla="*/ 2300 w 6909638"/>
              <a:gd name="connsiteY4" fmla="*/ 6038 h 508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9638" h="5081563">
                <a:moveTo>
                  <a:pt x="2300" y="6038"/>
                </a:moveTo>
                <a:lnTo>
                  <a:pt x="6909638" y="0"/>
                </a:lnTo>
                <a:lnTo>
                  <a:pt x="3994358" y="5071647"/>
                </a:lnTo>
                <a:lnTo>
                  <a:pt x="2301" y="5081563"/>
                </a:lnTo>
                <a:cubicBezTo>
                  <a:pt x="0" y="3402076"/>
                  <a:pt x="4601" y="1685525"/>
                  <a:pt x="2300" y="60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600"/>
              </a:spcAft>
              <a:defRPr/>
            </a:pPr>
            <a:endParaRPr lang="ja-JP" altLang="en-US" sz="1600" b="0" dirty="0">
              <a:solidFill>
                <a:srgbClr val="4C4948"/>
              </a:solidFill>
              <a:latin typeface="Verdana" panose="020B0604030504040204" pitchFamily="34" charset="0"/>
              <a:ea typeface="メイリオ" panose="020B0604030504040204" pitchFamily="50" charset="-128"/>
              <a:cs typeface="Verdana" panose="020B060403050404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372291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6193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【追加】白紙_タイトルバーな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2"/>
          <p:cNvSpPr/>
          <p:nvPr userDrawn="1"/>
        </p:nvSpPr>
        <p:spPr>
          <a:xfrm>
            <a:off x="0" y="0"/>
            <a:ext cx="9906000" cy="1192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600"/>
              </a:spcAft>
              <a:defRPr/>
            </a:pPr>
            <a:endParaRPr lang="ja-JP" altLang="en-US" sz="1600" b="0" dirty="0">
              <a:solidFill>
                <a:srgbClr val="4C49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10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80963"/>
            <a:ext cx="9144000" cy="719137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1000" y="1125538"/>
            <a:ext cx="9144000" cy="496887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526959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81237" y="323948"/>
            <a:ext cx="5149167" cy="584775"/>
          </a:xfrm>
          <a:prstGeom prst="rect">
            <a:avLst/>
          </a:prstGeom>
        </p:spPr>
        <p:txBody>
          <a:bodyPr wrap="none" anchorCtr="1">
            <a:spAutoFit/>
          </a:bodyPr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24800" y="6477000"/>
            <a:ext cx="2063750" cy="3048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ABE630DB-7096-46F3-A12C-5789DC78FFD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45204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2"/>
          <p:cNvSpPr/>
          <p:nvPr userDrawn="1"/>
        </p:nvSpPr>
        <p:spPr>
          <a:xfrm>
            <a:off x="0" y="0"/>
            <a:ext cx="9902825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600"/>
              </a:spcAft>
              <a:defRPr/>
            </a:pPr>
            <a:endParaRPr lang="ja-JP" altLang="en-US" sz="1600" b="0" dirty="0">
              <a:solidFill>
                <a:schemeClr val="tx2"/>
              </a:solidFill>
            </a:endParaRPr>
          </a:p>
        </p:txBody>
      </p:sp>
      <p:pic>
        <p:nvPicPr>
          <p:cNvPr id="5" name="図 10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28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10"/>
          </p:nvPr>
        </p:nvSpPr>
        <p:spPr>
          <a:xfrm>
            <a:off x="381000" y="1125538"/>
            <a:ext cx="9144000" cy="49688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048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009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80963"/>
            <a:ext cx="9144000" cy="719137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1000" y="1125538"/>
            <a:ext cx="9144000" cy="496887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738412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81235" y="323946"/>
            <a:ext cx="5149167" cy="584775"/>
          </a:xfrm>
          <a:prstGeom prst="rect">
            <a:avLst/>
          </a:prstGeom>
        </p:spPr>
        <p:txBody>
          <a:bodyPr wrap="none" anchorCtr="1">
            <a:spAutoFit/>
          </a:bodyPr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72301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372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【追加】白紙_タイトルバーな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2"/>
          <p:cNvSpPr/>
          <p:nvPr userDrawn="1"/>
        </p:nvSpPr>
        <p:spPr>
          <a:xfrm>
            <a:off x="0" y="0"/>
            <a:ext cx="9906000" cy="1192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600"/>
              </a:spcAft>
              <a:defRPr/>
            </a:pPr>
            <a:endParaRPr lang="ja-JP" altLang="en-US" sz="16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1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8"/>
          <p:cNvSpPr>
            <a:spLocks noChangeArrowheads="1"/>
          </p:cNvSpPr>
          <p:nvPr userDrawn="1"/>
        </p:nvSpPr>
        <p:spPr bwMode="auto">
          <a:xfrm>
            <a:off x="-33338" y="0"/>
            <a:ext cx="9939338" cy="68738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38000">
                <a:schemeClr val="bg1">
                  <a:lumMod val="95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anchor="ctr"/>
          <a:lstStyle>
            <a:lvl1pPr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kumimoji="0" lang="en-US" altLang="ja-JP" sz="1600" b="0" dirty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  <a:endParaRPr kumimoji="0" lang="en-US" altLang="en-US" sz="1600" b="0" dirty="0">
              <a:solidFill>
                <a:srgbClr val="000000"/>
              </a:solidFill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フリーフォーム 4"/>
          <p:cNvSpPr/>
          <p:nvPr userDrawn="1"/>
        </p:nvSpPr>
        <p:spPr>
          <a:xfrm>
            <a:off x="-19050" y="-6350"/>
            <a:ext cx="9753600" cy="6884988"/>
          </a:xfrm>
          <a:custGeom>
            <a:avLst/>
            <a:gdLst>
              <a:gd name="connsiteX0" fmla="*/ 0 w 8420970"/>
              <a:gd name="connsiteY0" fmla="*/ 6902 h 5045362"/>
              <a:gd name="connsiteX1" fmla="*/ 8420970 w 8420970"/>
              <a:gd name="connsiteY1" fmla="*/ 0 h 5045362"/>
              <a:gd name="connsiteX2" fmla="*/ 5521947 w 8420970"/>
              <a:gd name="connsiteY2" fmla="*/ 5045362 h 5045362"/>
              <a:gd name="connsiteX3" fmla="*/ 6902 w 8420970"/>
              <a:gd name="connsiteY3" fmla="*/ 5045362 h 5045362"/>
              <a:gd name="connsiteX4" fmla="*/ 0 w 8420970"/>
              <a:gd name="connsiteY4" fmla="*/ 6902 h 5045362"/>
              <a:gd name="connsiteX0" fmla="*/ 2237816 w 8414070"/>
              <a:gd name="connsiteY0" fmla="*/ 0 h 5059102"/>
              <a:gd name="connsiteX1" fmla="*/ 8414070 w 8414070"/>
              <a:gd name="connsiteY1" fmla="*/ 13740 h 5059102"/>
              <a:gd name="connsiteX2" fmla="*/ 5515047 w 8414070"/>
              <a:gd name="connsiteY2" fmla="*/ 5059102 h 5059102"/>
              <a:gd name="connsiteX3" fmla="*/ 2 w 8414070"/>
              <a:gd name="connsiteY3" fmla="*/ 5059102 h 5059102"/>
              <a:gd name="connsiteX4" fmla="*/ 2237816 w 8414070"/>
              <a:gd name="connsiteY4" fmla="*/ 0 h 5059102"/>
              <a:gd name="connsiteX0" fmla="*/ 13940 w 6190194"/>
              <a:gd name="connsiteY0" fmla="*/ 0 h 5059102"/>
              <a:gd name="connsiteX1" fmla="*/ 6190194 w 6190194"/>
              <a:gd name="connsiteY1" fmla="*/ 13740 h 5059102"/>
              <a:gd name="connsiteX2" fmla="*/ 3291171 w 6190194"/>
              <a:gd name="connsiteY2" fmla="*/ 5059102 h 5059102"/>
              <a:gd name="connsiteX3" fmla="*/ 201 w 6190194"/>
              <a:gd name="connsiteY3" fmla="*/ 5038460 h 5059102"/>
              <a:gd name="connsiteX4" fmla="*/ 13940 w 619019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4582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310127 w 6176254"/>
              <a:gd name="connsiteY3" fmla="*/ 4920690 h 5059102"/>
              <a:gd name="connsiteX4" fmla="*/ 0 w 6176254"/>
              <a:gd name="connsiteY4" fmla="*/ 0 h 5059102"/>
              <a:gd name="connsiteX0" fmla="*/ 0 w 6176254"/>
              <a:gd name="connsiteY0" fmla="*/ 0 h 5059102"/>
              <a:gd name="connsiteX1" fmla="*/ 6176254 w 6176254"/>
              <a:gd name="connsiteY1" fmla="*/ 13740 h 5059102"/>
              <a:gd name="connsiteX2" fmla="*/ 3277231 w 6176254"/>
              <a:gd name="connsiteY2" fmla="*/ 5059102 h 5059102"/>
              <a:gd name="connsiteX3" fmla="*/ 15703 w 6176254"/>
              <a:gd name="connsiteY3" fmla="*/ 5053182 h 5059102"/>
              <a:gd name="connsiteX4" fmla="*/ 0 w 6176254"/>
              <a:gd name="connsiteY4" fmla="*/ 0 h 5059102"/>
              <a:gd name="connsiteX0" fmla="*/ 0 w 6176254"/>
              <a:gd name="connsiteY0" fmla="*/ 0 h 5053182"/>
              <a:gd name="connsiteX1" fmla="*/ 6176254 w 6176254"/>
              <a:gd name="connsiteY1" fmla="*/ 13740 h 5053182"/>
              <a:gd name="connsiteX2" fmla="*/ 3277231 w 6176254"/>
              <a:gd name="connsiteY2" fmla="*/ 5024836 h 5053182"/>
              <a:gd name="connsiteX3" fmla="*/ 15703 w 6176254"/>
              <a:gd name="connsiteY3" fmla="*/ 5053182 h 5053182"/>
              <a:gd name="connsiteX4" fmla="*/ 0 w 6176254"/>
              <a:gd name="connsiteY4" fmla="*/ 0 h 5053182"/>
              <a:gd name="connsiteX0" fmla="*/ 0 w 6176254"/>
              <a:gd name="connsiteY0" fmla="*/ 0 h 5054207"/>
              <a:gd name="connsiteX1" fmla="*/ 6176254 w 6176254"/>
              <a:gd name="connsiteY1" fmla="*/ 13740 h 5054207"/>
              <a:gd name="connsiteX2" fmla="*/ 3279678 w 6176254"/>
              <a:gd name="connsiteY2" fmla="*/ 5054207 h 5054207"/>
              <a:gd name="connsiteX3" fmla="*/ 15703 w 6176254"/>
              <a:gd name="connsiteY3" fmla="*/ 5053182 h 5054207"/>
              <a:gd name="connsiteX4" fmla="*/ 0 w 6176254"/>
              <a:gd name="connsiteY4" fmla="*/ 0 h 5054207"/>
              <a:gd name="connsiteX0" fmla="*/ 0 w 7564190"/>
              <a:gd name="connsiteY0" fmla="*/ 0 h 5054207"/>
              <a:gd name="connsiteX1" fmla="*/ 7564190 w 7564190"/>
              <a:gd name="connsiteY1" fmla="*/ 13740 h 5054207"/>
              <a:gd name="connsiteX2" fmla="*/ 4667614 w 7564190"/>
              <a:gd name="connsiteY2" fmla="*/ 5054207 h 5054207"/>
              <a:gd name="connsiteX3" fmla="*/ 1403639 w 7564190"/>
              <a:gd name="connsiteY3" fmla="*/ 5053182 h 5054207"/>
              <a:gd name="connsiteX4" fmla="*/ 0 w 7564190"/>
              <a:gd name="connsiteY4" fmla="*/ 0 h 5054207"/>
              <a:gd name="connsiteX0" fmla="*/ 0 w 7564190"/>
              <a:gd name="connsiteY0" fmla="*/ 0 h 5069227"/>
              <a:gd name="connsiteX1" fmla="*/ 7564190 w 7564190"/>
              <a:gd name="connsiteY1" fmla="*/ 13740 h 5069227"/>
              <a:gd name="connsiteX2" fmla="*/ 4667614 w 7564190"/>
              <a:gd name="connsiteY2" fmla="*/ 5054207 h 5069227"/>
              <a:gd name="connsiteX3" fmla="*/ 23726 w 7564190"/>
              <a:gd name="connsiteY3" fmla="*/ 5069227 h 5069227"/>
              <a:gd name="connsiteX4" fmla="*/ 0 w 7564190"/>
              <a:gd name="connsiteY4" fmla="*/ 0 h 5069227"/>
              <a:gd name="connsiteX0" fmla="*/ 971760 w 7540469"/>
              <a:gd name="connsiteY0" fmla="*/ 10397 h 5055487"/>
              <a:gd name="connsiteX1" fmla="*/ 7540469 w 7540469"/>
              <a:gd name="connsiteY1" fmla="*/ 0 h 5055487"/>
              <a:gd name="connsiteX2" fmla="*/ 4643893 w 7540469"/>
              <a:gd name="connsiteY2" fmla="*/ 5040467 h 5055487"/>
              <a:gd name="connsiteX3" fmla="*/ 5 w 7540469"/>
              <a:gd name="connsiteY3" fmla="*/ 5055487 h 5055487"/>
              <a:gd name="connsiteX4" fmla="*/ 971760 w 7540469"/>
              <a:gd name="connsiteY4" fmla="*/ 10397 h 5055487"/>
              <a:gd name="connsiteX0" fmla="*/ 6756 w 7540781"/>
              <a:gd name="connsiteY0" fmla="*/ 5066953 h 5550463"/>
              <a:gd name="connsiteX1" fmla="*/ 7540781 w 7540781"/>
              <a:gd name="connsiteY1" fmla="*/ 0 h 5550463"/>
              <a:gd name="connsiteX2" fmla="*/ 4644205 w 7540781"/>
              <a:gd name="connsiteY2" fmla="*/ 5040467 h 5550463"/>
              <a:gd name="connsiteX3" fmla="*/ 317 w 7540781"/>
              <a:gd name="connsiteY3" fmla="*/ 5055487 h 5550463"/>
              <a:gd name="connsiteX4" fmla="*/ 6756 w 7540781"/>
              <a:gd name="connsiteY4" fmla="*/ 5066953 h 5550463"/>
              <a:gd name="connsiteX0" fmla="*/ 1050190 w 7540468"/>
              <a:gd name="connsiteY0" fmla="*/ 812930 h 5055487"/>
              <a:gd name="connsiteX1" fmla="*/ 7540468 w 7540468"/>
              <a:gd name="connsiteY1" fmla="*/ 0 h 5055487"/>
              <a:gd name="connsiteX2" fmla="*/ 4643892 w 7540468"/>
              <a:gd name="connsiteY2" fmla="*/ 5040467 h 5055487"/>
              <a:gd name="connsiteX3" fmla="*/ 4 w 7540468"/>
              <a:gd name="connsiteY3" fmla="*/ 5055487 h 5055487"/>
              <a:gd name="connsiteX4" fmla="*/ 1050190 w 7540468"/>
              <a:gd name="connsiteY4" fmla="*/ 812930 h 5055487"/>
              <a:gd name="connsiteX0" fmla="*/ 923492 w 7540468"/>
              <a:gd name="connsiteY0" fmla="*/ 34534 h 5055487"/>
              <a:gd name="connsiteX1" fmla="*/ 7540468 w 7540468"/>
              <a:gd name="connsiteY1" fmla="*/ 0 h 5055487"/>
              <a:gd name="connsiteX2" fmla="*/ 4643892 w 7540468"/>
              <a:gd name="connsiteY2" fmla="*/ 5040467 h 5055487"/>
              <a:gd name="connsiteX3" fmla="*/ 4 w 7540468"/>
              <a:gd name="connsiteY3" fmla="*/ 5055487 h 5055487"/>
              <a:gd name="connsiteX4" fmla="*/ 923492 w 7540468"/>
              <a:gd name="connsiteY4" fmla="*/ 34534 h 5055487"/>
              <a:gd name="connsiteX0" fmla="*/ 0 w 6616976"/>
              <a:gd name="connsiteY0" fmla="*/ 34534 h 5109794"/>
              <a:gd name="connsiteX1" fmla="*/ 6616976 w 6616976"/>
              <a:gd name="connsiteY1" fmla="*/ 0 h 5109794"/>
              <a:gd name="connsiteX2" fmla="*/ 3720400 w 6616976"/>
              <a:gd name="connsiteY2" fmla="*/ 5040467 h 5109794"/>
              <a:gd name="connsiteX3" fmla="*/ 23727 w 6616976"/>
              <a:gd name="connsiteY3" fmla="*/ 5109794 h 5109794"/>
              <a:gd name="connsiteX4" fmla="*/ 0 w 6616976"/>
              <a:gd name="connsiteY4" fmla="*/ 34534 h 5109794"/>
              <a:gd name="connsiteX0" fmla="*/ 1026 w 6618002"/>
              <a:gd name="connsiteY0" fmla="*/ 34534 h 5043419"/>
              <a:gd name="connsiteX1" fmla="*/ 6618002 w 6618002"/>
              <a:gd name="connsiteY1" fmla="*/ 0 h 5043419"/>
              <a:gd name="connsiteX2" fmla="*/ 3721426 w 6618002"/>
              <a:gd name="connsiteY2" fmla="*/ 5040467 h 5043419"/>
              <a:gd name="connsiteX3" fmla="*/ 620 w 6618002"/>
              <a:gd name="connsiteY3" fmla="*/ 5043419 h 5043419"/>
              <a:gd name="connsiteX4" fmla="*/ 1026 w 6618002"/>
              <a:gd name="connsiteY4" fmla="*/ 34534 h 5043419"/>
              <a:gd name="connsiteX0" fmla="*/ 6757 w 6623733"/>
              <a:gd name="connsiteY0" fmla="*/ 34534 h 5067556"/>
              <a:gd name="connsiteX1" fmla="*/ 6623733 w 6623733"/>
              <a:gd name="connsiteY1" fmla="*/ 0 h 5067556"/>
              <a:gd name="connsiteX2" fmla="*/ 3727157 w 6623733"/>
              <a:gd name="connsiteY2" fmla="*/ 5040467 h 5067556"/>
              <a:gd name="connsiteX3" fmla="*/ 317 w 6623733"/>
              <a:gd name="connsiteY3" fmla="*/ 5067556 h 5067556"/>
              <a:gd name="connsiteX4" fmla="*/ 6757 w 6623733"/>
              <a:gd name="connsiteY4" fmla="*/ 34534 h 5067556"/>
              <a:gd name="connsiteX0" fmla="*/ 0 w 6629445"/>
              <a:gd name="connsiteY0" fmla="*/ 9590 h 5067556"/>
              <a:gd name="connsiteX1" fmla="*/ 6629445 w 6629445"/>
              <a:gd name="connsiteY1" fmla="*/ 0 h 5067556"/>
              <a:gd name="connsiteX2" fmla="*/ 3732869 w 6629445"/>
              <a:gd name="connsiteY2" fmla="*/ 5040467 h 5067556"/>
              <a:gd name="connsiteX3" fmla="*/ 6029 w 6629445"/>
              <a:gd name="connsiteY3" fmla="*/ 5067556 h 5067556"/>
              <a:gd name="connsiteX4" fmla="*/ 0 w 6629445"/>
              <a:gd name="connsiteY4" fmla="*/ 9590 h 5067556"/>
              <a:gd name="connsiteX0" fmla="*/ 0 w 6629445"/>
              <a:gd name="connsiteY0" fmla="*/ 9590 h 5071647"/>
              <a:gd name="connsiteX1" fmla="*/ 6629445 w 6629445"/>
              <a:gd name="connsiteY1" fmla="*/ 0 h 5071647"/>
              <a:gd name="connsiteX2" fmla="*/ 3714165 w 6629445"/>
              <a:gd name="connsiteY2" fmla="*/ 5071647 h 5071647"/>
              <a:gd name="connsiteX3" fmla="*/ 6029 w 6629445"/>
              <a:gd name="connsiteY3" fmla="*/ 5067556 h 5071647"/>
              <a:gd name="connsiteX4" fmla="*/ 0 w 6629445"/>
              <a:gd name="connsiteY4" fmla="*/ 9590 h 507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9445" h="5071647">
                <a:moveTo>
                  <a:pt x="0" y="9590"/>
                </a:moveTo>
                <a:lnTo>
                  <a:pt x="6629445" y="0"/>
                </a:lnTo>
                <a:lnTo>
                  <a:pt x="3714165" y="5071647"/>
                </a:lnTo>
                <a:lnTo>
                  <a:pt x="6029" y="5067556"/>
                </a:lnTo>
                <a:cubicBezTo>
                  <a:pt x="3728" y="3388069"/>
                  <a:pt x="2301" y="1689077"/>
                  <a:pt x="0" y="95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600"/>
              </a:spcAft>
              <a:defRPr/>
            </a:pPr>
            <a:endParaRPr lang="ja-JP" altLang="en-US" sz="1600" b="0" dirty="0">
              <a:solidFill>
                <a:schemeClr val="tx2"/>
              </a:solidFill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図 1" descr="Kawasaki_GroupBrandMark_Plai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5300663"/>
            <a:ext cx="4181475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01813" y="1304925"/>
            <a:ext cx="7862360" cy="8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42900" indent="-342900">
              <a:buNone/>
              <a:defRPr lang="ja-JP" altLang="en-US" sz="2000" b="0" baseline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Verdana" panose="020B0604030504040204" pitchFamily="34" charset="0"/>
              </a:defRPr>
            </a:lvl1pPr>
          </a:lstStyle>
          <a:p>
            <a:pPr lvl="0"/>
            <a:r>
              <a:rPr lang="ja-JP" altLang="en-US" dirty="0"/>
              <a:t>マスター サブタイトルの書式設定</a:t>
            </a:r>
          </a:p>
        </p:txBody>
      </p:sp>
      <p:sp>
        <p:nvSpPr>
          <p:cNvPr id="14" name="タイトル 13"/>
          <p:cNvSpPr>
            <a:spLocks noGrp="1"/>
          </p:cNvSpPr>
          <p:nvPr>
            <p:ph type="title"/>
          </p:nvPr>
        </p:nvSpPr>
        <p:spPr>
          <a:xfrm>
            <a:off x="401813" y="2276475"/>
            <a:ext cx="6953094" cy="11318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t"/>
          <a:lstStyle>
            <a:lvl1pPr>
              <a:defRPr lang="ja-JP" altLang="en-US" sz="3200" b="1" baseline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Verdana" panose="020B0604030504040204" pitchFamily="34" charset="0"/>
              </a:defRPr>
            </a:lvl1pPr>
          </a:lstStyle>
          <a:p>
            <a:pPr lvl="0"/>
            <a:r>
              <a:rPr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21696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2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5.emf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oleObject" Target="../embeddings/oleObject7.bin"/><Relationship Id="rId5" Type="http://schemas.openxmlformats.org/officeDocument/2006/relationships/slideLayout" Target="../slideLayouts/slideLayout19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18.xml"/><Relationship Id="rId9" Type="http://schemas.openxmlformats.org/officeDocument/2006/relationships/vmlDrawing" Target="../drawings/vmlDrawing6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381000" y="80963"/>
            <a:ext cx="9144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pic>
        <p:nvPicPr>
          <p:cNvPr id="1027" name="図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25"/>
            <a:ext cx="990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10"/>
          <p:cNvSpPr txBox="1">
            <a:spLocks noChangeArrowheads="1"/>
          </p:cNvSpPr>
          <p:nvPr/>
        </p:nvSpPr>
        <p:spPr bwMode="auto">
          <a:xfrm>
            <a:off x="9463088" y="6538913"/>
            <a:ext cx="495300" cy="3381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fld id="{36F5B09D-B40B-47CB-9D60-9EBE361C724A}" type="slidenum">
              <a:rPr lang="ja-JP" altLang="en-US" sz="1600" smtClean="0">
                <a:solidFill>
                  <a:schemeClr val="bg1"/>
                </a:solidFill>
              </a:rPr>
              <a:pPr eaLnBrk="1" hangingPunct="1">
                <a:defRPr/>
              </a:pPr>
              <a:t>‹#›</a:t>
            </a:fld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0" name="Rectangle 30"/>
          <p:cNvSpPr txBox="1">
            <a:spLocks noChangeArrowheads="1"/>
          </p:cNvSpPr>
          <p:nvPr/>
        </p:nvSpPr>
        <p:spPr>
          <a:xfrm>
            <a:off x="290513" y="6561138"/>
            <a:ext cx="5318125" cy="381000"/>
          </a:xfrm>
          <a:prstGeom prst="rect">
            <a:avLst/>
          </a:prstGeom>
          <a:ln/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ja-JP" sz="600" b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© 2019 Kawasaki Heavy Industries, Ltd. All Rights Reserved</a:t>
            </a:r>
          </a:p>
        </p:txBody>
      </p:sp>
      <p:cxnSp>
        <p:nvCxnSpPr>
          <p:cNvPr id="1030" name="直線コネクタ 10"/>
          <p:cNvCxnSpPr>
            <a:cxnSpLocks noChangeShapeType="1"/>
          </p:cNvCxnSpPr>
          <p:nvPr/>
        </p:nvCxnSpPr>
        <p:spPr bwMode="auto">
          <a:xfrm>
            <a:off x="369888" y="893763"/>
            <a:ext cx="9151937" cy="0"/>
          </a:xfrm>
          <a:prstGeom prst="line">
            <a:avLst/>
          </a:prstGeom>
          <a:noFill/>
          <a:ln w="9525" algn="ctr">
            <a:solidFill>
              <a:srgbClr val="C0C1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1" name="テキスト プレースホルダー 11"/>
          <p:cNvSpPr>
            <a:spLocks noGrp="1"/>
          </p:cNvSpPr>
          <p:nvPr>
            <p:ph type="body" idx="1"/>
          </p:nvPr>
        </p:nvSpPr>
        <p:spPr bwMode="auto">
          <a:xfrm>
            <a:off x="381000" y="1125538"/>
            <a:ext cx="91440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8" r:id="rId1"/>
    <p:sldLayoutId id="2147484850" r:id="rId2"/>
    <p:sldLayoutId id="2147484859" r:id="rId3"/>
    <p:sldLayoutId id="2147484851" r:id="rId4"/>
    <p:sldLayoutId id="2147484852" r:id="rId5"/>
    <p:sldLayoutId id="2147484860" r:id="rId6"/>
    <p:sldLayoutId id="2147484861" r:id="rId7"/>
    <p:sldLayoutId id="2147484862" r:id="rId8"/>
    <p:sldLayoutId id="2147484863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lang="ja-JP" altLang="en-US" sz="2400" b="1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itchFamily="34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itchFamily="34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itchFamily="34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itchFamily="34" charset="0"/>
          <a:ea typeface="MS PGothic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itchFamily="34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itchFamily="34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itchFamily="34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n"/>
        <a:defRPr kumimoji="1" lang="ja-JP" altLang="en-US" sz="2400" kern="1200" dirty="0">
          <a:solidFill>
            <a:schemeClr val="tx1"/>
          </a:solidFill>
          <a:latin typeface="MS PGothic" panose="020B0600070205080204" pitchFamily="34" charset="-128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kumimoji="1" lang="ja-JP" altLang="en-US" sz="2000" kern="1200" dirty="0">
          <a:solidFill>
            <a:schemeClr val="tx1"/>
          </a:solidFill>
          <a:latin typeface="MS PGothic" panose="020B0600070205080204" pitchFamily="34" charset="-128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lang="ja-JP" altLang="en-US" kern="1200" dirty="0">
          <a:solidFill>
            <a:schemeClr val="tx1"/>
          </a:solidFill>
          <a:latin typeface="MS PGothic" panose="020B0600070205080204" pitchFamily="34" charset="-128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lang="ja-JP" altLang="en-US" sz="1400" kern="1200" dirty="0">
          <a:solidFill>
            <a:schemeClr val="tx1"/>
          </a:solidFill>
          <a:latin typeface="MS PGothic" panose="020B0600070205080204" pitchFamily="34" charset="-128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lang="ja-JP" altLang="en-US" sz="1200" kern="1200" dirty="0">
          <a:solidFill>
            <a:schemeClr val="tx1"/>
          </a:solidFill>
          <a:latin typeface="MS PGothic" panose="020B0600070205080204" pitchFamily="34" charset="-128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" hidden="1"/>
          <p:cNvGraphicFramePr>
            <a:graphicFrameLocks noChangeAspect="1"/>
          </p:cNvGraphicFramePr>
          <p:nvPr userDrawn="1">
            <p:custDataLst>
              <p:tags r:id="rId8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think-cell Slide" r:id="rId9" imgW="473" imgH="473" progId="TCLayout.ActiveDocument.1">
                  <p:embed/>
                </p:oleObj>
              </mc:Choice>
              <mc:Fallback>
                <p:oleObj name="think-cell Slide" r:id="rId9" imgW="473" imgH="473" progId="TCLayout.ActiveDocument.1">
                  <p:embed/>
                  <p:pic>
                    <p:nvPicPr>
                      <p:cNvPr id="0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図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2563"/>
            <a:ext cx="99139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381000" y="80963"/>
            <a:ext cx="9144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cxnSp>
        <p:nvCxnSpPr>
          <p:cNvPr id="11" name="直線コネクタ 10"/>
          <p:cNvCxnSpPr/>
          <p:nvPr userDrawn="1"/>
        </p:nvCxnSpPr>
        <p:spPr bwMode="auto">
          <a:xfrm>
            <a:off x="369888" y="893763"/>
            <a:ext cx="915193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C1B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54" name="テキスト プレースホルダー 11"/>
          <p:cNvSpPr>
            <a:spLocks noGrp="1"/>
          </p:cNvSpPr>
          <p:nvPr>
            <p:ph type="body" idx="1"/>
          </p:nvPr>
        </p:nvSpPr>
        <p:spPr bwMode="auto">
          <a:xfrm>
            <a:off x="381000" y="1125538"/>
            <a:ext cx="91440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3" name="Rectangle 30"/>
          <p:cNvSpPr txBox="1">
            <a:spLocks noChangeArrowheads="1"/>
          </p:cNvSpPr>
          <p:nvPr userDrawn="1"/>
        </p:nvSpPr>
        <p:spPr>
          <a:xfrm>
            <a:off x="290513" y="6597650"/>
            <a:ext cx="5318125" cy="215900"/>
          </a:xfrm>
          <a:prstGeom prst="rect">
            <a:avLst/>
          </a:prstGeom>
          <a:ln/>
        </p:spPr>
        <p:txBody>
          <a:bodyPr/>
          <a:lstStyle>
            <a:lvl1pPr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algn="l" eaLnBrk="0" hangingPunct="0"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600" b="0" dirty="0">
                <a:solidFill>
                  <a:srgbClr val="FFFFFF"/>
                </a:solidFill>
                <a:latin typeface="Verdana" pitchFamily="34" charset="0"/>
              </a:rPr>
              <a:t>© 2019 Kawasaki Heavy Industries, Ltd. All Rights Reserved</a:t>
            </a:r>
          </a:p>
        </p:txBody>
      </p:sp>
      <p:sp>
        <p:nvSpPr>
          <p:cNvPr id="14" name="テキスト ボックス 10"/>
          <p:cNvSpPr txBox="1">
            <a:spLocks noChangeArrowheads="1"/>
          </p:cNvSpPr>
          <p:nvPr userDrawn="1"/>
        </p:nvSpPr>
        <p:spPr bwMode="auto">
          <a:xfrm>
            <a:off x="9575800" y="6526213"/>
            <a:ext cx="288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fld id="{82E95886-92A2-44A2-90BA-3CCEB291A9EE}" type="slidenum">
              <a:rPr lang="ja-JP" altLang="en-US" sz="1600" smtClean="0">
                <a:solidFill>
                  <a:srgbClr val="FFFFFF"/>
                </a:solidFill>
              </a:rPr>
              <a:pPr eaLnBrk="1" hangingPunct="1">
                <a:defRPr/>
              </a:pPr>
              <a:t>‹#›</a:t>
            </a:fld>
            <a:endParaRPr lang="ja-JP" altLang="en-US" sz="16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lang="ja-JP" altLang="en-US" sz="2400" b="1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anose="020B0604030504040204" pitchFamily="34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anose="020B0604030504040204" pitchFamily="34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anose="020B0604030504040204" pitchFamily="34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anose="020B0604030504040204" pitchFamily="34" charset="0"/>
          <a:ea typeface="MS PGothic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anose="020B0604030504040204" pitchFamily="34" charset="0"/>
          <a:ea typeface="MS PGothic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anose="020B0604030504040204" pitchFamily="34" charset="0"/>
          <a:ea typeface="MS PGothic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anose="020B0604030504040204" pitchFamily="34" charset="0"/>
          <a:ea typeface="MS PGothic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anose="020B0604030504040204" pitchFamily="34" charset="0"/>
          <a:ea typeface="MS PGothic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n"/>
        <a:defRPr kumimoji="1" lang="ja-JP" altLang="en-US" sz="2400" kern="1200" dirty="0">
          <a:solidFill>
            <a:schemeClr val="tx1"/>
          </a:solidFill>
          <a:latin typeface="MS PGothic" panose="020B0600070205080204" pitchFamily="34" charset="-128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kumimoji="1" lang="ja-JP" altLang="en-US" sz="2000" kern="1200" dirty="0">
          <a:solidFill>
            <a:schemeClr val="tx1"/>
          </a:solidFill>
          <a:latin typeface="MS PGothic" panose="020B0600070205080204" pitchFamily="34" charset="-128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lang="ja-JP" altLang="en-US" kern="1200" dirty="0">
          <a:solidFill>
            <a:schemeClr val="tx1"/>
          </a:solidFill>
          <a:latin typeface="MS PGothic" panose="020B0600070205080204" pitchFamily="34" charset="-128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lang="ja-JP" altLang="en-US" sz="1400" kern="1200" dirty="0">
          <a:solidFill>
            <a:schemeClr val="tx1"/>
          </a:solidFill>
          <a:latin typeface="MS PGothic" panose="020B0600070205080204" pitchFamily="34" charset="-128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lang="ja-JP" altLang="en-US" sz="1200" kern="1200" dirty="0">
          <a:solidFill>
            <a:schemeClr val="tx1"/>
          </a:solidFill>
          <a:latin typeface="MS PGothic" panose="020B0600070205080204" pitchFamily="34" charset="-128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1" hidden="1"/>
          <p:cNvGraphicFramePr>
            <a:graphicFrameLocks noChangeAspect="1"/>
          </p:cNvGraphicFramePr>
          <p:nvPr userDrawn="1">
            <p:custDataLst>
              <p:tags r:id="rId10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think-cell Slide" r:id="rId11" imgW="473" imgH="473" progId="TCLayout.ActiveDocument.1">
                  <p:embed/>
                </p:oleObj>
              </mc:Choice>
              <mc:Fallback>
                <p:oleObj name="think-cell Slide" r:id="rId11" imgW="473" imgH="473" progId="TCLayout.ActiveDocument.1">
                  <p:embed/>
                  <p:pic>
                    <p:nvPicPr>
                      <p:cNvPr id="0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381000" y="80963"/>
            <a:ext cx="9144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pic>
        <p:nvPicPr>
          <p:cNvPr id="3076" name="図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25"/>
            <a:ext cx="990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10"/>
          <p:cNvSpPr txBox="1">
            <a:spLocks noChangeArrowheads="1"/>
          </p:cNvSpPr>
          <p:nvPr/>
        </p:nvSpPr>
        <p:spPr bwMode="auto">
          <a:xfrm>
            <a:off x="9463088" y="6538913"/>
            <a:ext cx="495300" cy="3381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fld id="{A2684B96-6B1B-4A3D-A77A-1534A816F1E5}" type="slidenum">
              <a:rPr lang="ja-JP" altLang="en-US" sz="1600" smtClean="0">
                <a:solidFill>
                  <a:srgbClr val="FFFFFF"/>
                </a:solidFill>
              </a:rPr>
              <a:pPr eaLnBrk="1" hangingPunct="1">
                <a:defRPr/>
              </a:pPr>
              <a:t>‹#›</a:t>
            </a:fld>
            <a:endParaRPr lang="en-US" altLang="en-US" sz="1600" dirty="0">
              <a:solidFill>
                <a:srgbClr val="FFFFFF"/>
              </a:solidFill>
            </a:endParaRPr>
          </a:p>
        </p:txBody>
      </p:sp>
      <p:sp>
        <p:nvSpPr>
          <p:cNvPr id="10" name="Rectangle 30"/>
          <p:cNvSpPr txBox="1">
            <a:spLocks noChangeArrowheads="1"/>
          </p:cNvSpPr>
          <p:nvPr/>
        </p:nvSpPr>
        <p:spPr>
          <a:xfrm>
            <a:off x="290513" y="6561138"/>
            <a:ext cx="5318125" cy="381000"/>
          </a:xfrm>
          <a:prstGeom prst="rect">
            <a:avLst/>
          </a:prstGeom>
          <a:ln/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ja-JP" sz="600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© 2019  Kawasaki Heavy Industries, Ltd. All Rights Reserved</a:t>
            </a:r>
            <a:endParaRPr lang="en-US" altLang="ja-JP" sz="600" b="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Verdana" pitchFamily="34" charset="0"/>
            </a:endParaRPr>
          </a:p>
        </p:txBody>
      </p:sp>
      <p:cxnSp>
        <p:nvCxnSpPr>
          <p:cNvPr id="3079" name="直線コネクタ 10"/>
          <p:cNvCxnSpPr>
            <a:cxnSpLocks noChangeShapeType="1"/>
          </p:cNvCxnSpPr>
          <p:nvPr/>
        </p:nvCxnSpPr>
        <p:spPr bwMode="auto">
          <a:xfrm>
            <a:off x="369888" y="893763"/>
            <a:ext cx="9151937" cy="0"/>
          </a:xfrm>
          <a:prstGeom prst="line">
            <a:avLst/>
          </a:prstGeom>
          <a:noFill/>
          <a:ln w="9525" algn="ctr">
            <a:solidFill>
              <a:srgbClr val="C0C1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80" name="テキスト プレースホルダー 11"/>
          <p:cNvSpPr>
            <a:spLocks noGrp="1"/>
          </p:cNvSpPr>
          <p:nvPr>
            <p:ph type="body" idx="1"/>
          </p:nvPr>
        </p:nvSpPr>
        <p:spPr bwMode="auto">
          <a:xfrm>
            <a:off x="381000" y="1125538"/>
            <a:ext cx="91440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9" r:id="rId1"/>
    <p:sldLayoutId id="2147484870" r:id="rId2"/>
    <p:sldLayoutId id="2147484871" r:id="rId3"/>
    <p:sldLayoutId id="2147484853" r:id="rId4"/>
    <p:sldLayoutId id="2147484872" r:id="rId5"/>
    <p:sldLayoutId id="2147484854" r:id="rId6"/>
    <p:sldLayoutId id="2147484873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lang="ja-JP" altLang="en-US" sz="2400" b="1" kern="120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itchFamily="34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itchFamily="34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itchFamily="34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n"/>
        <a:defRPr kumimoji="1" lang="ja-JP" altLang="en-US" sz="2400" kern="120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kumimoji="1" lang="ja-JP" altLang="en-US" sz="2000" kern="120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lang="ja-JP" altLang="en-US" kern="120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lang="ja-JP" altLang="en-US" sz="1400" kern="120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lang="ja-JP" altLang="en-US" sz="1200" kern="120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381000" y="80963"/>
            <a:ext cx="9144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pic>
        <p:nvPicPr>
          <p:cNvPr id="4099" name="図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25"/>
            <a:ext cx="990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10"/>
          <p:cNvSpPr txBox="1">
            <a:spLocks noChangeArrowheads="1"/>
          </p:cNvSpPr>
          <p:nvPr/>
        </p:nvSpPr>
        <p:spPr bwMode="auto">
          <a:xfrm>
            <a:off x="9463088" y="6538913"/>
            <a:ext cx="495300" cy="3381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fld id="{E6952104-DD75-4EA7-9A1B-DE4CDFF1CE04}" type="slidenum">
              <a:rPr lang="ja-JP" altLang="en-US" sz="1600" smtClean="0">
                <a:solidFill>
                  <a:srgbClr val="FFFFFF"/>
                </a:solidFill>
              </a:rPr>
              <a:pPr eaLnBrk="1" hangingPunct="1">
                <a:defRPr/>
              </a:pPr>
              <a:t>‹#›</a:t>
            </a:fld>
            <a:endParaRPr lang="en-US" altLang="en-US" sz="1600" dirty="0">
              <a:solidFill>
                <a:srgbClr val="FFFFFF"/>
              </a:solidFill>
            </a:endParaRPr>
          </a:p>
        </p:txBody>
      </p:sp>
      <p:sp>
        <p:nvSpPr>
          <p:cNvPr id="10" name="Rectangle 30"/>
          <p:cNvSpPr txBox="1">
            <a:spLocks noChangeArrowheads="1"/>
          </p:cNvSpPr>
          <p:nvPr/>
        </p:nvSpPr>
        <p:spPr>
          <a:xfrm>
            <a:off x="290513" y="6561138"/>
            <a:ext cx="5318125" cy="381000"/>
          </a:xfrm>
          <a:prstGeom prst="rect">
            <a:avLst/>
          </a:prstGeom>
          <a:ln/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ja-JP" sz="600" b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© 2019  Kawasaki Heavy Industries, Ltd. All Rights Reserved</a:t>
            </a:r>
            <a:endParaRPr lang="en-US" altLang="ja-JP" sz="600" b="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Verdana" pitchFamily="34" charset="0"/>
            </a:endParaRPr>
          </a:p>
        </p:txBody>
      </p:sp>
      <p:cxnSp>
        <p:nvCxnSpPr>
          <p:cNvPr id="4102" name="直線コネクタ 10"/>
          <p:cNvCxnSpPr>
            <a:cxnSpLocks noChangeShapeType="1"/>
          </p:cNvCxnSpPr>
          <p:nvPr/>
        </p:nvCxnSpPr>
        <p:spPr bwMode="auto">
          <a:xfrm>
            <a:off x="369888" y="893763"/>
            <a:ext cx="9151937" cy="0"/>
          </a:xfrm>
          <a:prstGeom prst="line">
            <a:avLst/>
          </a:prstGeom>
          <a:noFill/>
          <a:ln w="9525" algn="ctr">
            <a:solidFill>
              <a:srgbClr val="C0C1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3" name="テキスト プレースホルダー 11"/>
          <p:cNvSpPr>
            <a:spLocks noGrp="1"/>
          </p:cNvSpPr>
          <p:nvPr>
            <p:ph type="body" idx="1"/>
          </p:nvPr>
        </p:nvSpPr>
        <p:spPr bwMode="auto">
          <a:xfrm>
            <a:off x="381000" y="1125538"/>
            <a:ext cx="91440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5" r:id="rId1"/>
    <p:sldLayoutId id="2147484874" r:id="rId2"/>
    <p:sldLayoutId id="2147484875" r:id="rId3"/>
    <p:sldLayoutId id="2147484856" r:id="rId4"/>
    <p:sldLayoutId id="2147484876" r:id="rId5"/>
    <p:sldLayoutId id="2147484857" r:id="rId6"/>
    <p:sldLayoutId id="2147484877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lang="ja-JP" altLang="en-US" sz="2400" b="1" kern="120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itchFamily="34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itchFamily="34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itchFamily="34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Verdana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n"/>
        <a:defRPr kumimoji="1" lang="ja-JP" altLang="en-US" sz="2400" kern="120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kumimoji="1" lang="ja-JP" altLang="en-US" sz="2000" kern="120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lang="ja-JP" altLang="en-US" kern="120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lang="ja-JP" altLang="en-US" sz="1400" kern="120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lang="ja-JP" altLang="en-US" sz="1200" kern="1200" dirty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wm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1.wmf"/><Relationship Id="rId7" Type="http://schemas.openxmlformats.org/officeDocument/2006/relationships/image" Target="../media/image47.png"/><Relationship Id="rId12" Type="http://schemas.openxmlformats.org/officeDocument/2006/relationships/image" Target="../media/image5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emf"/><Relationship Id="rId2" Type="http://schemas.openxmlformats.org/officeDocument/2006/relationships/tags" Target="../tags/tag1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02_Kawasaki%20Hydrogen%20Road%202018_EN.mp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テキスト プレースホルダー 3"/>
          <p:cNvSpPr txBox="1">
            <a:spLocks/>
          </p:cNvSpPr>
          <p:nvPr/>
        </p:nvSpPr>
        <p:spPr bwMode="auto">
          <a:xfrm>
            <a:off x="423863" y="3927107"/>
            <a:ext cx="5505299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AU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The APAC CCS Forum (6</a:t>
            </a:r>
            <a:r>
              <a:rPr lang="en-AU" altLang="ja-JP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AU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) 2019</a:t>
            </a:r>
          </a:p>
          <a:p>
            <a:pPr>
              <a:buFont typeface="Wingdings" panose="05000000000000000000" pitchFamily="2" charset="2"/>
              <a:buNone/>
            </a:pPr>
            <a:r>
              <a:rPr lang="en-A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Sky Room, Brisbane Convention &amp; Exhibition Centre,</a:t>
            </a:r>
          </a:p>
          <a:p>
            <a:pPr>
              <a:buFont typeface="Wingdings" panose="05000000000000000000" pitchFamily="2" charset="2"/>
              <a:buNone/>
            </a:pPr>
            <a:r>
              <a:rPr lang="en-A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Brisbane, Queensland, Australia</a:t>
            </a: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31 May 2019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タイトル 2"/>
          <p:cNvSpPr txBox="1">
            <a:spLocks/>
          </p:cNvSpPr>
          <p:nvPr/>
        </p:nvSpPr>
        <p:spPr bwMode="auto">
          <a:xfrm>
            <a:off x="423862" y="1644519"/>
            <a:ext cx="9329737" cy="70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lang="ja-JP" altLang="en-US" sz="3200" b="1" kern="1200" baseline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Verdana" panose="020B060403050404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MS PGothic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MS PGothic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MS PGothic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MS PGothic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AU" altLang="ja-JP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Hydrogen Energy </a:t>
            </a:r>
            <a:r>
              <a:rPr lang="en-A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Supply Chain </a:t>
            </a:r>
            <a:r>
              <a:rPr lang="ja-JP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altLang="ja-JP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HESC) </a:t>
            </a:r>
            <a:r>
              <a:rPr lang="en-A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</a:t>
            </a:r>
            <a:endParaRPr lang="en-AU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メイリオ" pitchFamily="50" charset="-128"/>
            </a:endParaRPr>
          </a:p>
        </p:txBody>
      </p:sp>
      <p:sp>
        <p:nvSpPr>
          <p:cNvPr id="4" name="テキスト プレースホルダー 3"/>
          <p:cNvSpPr txBox="1">
            <a:spLocks/>
          </p:cNvSpPr>
          <p:nvPr/>
        </p:nvSpPr>
        <p:spPr bwMode="auto">
          <a:xfrm>
            <a:off x="6467475" y="5548243"/>
            <a:ext cx="3286125" cy="103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AU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Mr Yasushi Yoshino</a:t>
            </a:r>
          </a:p>
          <a:p>
            <a:pPr>
              <a:buFont typeface="Wingdings" panose="05000000000000000000" pitchFamily="2" charset="2"/>
              <a:buNone/>
            </a:pPr>
            <a:r>
              <a:rPr lang="en-A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Deputy Senior Manager</a:t>
            </a:r>
          </a:p>
          <a:p>
            <a:pPr>
              <a:buFont typeface="Wingdings" panose="05000000000000000000" pitchFamily="2" charset="2"/>
              <a:buNone/>
            </a:pPr>
            <a:r>
              <a:rPr lang="en-A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Kawasaki Heavy Industries, Ltd.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6"/>
          <p:cNvSpPr txBox="1">
            <a:spLocks noChangeArrowheads="1"/>
          </p:cNvSpPr>
          <p:nvPr/>
        </p:nvSpPr>
        <p:spPr bwMode="auto">
          <a:xfrm>
            <a:off x="225425" y="330200"/>
            <a:ext cx="9450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7313">
              <a:spcBef>
                <a:spcPct val="20000"/>
              </a:spcBef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1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altLang="ja-JP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Project Timeline</a:t>
            </a:r>
            <a:endParaRPr lang="ja-JP" altLang="ja-JP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2227" name="タイトル 3"/>
          <p:cNvSpPr txBox="1">
            <a:spLocks/>
          </p:cNvSpPr>
          <p:nvPr/>
        </p:nvSpPr>
        <p:spPr bwMode="auto">
          <a:xfrm>
            <a:off x="325438" y="-4763"/>
            <a:ext cx="40116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ja-JP" sz="1200">
                <a:solidFill>
                  <a:srgbClr val="7F7F7F"/>
                </a:solidFill>
              </a:rPr>
              <a:t>3. Hydrogen Energy Supply Chain (HESC) Project</a:t>
            </a:r>
          </a:p>
        </p:txBody>
      </p:sp>
      <p:sp>
        <p:nvSpPr>
          <p:cNvPr id="47" name="TextBox 11"/>
          <p:cNvSpPr txBox="1"/>
          <p:nvPr/>
        </p:nvSpPr>
        <p:spPr>
          <a:xfrm>
            <a:off x="225425" y="6143625"/>
            <a:ext cx="2295525" cy="254000"/>
          </a:xfrm>
          <a:prstGeom prst="rect">
            <a:avLst/>
          </a:prstGeom>
          <a:noFill/>
          <a:ln cap="flat">
            <a:noFill/>
          </a:ln>
        </p:spPr>
        <p:txBody>
          <a:bodyPr wrap="square">
            <a:spAutoFit/>
          </a:bodyPr>
          <a:lstStyle/>
          <a:p>
            <a:pPr algn="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000" b="0" i="1" kern="0" dirty="0">
                <a:solidFill>
                  <a:srgbClr val="000000"/>
                </a:solidFill>
                <a:latin typeface="Helvetica" panose="020B0604020202020204" pitchFamily="34" charset="0"/>
                <a:ea typeface="ＭＳ Ｐゴシック" pitchFamily="34"/>
                <a:cs typeface="Helvetica" panose="020B0604020202020204" pitchFamily="34" charset="0"/>
              </a:rPr>
              <a:t>Indicative timeline and milestones </a:t>
            </a:r>
          </a:p>
        </p:txBody>
      </p:sp>
      <p:sp>
        <p:nvSpPr>
          <p:cNvPr id="28" name="Right Arrow 5"/>
          <p:cNvSpPr/>
          <p:nvPr/>
        </p:nvSpPr>
        <p:spPr>
          <a:xfrm>
            <a:off x="504822" y="3509909"/>
            <a:ext cx="9047966" cy="576263"/>
          </a:xfrm>
          <a:custGeom>
            <a:avLst>
              <a:gd name="f0" fmla="val 20056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D0D0D0"/>
          </a:solidFill>
          <a:ln cap="flat">
            <a:noFill/>
            <a:prstDash val="solid"/>
          </a:ln>
        </p:spPr>
        <p:txBody>
          <a:bodyPr lIns="54004" tIns="54004" rIns="54004" bIns="54004" anchor="ctr" anchorCtr="1"/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AU" sz="2000" b="0" kern="0">
              <a:solidFill>
                <a:srgbClr val="FFFFFF"/>
              </a:solidFill>
              <a:latin typeface="Arial" pitchFamily="34"/>
              <a:ea typeface="ＭＳ Ｐゴシック" pitchFamily="34"/>
            </a:endParaRPr>
          </a:p>
        </p:txBody>
      </p:sp>
      <p:sp>
        <p:nvSpPr>
          <p:cNvPr id="30" name="Oval 31"/>
          <p:cNvSpPr>
            <a:spLocks/>
          </p:cNvSpPr>
          <p:nvPr/>
        </p:nvSpPr>
        <p:spPr bwMode="auto">
          <a:xfrm>
            <a:off x="1571622" y="4335409"/>
            <a:ext cx="1439863" cy="1439863"/>
          </a:xfrm>
          <a:custGeom>
            <a:avLst/>
            <a:gdLst>
              <a:gd name="T0" fmla="*/ 719954 w 1439859"/>
              <a:gd name="T1" fmla="*/ 0 h 1439859"/>
              <a:gd name="T2" fmla="*/ 1439907 w 1439859"/>
              <a:gd name="T3" fmla="*/ 719954 h 1439859"/>
              <a:gd name="T4" fmla="*/ 719954 w 1439859"/>
              <a:gd name="T5" fmla="*/ 1439907 h 1439859"/>
              <a:gd name="T6" fmla="*/ 0 w 1439859"/>
              <a:gd name="T7" fmla="*/ 719954 h 1439859"/>
              <a:gd name="T8" fmla="*/ 210874 w 1439859"/>
              <a:gd name="T9" fmla="*/ 210874 h 1439859"/>
              <a:gd name="T10" fmla="*/ 210874 w 1439859"/>
              <a:gd name="T11" fmla="*/ 1229033 h 1439859"/>
              <a:gd name="T12" fmla="*/ 1229033 w 1439859"/>
              <a:gd name="T13" fmla="*/ 1229033 h 1439859"/>
              <a:gd name="T14" fmla="*/ 1229033 w 1439859"/>
              <a:gd name="T15" fmla="*/ 210874 h 1439859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10862 w 1439859"/>
              <a:gd name="T25" fmla="*/ 210862 h 1439859"/>
              <a:gd name="T26" fmla="*/ 1228997 w 1439859"/>
              <a:gd name="T27" fmla="*/ 1228997 h 143985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39859" h="1439859">
                <a:moveTo>
                  <a:pt x="0" y="719929"/>
                </a:moveTo>
                <a:lnTo>
                  <a:pt x="0" y="719929"/>
                </a:lnTo>
                <a:cubicBezTo>
                  <a:pt x="0" y="1117534"/>
                  <a:pt x="322323" y="1439858"/>
                  <a:pt x="719929" y="1439858"/>
                </a:cubicBezTo>
                <a:cubicBezTo>
                  <a:pt x="1117534" y="1439858"/>
                  <a:pt x="1439858" y="1117534"/>
                  <a:pt x="1439858" y="719929"/>
                </a:cubicBezTo>
                <a:cubicBezTo>
                  <a:pt x="1439858" y="322323"/>
                  <a:pt x="1117534" y="0"/>
                  <a:pt x="719929" y="0"/>
                </a:cubicBezTo>
                <a:cubicBezTo>
                  <a:pt x="322323" y="0"/>
                  <a:pt x="0" y="322323"/>
                  <a:pt x="0" y="719928"/>
                </a:cubicBezTo>
                <a:lnTo>
                  <a:pt x="0" y="719929"/>
                </a:lnTo>
                <a:close/>
              </a:path>
            </a:pathLst>
          </a:custGeom>
          <a:noFill/>
          <a:ln w="6345">
            <a:solidFill>
              <a:srgbClr val="D0D0D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 anchorCtr="1"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050" b="0" dirty="0">
                <a:solidFill>
                  <a:srgbClr val="9E303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2017 - 2018</a:t>
            </a:r>
          </a:p>
          <a:p>
            <a:pPr algn="ctr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050" b="0" dirty="0">
                <a:solidFill>
                  <a:srgbClr val="4D4D4D"/>
                </a:solidFill>
                <a:cs typeface="Arial" panose="020B0604020202020204" pitchFamily="34" charset="0"/>
              </a:rPr>
              <a:t>Regulatory approvals </a:t>
            </a:r>
          </a:p>
          <a:p>
            <a:pPr algn="ctr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050" b="0" dirty="0">
                <a:solidFill>
                  <a:srgbClr val="4D4D4D"/>
                </a:solidFill>
                <a:cs typeface="Arial" panose="020B0604020202020204" pitchFamily="34" charset="0"/>
              </a:rPr>
              <a:t>completed and</a:t>
            </a:r>
          </a:p>
          <a:p>
            <a:pPr algn="ctr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050" b="0" dirty="0">
                <a:solidFill>
                  <a:srgbClr val="4D4D4D"/>
                </a:solidFill>
                <a:cs typeface="Arial" panose="020B0604020202020204" pitchFamily="34" charset="0"/>
              </a:rPr>
              <a:t> Final Investment </a:t>
            </a:r>
          </a:p>
          <a:p>
            <a:pPr algn="ctr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050" b="0" dirty="0">
                <a:solidFill>
                  <a:srgbClr val="4D4D4D"/>
                </a:solidFill>
                <a:cs typeface="Arial" panose="020B0604020202020204" pitchFamily="34" charset="0"/>
              </a:rPr>
              <a:t>Decision (FID) </a:t>
            </a:r>
          </a:p>
          <a:p>
            <a:pPr algn="ctr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050" b="0" dirty="0">
                <a:solidFill>
                  <a:srgbClr val="4D4D4D"/>
                </a:solidFill>
                <a:cs typeface="Arial" panose="020B0604020202020204" pitchFamily="34" charset="0"/>
              </a:rPr>
              <a:t>for pilot plant</a:t>
            </a:r>
          </a:p>
        </p:txBody>
      </p:sp>
      <p:sp>
        <p:nvSpPr>
          <p:cNvPr id="32" name="Oval 32"/>
          <p:cNvSpPr>
            <a:spLocks/>
          </p:cNvSpPr>
          <p:nvPr/>
        </p:nvSpPr>
        <p:spPr bwMode="auto">
          <a:xfrm>
            <a:off x="1517647" y="4281434"/>
            <a:ext cx="1547813" cy="1547813"/>
          </a:xfrm>
          <a:custGeom>
            <a:avLst/>
            <a:gdLst>
              <a:gd name="T0" fmla="*/ 773907 w 1547814"/>
              <a:gd name="T1" fmla="*/ 0 h 1547814"/>
              <a:gd name="T2" fmla="*/ 1547801 w 1547814"/>
              <a:gd name="T3" fmla="*/ 773907 h 1547814"/>
              <a:gd name="T4" fmla="*/ 773907 w 1547814"/>
              <a:gd name="T5" fmla="*/ 1547801 h 1547814"/>
              <a:gd name="T6" fmla="*/ 0 w 1547814"/>
              <a:gd name="T7" fmla="*/ 773907 h 1547814"/>
              <a:gd name="T8" fmla="*/ 226672 w 1547814"/>
              <a:gd name="T9" fmla="*/ 226672 h 1547814"/>
              <a:gd name="T10" fmla="*/ 226672 w 1547814"/>
              <a:gd name="T11" fmla="*/ 1321129 h 1547814"/>
              <a:gd name="T12" fmla="*/ 1321129 w 1547814"/>
              <a:gd name="T13" fmla="*/ 1321129 h 1547814"/>
              <a:gd name="T14" fmla="*/ 1321129 w 1547814"/>
              <a:gd name="T15" fmla="*/ 226672 h 1547814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6672 w 1547814"/>
              <a:gd name="T25" fmla="*/ 226672 h 1547814"/>
              <a:gd name="T26" fmla="*/ 1321142 w 1547814"/>
              <a:gd name="T27" fmla="*/ 1321142 h 15478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47814" h="1547814">
                <a:moveTo>
                  <a:pt x="0" y="773907"/>
                </a:moveTo>
                <a:lnTo>
                  <a:pt x="0" y="773907"/>
                </a:lnTo>
                <a:cubicBezTo>
                  <a:pt x="0" y="1201324"/>
                  <a:pt x="346489" y="1547814"/>
                  <a:pt x="773907" y="1547814"/>
                </a:cubicBezTo>
                <a:cubicBezTo>
                  <a:pt x="1201324" y="1547814"/>
                  <a:pt x="1547814" y="1201324"/>
                  <a:pt x="1547814" y="773907"/>
                </a:cubicBezTo>
                <a:cubicBezTo>
                  <a:pt x="1547814" y="346489"/>
                  <a:pt x="1201324" y="0"/>
                  <a:pt x="773907" y="0"/>
                </a:cubicBezTo>
                <a:cubicBezTo>
                  <a:pt x="346489" y="0"/>
                  <a:pt x="0" y="346489"/>
                  <a:pt x="0" y="773906"/>
                </a:cubicBezTo>
                <a:lnTo>
                  <a:pt x="0" y="773907"/>
                </a:lnTo>
                <a:close/>
              </a:path>
            </a:pathLst>
          </a:custGeom>
          <a:noFill/>
          <a:ln w="12701" cap="flat">
            <a:solidFill>
              <a:srgbClr val="9E303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endParaRPr lang="en-AU"/>
          </a:p>
        </p:txBody>
      </p:sp>
      <p:sp>
        <p:nvSpPr>
          <p:cNvPr id="33" name="Oval 33"/>
          <p:cNvSpPr>
            <a:spLocks/>
          </p:cNvSpPr>
          <p:nvPr/>
        </p:nvSpPr>
        <p:spPr bwMode="auto">
          <a:xfrm>
            <a:off x="504822" y="1816047"/>
            <a:ext cx="1439863" cy="1439862"/>
          </a:xfrm>
          <a:custGeom>
            <a:avLst/>
            <a:gdLst>
              <a:gd name="T0" fmla="*/ 719954 w 1439859"/>
              <a:gd name="T1" fmla="*/ 0 h 1439859"/>
              <a:gd name="T2" fmla="*/ 1439907 w 1439859"/>
              <a:gd name="T3" fmla="*/ 719954 h 1439859"/>
              <a:gd name="T4" fmla="*/ 719954 w 1439859"/>
              <a:gd name="T5" fmla="*/ 1439895 h 1439859"/>
              <a:gd name="T6" fmla="*/ 0 w 1439859"/>
              <a:gd name="T7" fmla="*/ 719954 h 1439859"/>
              <a:gd name="T8" fmla="*/ 210874 w 1439859"/>
              <a:gd name="T9" fmla="*/ 210862 h 1439859"/>
              <a:gd name="T10" fmla="*/ 210874 w 1439859"/>
              <a:gd name="T11" fmla="*/ 1229033 h 1439859"/>
              <a:gd name="T12" fmla="*/ 1229033 w 1439859"/>
              <a:gd name="T13" fmla="*/ 1229033 h 1439859"/>
              <a:gd name="T14" fmla="*/ 1229033 w 1439859"/>
              <a:gd name="T15" fmla="*/ 210862 h 1439859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10862 w 1439859"/>
              <a:gd name="T25" fmla="*/ 210862 h 1439859"/>
              <a:gd name="T26" fmla="*/ 1228997 w 1439859"/>
              <a:gd name="T27" fmla="*/ 1228997 h 143985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39859" h="1439859">
                <a:moveTo>
                  <a:pt x="0" y="719929"/>
                </a:moveTo>
                <a:lnTo>
                  <a:pt x="0" y="719929"/>
                </a:lnTo>
                <a:cubicBezTo>
                  <a:pt x="0" y="1117534"/>
                  <a:pt x="322323" y="1439858"/>
                  <a:pt x="719929" y="1439858"/>
                </a:cubicBezTo>
                <a:cubicBezTo>
                  <a:pt x="1117534" y="1439858"/>
                  <a:pt x="1439858" y="1117534"/>
                  <a:pt x="1439858" y="719929"/>
                </a:cubicBezTo>
                <a:cubicBezTo>
                  <a:pt x="1439858" y="322323"/>
                  <a:pt x="1117534" y="0"/>
                  <a:pt x="719929" y="0"/>
                </a:cubicBezTo>
                <a:cubicBezTo>
                  <a:pt x="322323" y="0"/>
                  <a:pt x="0" y="322323"/>
                  <a:pt x="0" y="719928"/>
                </a:cubicBezTo>
                <a:lnTo>
                  <a:pt x="0" y="719929"/>
                </a:lnTo>
                <a:close/>
              </a:path>
            </a:pathLst>
          </a:custGeom>
          <a:noFill/>
          <a:ln w="6345">
            <a:solidFill>
              <a:srgbClr val="D0D0D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 anchorCtr="1"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050" b="0" dirty="0">
                <a:solidFill>
                  <a:srgbClr val="4D4D4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Completed (2017)</a:t>
            </a:r>
          </a:p>
          <a:p>
            <a:pPr algn="ctr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050" b="0" dirty="0">
                <a:solidFill>
                  <a:srgbClr val="4D4D4D"/>
                </a:solidFill>
                <a:cs typeface="Arial" panose="020B0604020202020204" pitchFamily="34" charset="0"/>
              </a:rPr>
              <a:t>Front End Engineering </a:t>
            </a:r>
          </a:p>
          <a:p>
            <a:pPr algn="ctr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050" b="0" dirty="0">
                <a:solidFill>
                  <a:srgbClr val="4D4D4D"/>
                </a:solidFill>
                <a:cs typeface="Arial" panose="020B0604020202020204" pitchFamily="34" charset="0"/>
              </a:rPr>
              <a:t>Design (FEED) study </a:t>
            </a:r>
          </a:p>
          <a:p>
            <a:pPr algn="ctr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050" b="0" dirty="0">
                <a:solidFill>
                  <a:srgbClr val="4D4D4D"/>
                </a:solidFill>
                <a:cs typeface="Arial" panose="020B0604020202020204" pitchFamily="34" charset="0"/>
              </a:rPr>
              <a:t>for Australian portion</a:t>
            </a:r>
          </a:p>
        </p:txBody>
      </p:sp>
      <p:sp>
        <p:nvSpPr>
          <p:cNvPr id="34" name="Oval 34"/>
          <p:cNvSpPr>
            <a:spLocks/>
          </p:cNvSpPr>
          <p:nvPr/>
        </p:nvSpPr>
        <p:spPr bwMode="auto">
          <a:xfrm>
            <a:off x="450847" y="1762072"/>
            <a:ext cx="1547813" cy="1547812"/>
          </a:xfrm>
          <a:custGeom>
            <a:avLst/>
            <a:gdLst>
              <a:gd name="T0" fmla="*/ 773907 w 1547814"/>
              <a:gd name="T1" fmla="*/ 0 h 1547814"/>
              <a:gd name="T2" fmla="*/ 1547801 w 1547814"/>
              <a:gd name="T3" fmla="*/ 773894 h 1547814"/>
              <a:gd name="T4" fmla="*/ 773907 w 1547814"/>
              <a:gd name="T5" fmla="*/ 1547788 h 1547814"/>
              <a:gd name="T6" fmla="*/ 0 w 1547814"/>
              <a:gd name="T7" fmla="*/ 773894 h 1547814"/>
              <a:gd name="T8" fmla="*/ 226672 w 1547814"/>
              <a:gd name="T9" fmla="*/ 226672 h 1547814"/>
              <a:gd name="T10" fmla="*/ 226672 w 1547814"/>
              <a:gd name="T11" fmla="*/ 1321116 h 1547814"/>
              <a:gd name="T12" fmla="*/ 1321129 w 1547814"/>
              <a:gd name="T13" fmla="*/ 1321116 h 1547814"/>
              <a:gd name="T14" fmla="*/ 1321129 w 1547814"/>
              <a:gd name="T15" fmla="*/ 226672 h 1547814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6672 w 1547814"/>
              <a:gd name="T25" fmla="*/ 226672 h 1547814"/>
              <a:gd name="T26" fmla="*/ 1321142 w 1547814"/>
              <a:gd name="T27" fmla="*/ 1321142 h 15478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47814" h="1547814">
                <a:moveTo>
                  <a:pt x="0" y="773907"/>
                </a:moveTo>
                <a:lnTo>
                  <a:pt x="0" y="773907"/>
                </a:lnTo>
                <a:cubicBezTo>
                  <a:pt x="0" y="1201324"/>
                  <a:pt x="346489" y="1547814"/>
                  <a:pt x="773907" y="1547814"/>
                </a:cubicBezTo>
                <a:cubicBezTo>
                  <a:pt x="1201324" y="1547814"/>
                  <a:pt x="1547814" y="1201324"/>
                  <a:pt x="1547814" y="773907"/>
                </a:cubicBezTo>
                <a:cubicBezTo>
                  <a:pt x="1547814" y="346489"/>
                  <a:pt x="1201324" y="0"/>
                  <a:pt x="773907" y="0"/>
                </a:cubicBezTo>
                <a:cubicBezTo>
                  <a:pt x="346489" y="0"/>
                  <a:pt x="0" y="346489"/>
                  <a:pt x="0" y="773906"/>
                </a:cubicBezTo>
                <a:lnTo>
                  <a:pt x="0" y="773907"/>
                </a:lnTo>
                <a:close/>
              </a:path>
            </a:pathLst>
          </a:custGeom>
          <a:noFill/>
          <a:ln w="12701" cap="flat">
            <a:solidFill>
              <a:srgbClr val="4D4D4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endParaRPr lang="en-AU"/>
          </a:p>
        </p:txBody>
      </p:sp>
      <p:sp>
        <p:nvSpPr>
          <p:cNvPr id="35" name="Oval 35"/>
          <p:cNvSpPr>
            <a:spLocks/>
          </p:cNvSpPr>
          <p:nvPr/>
        </p:nvSpPr>
        <p:spPr bwMode="auto">
          <a:xfrm>
            <a:off x="2597147" y="1804934"/>
            <a:ext cx="1439863" cy="1439863"/>
          </a:xfrm>
          <a:custGeom>
            <a:avLst/>
            <a:gdLst>
              <a:gd name="T0" fmla="*/ 719954 w 1439859"/>
              <a:gd name="T1" fmla="*/ 0 h 1439859"/>
              <a:gd name="T2" fmla="*/ 1439907 w 1439859"/>
              <a:gd name="T3" fmla="*/ 719954 h 1439859"/>
              <a:gd name="T4" fmla="*/ 719954 w 1439859"/>
              <a:gd name="T5" fmla="*/ 1439907 h 1439859"/>
              <a:gd name="T6" fmla="*/ 0 w 1439859"/>
              <a:gd name="T7" fmla="*/ 719954 h 1439859"/>
              <a:gd name="T8" fmla="*/ 210874 w 1439859"/>
              <a:gd name="T9" fmla="*/ 210874 h 1439859"/>
              <a:gd name="T10" fmla="*/ 210874 w 1439859"/>
              <a:gd name="T11" fmla="*/ 1229033 h 1439859"/>
              <a:gd name="T12" fmla="*/ 1229033 w 1439859"/>
              <a:gd name="T13" fmla="*/ 1229033 h 1439859"/>
              <a:gd name="T14" fmla="*/ 1229033 w 1439859"/>
              <a:gd name="T15" fmla="*/ 210874 h 1439859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10862 w 1439859"/>
              <a:gd name="T25" fmla="*/ 210862 h 1439859"/>
              <a:gd name="T26" fmla="*/ 1228997 w 1439859"/>
              <a:gd name="T27" fmla="*/ 1228997 h 143985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39859" h="1439859">
                <a:moveTo>
                  <a:pt x="0" y="719929"/>
                </a:moveTo>
                <a:lnTo>
                  <a:pt x="0" y="719929"/>
                </a:lnTo>
                <a:cubicBezTo>
                  <a:pt x="0" y="1117534"/>
                  <a:pt x="322323" y="1439858"/>
                  <a:pt x="719929" y="1439858"/>
                </a:cubicBezTo>
                <a:cubicBezTo>
                  <a:pt x="1117534" y="1439858"/>
                  <a:pt x="1439858" y="1117534"/>
                  <a:pt x="1439858" y="719929"/>
                </a:cubicBezTo>
                <a:cubicBezTo>
                  <a:pt x="1439858" y="322323"/>
                  <a:pt x="1117534" y="0"/>
                  <a:pt x="719929" y="0"/>
                </a:cubicBezTo>
                <a:cubicBezTo>
                  <a:pt x="322323" y="0"/>
                  <a:pt x="0" y="322323"/>
                  <a:pt x="0" y="719928"/>
                </a:cubicBezTo>
                <a:lnTo>
                  <a:pt x="0" y="719929"/>
                </a:lnTo>
                <a:close/>
              </a:path>
            </a:pathLst>
          </a:custGeom>
          <a:noFill/>
          <a:ln w="6345">
            <a:solidFill>
              <a:srgbClr val="D0D0D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 anchorCtr="1"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050" b="0" dirty="0">
                <a:solidFill>
                  <a:srgbClr val="108EC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  <a:p>
            <a:pPr algn="ctr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050" b="0" dirty="0">
                <a:solidFill>
                  <a:srgbClr val="4D4D4D"/>
                </a:solidFill>
                <a:cs typeface="Arial" panose="020B0604020202020204" pitchFamily="34" charset="0"/>
              </a:rPr>
              <a:t>Commence </a:t>
            </a:r>
          </a:p>
          <a:p>
            <a:pPr algn="ctr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050" b="0" dirty="0">
                <a:solidFill>
                  <a:srgbClr val="4D4D4D"/>
                </a:solidFill>
                <a:cs typeface="Arial" panose="020B0604020202020204" pitchFamily="34" charset="0"/>
              </a:rPr>
              <a:t>construction </a:t>
            </a:r>
          </a:p>
          <a:p>
            <a:pPr algn="ctr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050" b="0" dirty="0">
                <a:solidFill>
                  <a:srgbClr val="4D4D4D"/>
                </a:solidFill>
                <a:cs typeface="Arial" panose="020B0604020202020204" pitchFamily="34" charset="0"/>
              </a:rPr>
              <a:t>of pilot facilities</a:t>
            </a:r>
          </a:p>
          <a:p>
            <a:pPr algn="ctr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050" b="0" dirty="0">
                <a:solidFill>
                  <a:srgbClr val="4D4D4D"/>
                </a:solidFill>
                <a:cs typeface="Arial" panose="020B0604020202020204" pitchFamily="34" charset="0"/>
              </a:rPr>
              <a:t> in Australia</a:t>
            </a:r>
          </a:p>
        </p:txBody>
      </p:sp>
      <p:sp>
        <p:nvSpPr>
          <p:cNvPr id="36" name="Oval 36"/>
          <p:cNvSpPr>
            <a:spLocks/>
          </p:cNvSpPr>
          <p:nvPr/>
        </p:nvSpPr>
        <p:spPr bwMode="auto">
          <a:xfrm>
            <a:off x="2543172" y="1750959"/>
            <a:ext cx="1547813" cy="1547813"/>
          </a:xfrm>
          <a:custGeom>
            <a:avLst/>
            <a:gdLst>
              <a:gd name="T0" fmla="*/ 773907 w 1547814"/>
              <a:gd name="T1" fmla="*/ 0 h 1547814"/>
              <a:gd name="T2" fmla="*/ 1547801 w 1547814"/>
              <a:gd name="T3" fmla="*/ 773907 h 1547814"/>
              <a:gd name="T4" fmla="*/ 773907 w 1547814"/>
              <a:gd name="T5" fmla="*/ 1547801 h 1547814"/>
              <a:gd name="T6" fmla="*/ 0 w 1547814"/>
              <a:gd name="T7" fmla="*/ 773907 h 1547814"/>
              <a:gd name="T8" fmla="*/ 226672 w 1547814"/>
              <a:gd name="T9" fmla="*/ 226672 h 1547814"/>
              <a:gd name="T10" fmla="*/ 226672 w 1547814"/>
              <a:gd name="T11" fmla="*/ 1321129 h 1547814"/>
              <a:gd name="T12" fmla="*/ 1321129 w 1547814"/>
              <a:gd name="T13" fmla="*/ 1321129 h 1547814"/>
              <a:gd name="T14" fmla="*/ 1321129 w 1547814"/>
              <a:gd name="T15" fmla="*/ 226672 h 1547814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6672 w 1547814"/>
              <a:gd name="T25" fmla="*/ 226672 h 1547814"/>
              <a:gd name="T26" fmla="*/ 1321142 w 1547814"/>
              <a:gd name="T27" fmla="*/ 1321142 h 15478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47814" h="1547814">
                <a:moveTo>
                  <a:pt x="0" y="773907"/>
                </a:moveTo>
                <a:lnTo>
                  <a:pt x="0" y="773907"/>
                </a:lnTo>
                <a:cubicBezTo>
                  <a:pt x="0" y="1201324"/>
                  <a:pt x="346489" y="1547814"/>
                  <a:pt x="773907" y="1547814"/>
                </a:cubicBezTo>
                <a:cubicBezTo>
                  <a:pt x="1201324" y="1547814"/>
                  <a:pt x="1547814" y="1201324"/>
                  <a:pt x="1547814" y="773907"/>
                </a:cubicBezTo>
                <a:cubicBezTo>
                  <a:pt x="1547814" y="346489"/>
                  <a:pt x="1201324" y="0"/>
                  <a:pt x="773907" y="0"/>
                </a:cubicBezTo>
                <a:cubicBezTo>
                  <a:pt x="346489" y="0"/>
                  <a:pt x="0" y="346489"/>
                  <a:pt x="0" y="773906"/>
                </a:cubicBezTo>
                <a:lnTo>
                  <a:pt x="0" y="773907"/>
                </a:lnTo>
                <a:close/>
              </a:path>
            </a:pathLst>
          </a:custGeom>
          <a:noFill/>
          <a:ln w="12701" cap="flat">
            <a:solidFill>
              <a:srgbClr val="108EC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endParaRPr lang="en-AU"/>
          </a:p>
        </p:txBody>
      </p:sp>
      <p:sp>
        <p:nvSpPr>
          <p:cNvPr id="37" name="Oval 37"/>
          <p:cNvSpPr/>
          <p:nvPr/>
        </p:nvSpPr>
        <p:spPr>
          <a:xfrm>
            <a:off x="3660213" y="4337865"/>
            <a:ext cx="1439997" cy="143999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6345" cap="flat">
            <a:solidFill>
              <a:srgbClr val="D0D0D0"/>
            </a:solidFill>
            <a:prstDash val="solid"/>
            <a:miter/>
          </a:ln>
        </p:spPr>
        <p:txBody>
          <a:bodyPr wrap="none" anchor="ctr" anchorCtr="1"/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050" b="0" kern="0" dirty="0">
                <a:solidFill>
                  <a:srgbClr val="9AC43C"/>
                </a:solidFill>
                <a:latin typeface="Arial Black" pitchFamily="34"/>
                <a:ea typeface="ＭＳ Ｐゴシック" panose="020B0600070205080204" pitchFamily="34" charset="-128"/>
                <a:cs typeface="Arial" pitchFamily="34"/>
              </a:rPr>
              <a:t>2020 - 2021</a:t>
            </a: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050" b="0" kern="0" dirty="0">
                <a:solidFill>
                  <a:srgbClr val="4D4D4D"/>
                </a:solidFill>
                <a:latin typeface="Arial" pitchFamily="34"/>
                <a:ea typeface="ＭＳ Ｐゴシック" panose="020B0600070205080204" pitchFamily="34" charset="-128"/>
                <a:cs typeface="Arial" pitchFamily="34"/>
              </a:rPr>
              <a:t>Pilot Operations </a:t>
            </a: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050" b="0" kern="0" dirty="0">
                <a:solidFill>
                  <a:srgbClr val="4D4D4D"/>
                </a:solidFill>
                <a:latin typeface="Arial" pitchFamily="34"/>
                <a:ea typeface="ＭＳ Ｐゴシック" panose="020B0600070205080204" pitchFamily="34" charset="-128"/>
                <a:cs typeface="Arial" pitchFamily="34"/>
              </a:rPr>
              <a:t>and delivery </a:t>
            </a: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050" b="0" kern="0" dirty="0">
                <a:solidFill>
                  <a:srgbClr val="4D4D4D"/>
                </a:solidFill>
                <a:latin typeface="Arial" pitchFamily="34"/>
                <a:ea typeface="ＭＳ Ｐゴシック" panose="020B0600070205080204" pitchFamily="34" charset="-128"/>
                <a:cs typeface="Arial" pitchFamily="34"/>
              </a:rPr>
              <a:t>of hydrogen </a:t>
            </a: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050" b="0" kern="0" dirty="0">
                <a:solidFill>
                  <a:srgbClr val="4D4D4D"/>
                </a:solidFill>
                <a:latin typeface="Arial" pitchFamily="34"/>
                <a:ea typeface="ＭＳ Ｐゴシック" panose="020B0600070205080204" pitchFamily="34" charset="-128"/>
                <a:cs typeface="Arial" pitchFamily="34"/>
              </a:rPr>
              <a:t>to </a:t>
            </a:r>
            <a:r>
              <a:rPr lang="en-AU" sz="1050" b="0" kern="0" dirty="0">
                <a:solidFill>
                  <a:srgbClr val="404040"/>
                </a:solidFill>
                <a:latin typeface="Arial" pitchFamily="34"/>
                <a:ea typeface="ＭＳ Ｐゴシック" panose="020B0600070205080204" pitchFamily="34" charset="-128"/>
                <a:cs typeface="Arial" pitchFamily="34"/>
              </a:rPr>
              <a:t>Japan</a:t>
            </a:r>
            <a:endParaRPr lang="en-AU" sz="1050" b="0" strike="sngStrike" kern="0" dirty="0">
              <a:solidFill>
                <a:srgbClr val="404040"/>
              </a:solidFill>
              <a:latin typeface="Arial" pitchFamily="34"/>
              <a:ea typeface="ＭＳ Ｐゴシック" panose="020B0600070205080204" pitchFamily="34" charset="-128"/>
              <a:cs typeface="Arial" pitchFamily="34"/>
            </a:endParaRPr>
          </a:p>
        </p:txBody>
      </p:sp>
      <p:sp>
        <p:nvSpPr>
          <p:cNvPr id="39" name="Oval 38"/>
          <p:cNvSpPr>
            <a:spLocks/>
          </p:cNvSpPr>
          <p:nvPr/>
        </p:nvSpPr>
        <p:spPr bwMode="auto">
          <a:xfrm>
            <a:off x="3606797" y="4284609"/>
            <a:ext cx="1547813" cy="1547813"/>
          </a:xfrm>
          <a:custGeom>
            <a:avLst/>
            <a:gdLst>
              <a:gd name="T0" fmla="*/ 773907 w 1547814"/>
              <a:gd name="T1" fmla="*/ 0 h 1547814"/>
              <a:gd name="T2" fmla="*/ 1547801 w 1547814"/>
              <a:gd name="T3" fmla="*/ 773907 h 1547814"/>
              <a:gd name="T4" fmla="*/ 773907 w 1547814"/>
              <a:gd name="T5" fmla="*/ 1547801 h 1547814"/>
              <a:gd name="T6" fmla="*/ 0 w 1547814"/>
              <a:gd name="T7" fmla="*/ 773907 h 1547814"/>
              <a:gd name="T8" fmla="*/ 226672 w 1547814"/>
              <a:gd name="T9" fmla="*/ 226672 h 1547814"/>
              <a:gd name="T10" fmla="*/ 226672 w 1547814"/>
              <a:gd name="T11" fmla="*/ 1321129 h 1547814"/>
              <a:gd name="T12" fmla="*/ 1321129 w 1547814"/>
              <a:gd name="T13" fmla="*/ 1321129 h 1547814"/>
              <a:gd name="T14" fmla="*/ 1321129 w 1547814"/>
              <a:gd name="T15" fmla="*/ 226672 h 1547814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6672 w 1547814"/>
              <a:gd name="T25" fmla="*/ 226672 h 1547814"/>
              <a:gd name="T26" fmla="*/ 1321142 w 1547814"/>
              <a:gd name="T27" fmla="*/ 1321142 h 15478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47814" h="1547814">
                <a:moveTo>
                  <a:pt x="0" y="773907"/>
                </a:moveTo>
                <a:lnTo>
                  <a:pt x="0" y="773907"/>
                </a:lnTo>
                <a:cubicBezTo>
                  <a:pt x="0" y="1201324"/>
                  <a:pt x="346489" y="1547814"/>
                  <a:pt x="773907" y="1547814"/>
                </a:cubicBezTo>
                <a:cubicBezTo>
                  <a:pt x="1201324" y="1547814"/>
                  <a:pt x="1547814" y="1201324"/>
                  <a:pt x="1547814" y="773907"/>
                </a:cubicBezTo>
                <a:cubicBezTo>
                  <a:pt x="1547814" y="346489"/>
                  <a:pt x="1201324" y="0"/>
                  <a:pt x="773907" y="0"/>
                </a:cubicBezTo>
                <a:cubicBezTo>
                  <a:pt x="346489" y="0"/>
                  <a:pt x="0" y="346489"/>
                  <a:pt x="0" y="773906"/>
                </a:cubicBezTo>
                <a:lnTo>
                  <a:pt x="0" y="773907"/>
                </a:lnTo>
                <a:close/>
              </a:path>
            </a:pathLst>
          </a:custGeom>
          <a:noFill/>
          <a:ln w="12701" cap="flat">
            <a:solidFill>
              <a:srgbClr val="9AC43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endParaRPr lang="en-AU"/>
          </a:p>
        </p:txBody>
      </p:sp>
      <p:sp>
        <p:nvSpPr>
          <p:cNvPr id="40" name="Oval 39"/>
          <p:cNvSpPr/>
          <p:nvPr/>
        </p:nvSpPr>
        <p:spPr>
          <a:xfrm>
            <a:off x="4689141" y="1815822"/>
            <a:ext cx="1439997" cy="143999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6345" cap="flat">
            <a:solidFill>
              <a:srgbClr val="D0D0D0"/>
            </a:solidFill>
            <a:prstDash val="solid"/>
            <a:miter/>
          </a:ln>
        </p:spPr>
        <p:txBody>
          <a:bodyPr wrap="none" anchor="ctr" anchorCtr="1"/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050" b="0" kern="0" dirty="0">
                <a:solidFill>
                  <a:srgbClr val="000000"/>
                </a:solidFill>
                <a:latin typeface="Arial Black" pitchFamily="34"/>
                <a:ea typeface="ＭＳ Ｐゴシック" panose="020B0600070205080204" pitchFamily="34" charset="-128"/>
                <a:cs typeface="Arial" pitchFamily="34"/>
              </a:rPr>
              <a:t>2018 - 2021</a:t>
            </a:r>
            <a:endParaRPr lang="en-AU" sz="1050" b="0" strike="sngStrike" kern="0" dirty="0">
              <a:solidFill>
                <a:srgbClr val="000000"/>
              </a:solidFill>
              <a:latin typeface="Arial Black" pitchFamily="34"/>
              <a:ea typeface="ＭＳ Ｐゴシック" panose="020B0600070205080204" pitchFamily="34" charset="-128"/>
              <a:cs typeface="Arial" pitchFamily="34"/>
            </a:endParaRP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050" b="0" kern="0" dirty="0">
                <a:solidFill>
                  <a:srgbClr val="000000"/>
                </a:solidFill>
                <a:latin typeface="Arial" pitchFamily="34"/>
                <a:ea typeface="ＭＳ Ｐゴシック" panose="020B0600070205080204" pitchFamily="34" charset="-128"/>
                <a:cs typeface="Arial" pitchFamily="34"/>
              </a:rPr>
              <a:t>Development of a </a:t>
            </a: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050" b="0" kern="0" dirty="0">
                <a:solidFill>
                  <a:srgbClr val="000000"/>
                </a:solidFill>
                <a:latin typeface="Arial" pitchFamily="34"/>
                <a:ea typeface="ＭＳ Ｐゴシック" panose="020B0600070205080204" pitchFamily="34" charset="-128"/>
                <a:cs typeface="Arial" pitchFamily="34"/>
              </a:rPr>
              <a:t>commercialisation plan </a:t>
            </a: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050" b="0" kern="0" dirty="0">
                <a:solidFill>
                  <a:srgbClr val="000000"/>
                </a:solidFill>
                <a:latin typeface="Arial" pitchFamily="34"/>
                <a:ea typeface="ＭＳ Ｐゴシック" panose="020B0600070205080204" pitchFamily="34" charset="-128"/>
                <a:cs typeface="Arial" pitchFamily="34"/>
              </a:rPr>
              <a:t>for the HESC</a:t>
            </a:r>
          </a:p>
        </p:txBody>
      </p:sp>
      <p:sp>
        <p:nvSpPr>
          <p:cNvPr id="41" name="Oval 40"/>
          <p:cNvSpPr>
            <a:spLocks/>
          </p:cNvSpPr>
          <p:nvPr/>
        </p:nvSpPr>
        <p:spPr bwMode="auto">
          <a:xfrm>
            <a:off x="4635497" y="1762072"/>
            <a:ext cx="1547813" cy="1547812"/>
          </a:xfrm>
          <a:custGeom>
            <a:avLst/>
            <a:gdLst>
              <a:gd name="T0" fmla="*/ 773907 w 1547814"/>
              <a:gd name="T1" fmla="*/ 0 h 1547814"/>
              <a:gd name="T2" fmla="*/ 1547801 w 1547814"/>
              <a:gd name="T3" fmla="*/ 773894 h 1547814"/>
              <a:gd name="T4" fmla="*/ 773907 w 1547814"/>
              <a:gd name="T5" fmla="*/ 1547788 h 1547814"/>
              <a:gd name="T6" fmla="*/ 0 w 1547814"/>
              <a:gd name="T7" fmla="*/ 773894 h 1547814"/>
              <a:gd name="T8" fmla="*/ 226672 w 1547814"/>
              <a:gd name="T9" fmla="*/ 226672 h 1547814"/>
              <a:gd name="T10" fmla="*/ 226672 w 1547814"/>
              <a:gd name="T11" fmla="*/ 1321116 h 1547814"/>
              <a:gd name="T12" fmla="*/ 1321129 w 1547814"/>
              <a:gd name="T13" fmla="*/ 1321116 h 1547814"/>
              <a:gd name="T14" fmla="*/ 1321129 w 1547814"/>
              <a:gd name="T15" fmla="*/ 226672 h 1547814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6672 w 1547814"/>
              <a:gd name="T25" fmla="*/ 226672 h 1547814"/>
              <a:gd name="T26" fmla="*/ 1321142 w 1547814"/>
              <a:gd name="T27" fmla="*/ 1321142 h 15478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47814" h="1547814">
                <a:moveTo>
                  <a:pt x="0" y="773907"/>
                </a:moveTo>
                <a:lnTo>
                  <a:pt x="0" y="773907"/>
                </a:lnTo>
                <a:cubicBezTo>
                  <a:pt x="0" y="1201324"/>
                  <a:pt x="346489" y="1547814"/>
                  <a:pt x="773907" y="1547814"/>
                </a:cubicBezTo>
                <a:cubicBezTo>
                  <a:pt x="1201324" y="1547814"/>
                  <a:pt x="1547814" y="1201324"/>
                  <a:pt x="1547814" y="773907"/>
                </a:cubicBezTo>
                <a:cubicBezTo>
                  <a:pt x="1547814" y="346489"/>
                  <a:pt x="1201324" y="0"/>
                  <a:pt x="773907" y="0"/>
                </a:cubicBezTo>
                <a:cubicBezTo>
                  <a:pt x="346489" y="0"/>
                  <a:pt x="0" y="346489"/>
                  <a:pt x="0" y="773906"/>
                </a:cubicBezTo>
                <a:lnTo>
                  <a:pt x="0" y="773907"/>
                </a:lnTo>
                <a:close/>
              </a:path>
            </a:pathLst>
          </a:custGeom>
          <a:noFill/>
          <a:ln w="12701" cap="flat">
            <a:solidFill>
              <a:srgbClr val="19416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endParaRPr lang="en-AU"/>
          </a:p>
        </p:txBody>
      </p:sp>
      <p:sp>
        <p:nvSpPr>
          <p:cNvPr id="42" name="Oval 41"/>
          <p:cNvSpPr/>
          <p:nvPr/>
        </p:nvSpPr>
        <p:spPr>
          <a:xfrm>
            <a:off x="5740774" y="4327647"/>
            <a:ext cx="1439997" cy="143999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6345" cap="flat">
            <a:solidFill>
              <a:srgbClr val="D0D0D0"/>
            </a:solidFill>
            <a:prstDash val="solid"/>
            <a:miter/>
          </a:ln>
        </p:spPr>
        <p:txBody>
          <a:bodyPr wrap="none" anchor="ctr" anchorCtr="1"/>
          <a:lstStyle/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050" b="0" kern="0" dirty="0">
                <a:solidFill>
                  <a:srgbClr val="000000"/>
                </a:solidFill>
                <a:latin typeface="Arial Black" pitchFamily="34"/>
                <a:ea typeface="ＭＳ Ｐゴシック" panose="020B0600070205080204" pitchFamily="34" charset="-128"/>
                <a:cs typeface="Arial" pitchFamily="34"/>
              </a:rPr>
              <a:t>2021 – 2030s</a:t>
            </a:r>
            <a:endParaRPr lang="en-AU" sz="1050" b="0" strike="sngStrike" kern="0" dirty="0">
              <a:solidFill>
                <a:srgbClr val="000000"/>
              </a:solidFill>
              <a:latin typeface="Arial Black" pitchFamily="34"/>
              <a:ea typeface="ＭＳ Ｐゴシック" panose="020B0600070205080204" pitchFamily="34" charset="-128"/>
              <a:cs typeface="Arial" pitchFamily="34"/>
            </a:endParaRP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050" b="0" kern="0" dirty="0">
                <a:solidFill>
                  <a:srgbClr val="000000"/>
                </a:solidFill>
                <a:latin typeface="Arial" pitchFamily="34"/>
                <a:ea typeface="ＭＳ Ｐゴシック" panose="020B0600070205080204" pitchFamily="34" charset="-128"/>
                <a:cs typeface="Arial" pitchFamily="34"/>
              </a:rPr>
              <a:t>Planning,</a:t>
            </a: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050" b="0" kern="0" dirty="0">
                <a:solidFill>
                  <a:srgbClr val="000000"/>
                </a:solidFill>
                <a:latin typeface="Arial" pitchFamily="34"/>
                <a:ea typeface="ＭＳ Ｐゴシック" panose="020B0600070205080204" pitchFamily="34" charset="-128"/>
                <a:cs typeface="Arial" pitchFamily="34"/>
              </a:rPr>
              <a:t>construction and </a:t>
            </a: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050" b="0" kern="0" dirty="0">
                <a:solidFill>
                  <a:srgbClr val="000000"/>
                </a:solidFill>
                <a:latin typeface="Arial" pitchFamily="34"/>
                <a:ea typeface="ＭＳ Ｐゴシック" panose="020B0600070205080204" pitchFamily="34" charset="-128"/>
                <a:cs typeface="Arial" pitchFamily="34"/>
              </a:rPr>
              <a:t>commissioning of </a:t>
            </a: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050" b="0" kern="0" dirty="0">
                <a:solidFill>
                  <a:srgbClr val="000000"/>
                </a:solidFill>
                <a:latin typeface="Arial" pitchFamily="34"/>
                <a:ea typeface="ＭＳ Ｐゴシック" panose="020B0600070205080204" pitchFamily="34" charset="-128"/>
                <a:cs typeface="Arial" pitchFamily="34"/>
              </a:rPr>
              <a:t>the commercial plant</a:t>
            </a:r>
          </a:p>
        </p:txBody>
      </p:sp>
      <p:sp>
        <p:nvSpPr>
          <p:cNvPr id="43" name="Oval 42"/>
          <p:cNvSpPr>
            <a:spLocks/>
          </p:cNvSpPr>
          <p:nvPr/>
        </p:nvSpPr>
        <p:spPr bwMode="auto">
          <a:xfrm>
            <a:off x="5692772" y="4270322"/>
            <a:ext cx="1547813" cy="1547812"/>
          </a:xfrm>
          <a:custGeom>
            <a:avLst/>
            <a:gdLst>
              <a:gd name="T0" fmla="*/ 773907 w 1547814"/>
              <a:gd name="T1" fmla="*/ 0 h 1547814"/>
              <a:gd name="T2" fmla="*/ 1547801 w 1547814"/>
              <a:gd name="T3" fmla="*/ 773894 h 1547814"/>
              <a:gd name="T4" fmla="*/ 773907 w 1547814"/>
              <a:gd name="T5" fmla="*/ 1547788 h 1547814"/>
              <a:gd name="T6" fmla="*/ 0 w 1547814"/>
              <a:gd name="T7" fmla="*/ 773894 h 1547814"/>
              <a:gd name="T8" fmla="*/ 226672 w 1547814"/>
              <a:gd name="T9" fmla="*/ 226672 h 1547814"/>
              <a:gd name="T10" fmla="*/ 226672 w 1547814"/>
              <a:gd name="T11" fmla="*/ 1321116 h 1547814"/>
              <a:gd name="T12" fmla="*/ 1321129 w 1547814"/>
              <a:gd name="T13" fmla="*/ 1321116 h 1547814"/>
              <a:gd name="T14" fmla="*/ 1321129 w 1547814"/>
              <a:gd name="T15" fmla="*/ 226672 h 1547814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6672 w 1547814"/>
              <a:gd name="T25" fmla="*/ 226672 h 1547814"/>
              <a:gd name="T26" fmla="*/ 1321142 w 1547814"/>
              <a:gd name="T27" fmla="*/ 1321142 h 15478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47814" h="1547814">
                <a:moveTo>
                  <a:pt x="0" y="773907"/>
                </a:moveTo>
                <a:lnTo>
                  <a:pt x="0" y="773907"/>
                </a:lnTo>
                <a:cubicBezTo>
                  <a:pt x="0" y="1201324"/>
                  <a:pt x="346489" y="1547814"/>
                  <a:pt x="773907" y="1547814"/>
                </a:cubicBezTo>
                <a:cubicBezTo>
                  <a:pt x="1201324" y="1547814"/>
                  <a:pt x="1547814" y="1201324"/>
                  <a:pt x="1547814" y="773907"/>
                </a:cubicBezTo>
                <a:cubicBezTo>
                  <a:pt x="1547814" y="346489"/>
                  <a:pt x="1201324" y="0"/>
                  <a:pt x="773907" y="0"/>
                </a:cubicBezTo>
                <a:cubicBezTo>
                  <a:pt x="346489" y="0"/>
                  <a:pt x="0" y="346489"/>
                  <a:pt x="0" y="773906"/>
                </a:cubicBezTo>
                <a:lnTo>
                  <a:pt x="0" y="773907"/>
                </a:lnTo>
                <a:close/>
              </a:path>
            </a:pathLst>
          </a:custGeom>
          <a:noFill/>
          <a:ln w="12701" cap="flat">
            <a:solidFill>
              <a:srgbClr val="19416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endParaRPr lang="en-AU"/>
          </a:p>
        </p:txBody>
      </p:sp>
      <p:cxnSp>
        <p:nvCxnSpPr>
          <p:cNvPr id="44" name="Straight Connector 46"/>
          <p:cNvCxnSpPr>
            <a:cxnSpLocks noChangeShapeType="1"/>
          </p:cNvCxnSpPr>
          <p:nvPr/>
        </p:nvCxnSpPr>
        <p:spPr bwMode="auto">
          <a:xfrm flipH="1" flipV="1">
            <a:off x="2290760" y="3941709"/>
            <a:ext cx="3175" cy="339725"/>
          </a:xfrm>
          <a:prstGeom prst="straightConnector1">
            <a:avLst/>
          </a:prstGeom>
          <a:noFill/>
          <a:ln w="6345">
            <a:solidFill>
              <a:srgbClr val="9E303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Connector 47"/>
          <p:cNvCxnSpPr>
            <a:cxnSpLocks noChangeShapeType="1"/>
          </p:cNvCxnSpPr>
          <p:nvPr/>
        </p:nvCxnSpPr>
        <p:spPr bwMode="auto">
          <a:xfrm flipH="1" flipV="1">
            <a:off x="4379910" y="3943297"/>
            <a:ext cx="1587" cy="339725"/>
          </a:xfrm>
          <a:prstGeom prst="straightConnector1">
            <a:avLst/>
          </a:prstGeom>
          <a:noFill/>
          <a:ln w="6345">
            <a:solidFill>
              <a:srgbClr val="9AC43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Connector 49"/>
          <p:cNvCxnSpPr>
            <a:cxnSpLocks noChangeShapeType="1"/>
          </p:cNvCxnSpPr>
          <p:nvPr/>
        </p:nvCxnSpPr>
        <p:spPr bwMode="auto">
          <a:xfrm flipH="1" flipV="1">
            <a:off x="1223960" y="3313059"/>
            <a:ext cx="3175" cy="338138"/>
          </a:xfrm>
          <a:prstGeom prst="straightConnector1">
            <a:avLst/>
          </a:prstGeom>
          <a:noFill/>
          <a:ln w="6345">
            <a:solidFill>
              <a:srgbClr val="4D4D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Connector 50"/>
          <p:cNvCxnSpPr>
            <a:cxnSpLocks noChangeShapeType="1"/>
          </p:cNvCxnSpPr>
          <p:nvPr/>
        </p:nvCxnSpPr>
        <p:spPr bwMode="auto">
          <a:xfrm flipH="1" flipV="1">
            <a:off x="3319460" y="3309884"/>
            <a:ext cx="3175" cy="339725"/>
          </a:xfrm>
          <a:prstGeom prst="straightConnector1">
            <a:avLst/>
          </a:prstGeom>
          <a:noFill/>
          <a:ln w="6345">
            <a:solidFill>
              <a:srgbClr val="108EC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Connector 51"/>
          <p:cNvCxnSpPr>
            <a:cxnSpLocks noChangeShapeType="1"/>
          </p:cNvCxnSpPr>
          <p:nvPr/>
        </p:nvCxnSpPr>
        <p:spPr bwMode="auto">
          <a:xfrm flipH="1" flipV="1">
            <a:off x="5408610" y="3309884"/>
            <a:ext cx="3175" cy="339725"/>
          </a:xfrm>
          <a:prstGeom prst="straightConnector1">
            <a:avLst/>
          </a:prstGeom>
          <a:noFill/>
          <a:ln w="6345">
            <a:solidFill>
              <a:srgbClr val="102C4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Straight Connector 52"/>
          <p:cNvCxnSpPr>
            <a:cxnSpLocks noChangeShapeType="1"/>
          </p:cNvCxnSpPr>
          <p:nvPr/>
        </p:nvCxnSpPr>
        <p:spPr bwMode="auto">
          <a:xfrm flipH="1" flipV="1">
            <a:off x="6494460" y="3941709"/>
            <a:ext cx="3175" cy="339725"/>
          </a:xfrm>
          <a:prstGeom prst="straightConnector1">
            <a:avLst/>
          </a:prstGeom>
          <a:noFill/>
          <a:ln w="6345">
            <a:solidFill>
              <a:srgbClr val="102C4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" name="Rounded Rectangle 50"/>
          <p:cNvSpPr/>
          <p:nvPr>
            <p:custDataLst>
              <p:tags r:id="rId1"/>
            </p:custDataLst>
          </p:nvPr>
        </p:nvSpPr>
        <p:spPr>
          <a:xfrm rot="5400000">
            <a:off x="7317598" y="1552523"/>
            <a:ext cx="636587" cy="1970088"/>
          </a:xfrm>
          <a:prstGeom prst="roundRect">
            <a:avLst>
              <a:gd name="adj" fmla="val 21081"/>
            </a:avLst>
          </a:prstGeom>
          <a:noFill/>
          <a:ln w="22225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4610" tIns="54610" rIns="54610" bIns="5461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chemeClr val="tx2"/>
              </a:solidFill>
            </a:endParaRPr>
          </a:p>
        </p:txBody>
      </p:sp>
      <p:cxnSp>
        <p:nvCxnSpPr>
          <p:cNvPr id="52" name="Straight Arrow Connector 51"/>
          <p:cNvCxnSpPr>
            <a:stCxn id="53" idx="2"/>
            <a:endCxn id="51" idx="1"/>
          </p:cNvCxnSpPr>
          <p:nvPr/>
        </p:nvCxnSpPr>
        <p:spPr>
          <a:xfrm flipH="1">
            <a:off x="7635892" y="1501638"/>
            <a:ext cx="3174" cy="717636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417865" y="1086140"/>
            <a:ext cx="2442402" cy="41549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050" b="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Commercial Phase of the HESC Project will require a CCS solution</a:t>
            </a:r>
          </a:p>
        </p:txBody>
      </p:sp>
      <p:sp>
        <p:nvSpPr>
          <p:cNvPr id="55" name="Oval 33"/>
          <p:cNvSpPr>
            <a:spLocks/>
          </p:cNvSpPr>
          <p:nvPr/>
        </p:nvSpPr>
        <p:spPr bwMode="auto">
          <a:xfrm>
            <a:off x="6916753" y="1804935"/>
            <a:ext cx="1439863" cy="1439862"/>
          </a:xfrm>
          <a:custGeom>
            <a:avLst/>
            <a:gdLst>
              <a:gd name="T0" fmla="*/ 719954 w 1439859"/>
              <a:gd name="T1" fmla="*/ 0 h 1439859"/>
              <a:gd name="T2" fmla="*/ 1439907 w 1439859"/>
              <a:gd name="T3" fmla="*/ 719954 h 1439859"/>
              <a:gd name="T4" fmla="*/ 719954 w 1439859"/>
              <a:gd name="T5" fmla="*/ 1439895 h 1439859"/>
              <a:gd name="T6" fmla="*/ 0 w 1439859"/>
              <a:gd name="T7" fmla="*/ 719954 h 1439859"/>
              <a:gd name="T8" fmla="*/ 210874 w 1439859"/>
              <a:gd name="T9" fmla="*/ 210862 h 1439859"/>
              <a:gd name="T10" fmla="*/ 210874 w 1439859"/>
              <a:gd name="T11" fmla="*/ 1229033 h 1439859"/>
              <a:gd name="T12" fmla="*/ 1229033 w 1439859"/>
              <a:gd name="T13" fmla="*/ 1229033 h 1439859"/>
              <a:gd name="T14" fmla="*/ 1229033 w 1439859"/>
              <a:gd name="T15" fmla="*/ 210862 h 1439859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10862 w 1439859"/>
              <a:gd name="T25" fmla="*/ 210862 h 1439859"/>
              <a:gd name="T26" fmla="*/ 1228997 w 1439859"/>
              <a:gd name="T27" fmla="*/ 1228997 h 143985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39859" h="1439859">
                <a:moveTo>
                  <a:pt x="0" y="719929"/>
                </a:moveTo>
                <a:lnTo>
                  <a:pt x="0" y="719929"/>
                </a:lnTo>
                <a:cubicBezTo>
                  <a:pt x="0" y="1117534"/>
                  <a:pt x="322323" y="1439858"/>
                  <a:pt x="719929" y="1439858"/>
                </a:cubicBezTo>
                <a:cubicBezTo>
                  <a:pt x="1117534" y="1439858"/>
                  <a:pt x="1439858" y="1117534"/>
                  <a:pt x="1439858" y="719929"/>
                </a:cubicBezTo>
                <a:cubicBezTo>
                  <a:pt x="1439858" y="322323"/>
                  <a:pt x="1117534" y="0"/>
                  <a:pt x="719929" y="0"/>
                </a:cubicBezTo>
                <a:cubicBezTo>
                  <a:pt x="322323" y="0"/>
                  <a:pt x="0" y="322323"/>
                  <a:pt x="0" y="719928"/>
                </a:cubicBezTo>
                <a:lnTo>
                  <a:pt x="0" y="719929"/>
                </a:lnTo>
                <a:close/>
              </a:path>
            </a:pathLst>
          </a:custGeom>
          <a:noFill/>
          <a:ln w="6345">
            <a:solidFill>
              <a:srgbClr val="D0D0D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 anchorCtr="1"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auto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050" b="0" kern="0" dirty="0">
                <a:solidFill>
                  <a:srgbClr val="000000"/>
                </a:solidFill>
                <a:latin typeface="Arial Black" pitchFamily="34"/>
                <a:ea typeface="ＭＳ Ｐゴシック" panose="020B0600070205080204" pitchFamily="34" charset="-128"/>
                <a:cs typeface="Arial" pitchFamily="34"/>
              </a:rPr>
              <a:t>2030s</a:t>
            </a:r>
            <a:endParaRPr lang="en-AU" sz="1050" b="0" strike="sngStrike" kern="0" dirty="0">
              <a:solidFill>
                <a:srgbClr val="00B050"/>
              </a:solidFill>
              <a:latin typeface="Arial Black" pitchFamily="34"/>
              <a:ea typeface="ＭＳ Ｐゴシック" panose="020B0600070205080204" pitchFamily="34" charset="-128"/>
              <a:cs typeface="Arial" pitchFamily="34"/>
            </a:endParaRP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050" b="0" kern="0" dirty="0">
                <a:solidFill>
                  <a:srgbClr val="4D4D4D"/>
                </a:solidFill>
                <a:latin typeface="Arial" pitchFamily="34"/>
                <a:ea typeface="ＭＳ Ｐゴシック" panose="020B0600070205080204" pitchFamily="34" charset="-128"/>
                <a:cs typeface="Arial" pitchFamily="34"/>
              </a:rPr>
              <a:t>Full commercial </a:t>
            </a:r>
          </a:p>
          <a:p>
            <a:pPr algn="ctr" fontAlgn="auto" hangingPunct="1"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AU" sz="1050" b="0" kern="0" dirty="0">
                <a:solidFill>
                  <a:srgbClr val="4D4D4D"/>
                </a:solidFill>
                <a:latin typeface="Arial" pitchFamily="34"/>
                <a:ea typeface="ＭＳ Ｐゴシック" panose="020B0600070205080204" pitchFamily="34" charset="-128"/>
                <a:cs typeface="Arial" pitchFamily="34"/>
              </a:rPr>
              <a:t>operations</a:t>
            </a:r>
          </a:p>
        </p:txBody>
      </p:sp>
      <p:sp>
        <p:nvSpPr>
          <p:cNvPr id="56" name="Oval 34"/>
          <p:cNvSpPr>
            <a:spLocks/>
          </p:cNvSpPr>
          <p:nvPr/>
        </p:nvSpPr>
        <p:spPr bwMode="auto">
          <a:xfrm>
            <a:off x="6862778" y="1750960"/>
            <a:ext cx="1547813" cy="1547812"/>
          </a:xfrm>
          <a:custGeom>
            <a:avLst/>
            <a:gdLst>
              <a:gd name="T0" fmla="*/ 773907 w 1547814"/>
              <a:gd name="T1" fmla="*/ 0 h 1547814"/>
              <a:gd name="T2" fmla="*/ 1547801 w 1547814"/>
              <a:gd name="T3" fmla="*/ 773894 h 1547814"/>
              <a:gd name="T4" fmla="*/ 773907 w 1547814"/>
              <a:gd name="T5" fmla="*/ 1547788 h 1547814"/>
              <a:gd name="T6" fmla="*/ 0 w 1547814"/>
              <a:gd name="T7" fmla="*/ 773894 h 1547814"/>
              <a:gd name="T8" fmla="*/ 226672 w 1547814"/>
              <a:gd name="T9" fmla="*/ 226672 h 1547814"/>
              <a:gd name="T10" fmla="*/ 226672 w 1547814"/>
              <a:gd name="T11" fmla="*/ 1321116 h 1547814"/>
              <a:gd name="T12" fmla="*/ 1321129 w 1547814"/>
              <a:gd name="T13" fmla="*/ 1321116 h 1547814"/>
              <a:gd name="T14" fmla="*/ 1321129 w 1547814"/>
              <a:gd name="T15" fmla="*/ 226672 h 1547814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6672 w 1547814"/>
              <a:gd name="T25" fmla="*/ 226672 h 1547814"/>
              <a:gd name="T26" fmla="*/ 1321142 w 1547814"/>
              <a:gd name="T27" fmla="*/ 1321142 h 15478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47814" h="1547814">
                <a:moveTo>
                  <a:pt x="0" y="773907"/>
                </a:moveTo>
                <a:lnTo>
                  <a:pt x="0" y="773907"/>
                </a:lnTo>
                <a:cubicBezTo>
                  <a:pt x="0" y="1201324"/>
                  <a:pt x="346489" y="1547814"/>
                  <a:pt x="773907" y="1547814"/>
                </a:cubicBezTo>
                <a:cubicBezTo>
                  <a:pt x="1201324" y="1547814"/>
                  <a:pt x="1547814" y="1201324"/>
                  <a:pt x="1547814" y="773907"/>
                </a:cubicBezTo>
                <a:cubicBezTo>
                  <a:pt x="1547814" y="346489"/>
                  <a:pt x="1201324" y="0"/>
                  <a:pt x="773907" y="0"/>
                </a:cubicBezTo>
                <a:cubicBezTo>
                  <a:pt x="346489" y="0"/>
                  <a:pt x="0" y="346489"/>
                  <a:pt x="0" y="773906"/>
                </a:cubicBezTo>
                <a:lnTo>
                  <a:pt x="0" y="773907"/>
                </a:lnTo>
                <a:close/>
              </a:path>
            </a:pathLst>
          </a:custGeom>
          <a:noFill/>
          <a:ln w="12701" cap="flat">
            <a:solidFill>
              <a:srgbClr val="9E303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endParaRPr lang="en-AU"/>
          </a:p>
        </p:txBody>
      </p:sp>
      <p:cxnSp>
        <p:nvCxnSpPr>
          <p:cNvPr id="57" name="Straight Connector 49"/>
          <p:cNvCxnSpPr>
            <a:cxnSpLocks noChangeShapeType="1"/>
          </p:cNvCxnSpPr>
          <p:nvPr/>
        </p:nvCxnSpPr>
        <p:spPr bwMode="auto">
          <a:xfrm flipH="1" flipV="1">
            <a:off x="7635891" y="3301947"/>
            <a:ext cx="3175" cy="338138"/>
          </a:xfrm>
          <a:prstGeom prst="straightConnector1">
            <a:avLst/>
          </a:prstGeom>
          <a:noFill/>
          <a:ln w="6345">
            <a:solidFill>
              <a:srgbClr val="9E303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6"/>
          <p:cNvSpPr txBox="1">
            <a:spLocks noChangeArrowheads="1"/>
          </p:cNvSpPr>
          <p:nvPr/>
        </p:nvSpPr>
        <p:spPr bwMode="auto">
          <a:xfrm>
            <a:off x="225425" y="330200"/>
            <a:ext cx="9450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7313">
              <a:spcBef>
                <a:spcPct val="20000"/>
              </a:spcBef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1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altLang="ja-JP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Pilot Phase - Overview</a:t>
            </a:r>
            <a:endParaRPr lang="ja-JP" altLang="ja-JP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131" name="タイトル 3"/>
          <p:cNvSpPr txBox="1">
            <a:spLocks/>
          </p:cNvSpPr>
          <p:nvPr/>
        </p:nvSpPr>
        <p:spPr bwMode="auto">
          <a:xfrm>
            <a:off x="325438" y="-4763"/>
            <a:ext cx="40116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ja-JP" sz="1200" dirty="0">
                <a:solidFill>
                  <a:srgbClr val="7F7F7F"/>
                </a:solidFill>
              </a:rPr>
              <a:t>3. Hydrogen Energy Supply Chain (HESC) Project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229234" y="1179162"/>
            <a:ext cx="9570259" cy="4884751"/>
            <a:chOff x="251520" y="1628800"/>
            <a:chExt cx="8747931" cy="4465027"/>
          </a:xfrm>
        </p:grpSpPr>
        <p:sp>
          <p:nvSpPr>
            <p:cNvPr id="41" name="角丸四角形 140"/>
            <p:cNvSpPr/>
            <p:nvPr/>
          </p:nvSpPr>
          <p:spPr>
            <a:xfrm>
              <a:off x="6064702" y="1628800"/>
              <a:ext cx="2793023" cy="2243503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1823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EEEEEE"/>
            </a:solidFill>
            <a:ln cap="flat">
              <a:noFill/>
              <a:prstDash val="solid"/>
            </a:ln>
          </p:spPr>
          <p:txBody>
            <a:bodyPr anchor="ctr" anchorCtr="1"/>
            <a:lstStyle/>
            <a:p>
              <a:pPr algn="ctr" fontAlgn="auto">
                <a:spcBef>
                  <a:spcPts val="0"/>
                </a:spcBef>
                <a:spcAft>
                  <a:spcPts val="554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923" kern="0">
                <a:solidFill>
                  <a:srgbClr val="4C4948"/>
                </a:solidFill>
                <a:latin typeface="Helvetica" panose="020B0604020202020204" pitchFamily="34" charset="0"/>
                <a:ea typeface="ＭＳ Ｐゴシック" pitchFamily="50"/>
                <a:cs typeface="Helvetica" panose="020B0604020202020204" pitchFamily="34" charset="0"/>
              </a:endParaRPr>
            </a:p>
          </p:txBody>
        </p:sp>
        <p:sp>
          <p:nvSpPr>
            <p:cNvPr id="45" name="Rectangle 60"/>
            <p:cNvSpPr>
              <a:spLocks/>
            </p:cNvSpPr>
            <p:nvPr/>
          </p:nvSpPr>
          <p:spPr bwMode="auto">
            <a:xfrm>
              <a:off x="4527513" y="4874626"/>
              <a:ext cx="4330211" cy="1219200"/>
            </a:xfrm>
            <a:custGeom>
              <a:avLst/>
              <a:gdLst>
                <a:gd name="T0" fmla="*/ 5564073 w 3941544"/>
                <a:gd name="T1" fmla="*/ 0 h 1320795"/>
                <a:gd name="T2" fmla="*/ 11128154 w 3941544"/>
                <a:gd name="T3" fmla="*/ 660476 h 1320795"/>
                <a:gd name="T4" fmla="*/ 5564073 w 3941544"/>
                <a:gd name="T5" fmla="*/ 1320925 h 1320795"/>
                <a:gd name="T6" fmla="*/ 0 w 3941544"/>
                <a:gd name="T7" fmla="*/ 660476 h 1320795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44847 w 3941544"/>
                <a:gd name="T13" fmla="*/ 44847 h 1320795"/>
                <a:gd name="T14" fmla="*/ 3896697 w 3941544"/>
                <a:gd name="T15" fmla="*/ 1275948 h 13207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41544" h="1320795">
                  <a:moveTo>
                    <a:pt x="153114" y="0"/>
                  </a:moveTo>
                  <a:lnTo>
                    <a:pt x="153113" y="0"/>
                  </a:lnTo>
                  <a:cubicBezTo>
                    <a:pt x="68551" y="0"/>
                    <a:pt x="0" y="68551"/>
                    <a:pt x="0" y="153113"/>
                  </a:cubicBezTo>
                  <a:lnTo>
                    <a:pt x="0" y="1167681"/>
                  </a:lnTo>
                  <a:cubicBezTo>
                    <a:pt x="0" y="1252243"/>
                    <a:pt x="68551" y="1320795"/>
                    <a:pt x="153114" y="1320795"/>
                  </a:cubicBezTo>
                  <a:lnTo>
                    <a:pt x="3788430" y="1320795"/>
                  </a:lnTo>
                  <a:cubicBezTo>
                    <a:pt x="3872992" y="1320795"/>
                    <a:pt x="3941544" y="1252243"/>
                    <a:pt x="3941544" y="1167681"/>
                  </a:cubicBezTo>
                  <a:lnTo>
                    <a:pt x="3941544" y="153114"/>
                  </a:lnTo>
                  <a:cubicBezTo>
                    <a:pt x="3941544" y="68551"/>
                    <a:pt x="3872992" y="0"/>
                    <a:pt x="3788430" y="0"/>
                  </a:cubicBezTo>
                  <a:lnTo>
                    <a:pt x="153114" y="0"/>
                  </a:lnTo>
                  <a:close/>
                </a:path>
              </a:pathLst>
            </a:custGeom>
            <a:solidFill>
              <a:srgbClr val="E7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endParaRPr lang="en-AU" sz="2215"/>
            </a:p>
          </p:txBody>
        </p:sp>
        <p:sp>
          <p:nvSpPr>
            <p:cNvPr id="47" name="角丸四角形 140"/>
            <p:cNvSpPr/>
            <p:nvPr/>
          </p:nvSpPr>
          <p:spPr>
            <a:xfrm>
              <a:off x="251520" y="1628800"/>
              <a:ext cx="4021015" cy="2287465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1823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EEEEEE"/>
            </a:solidFill>
            <a:ln cap="flat">
              <a:noFill/>
              <a:prstDash val="solid"/>
            </a:ln>
          </p:spPr>
          <p:txBody>
            <a:bodyPr anchor="ctr" anchorCtr="1"/>
            <a:lstStyle/>
            <a:p>
              <a:pPr algn="ctr" fontAlgn="auto">
                <a:spcBef>
                  <a:spcPts val="0"/>
                </a:spcBef>
                <a:spcAft>
                  <a:spcPts val="554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923" kern="0">
                <a:solidFill>
                  <a:srgbClr val="4C4948"/>
                </a:solidFill>
                <a:latin typeface="Helvetica" panose="020B0604020202020204" pitchFamily="34" charset="0"/>
                <a:ea typeface="ＭＳ Ｐゴシック" pitchFamily="50"/>
                <a:cs typeface="Helvetica" panose="020B0604020202020204" pitchFamily="34" charset="0"/>
              </a:endParaRPr>
            </a:p>
          </p:txBody>
        </p:sp>
        <p:pic>
          <p:nvPicPr>
            <p:cNvPr id="53" name="Pictur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343" y="4212273"/>
              <a:ext cx="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 Box 32"/>
            <p:cNvSpPr txBox="1"/>
            <p:nvPr/>
          </p:nvSpPr>
          <p:spPr>
            <a:xfrm>
              <a:off x="1993703" y="2673728"/>
              <a:ext cx="1870156" cy="347968"/>
            </a:xfrm>
            <a:prstGeom prst="rect">
              <a:avLst/>
            </a:prstGeom>
            <a:noFill/>
            <a:ln cap="flat">
              <a:noFill/>
            </a:ln>
          </p:spPr>
          <p:txBody>
            <a:bodyPr wrap="none" lIns="84397" tIns="42194" rIns="84397" bIns="42194" anchorCtr="1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kern="0" dirty="0">
                  <a:solidFill>
                    <a:srgbClr val="0070C0"/>
                  </a:solidFill>
                  <a:latin typeface="+mn-lt"/>
                  <a:ea typeface="ＭＳ Ｐゴシック" pitchFamily="34"/>
                  <a:cs typeface="Helvetica" panose="020B0604020202020204" pitchFamily="34" charset="0"/>
                </a:rPr>
                <a:t>SC2 – Gas Refining</a:t>
              </a: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altLang="ja-JP" sz="1200" b="0" kern="0" dirty="0">
                  <a:solidFill>
                    <a:srgbClr val="0070C0"/>
                  </a:solidFill>
                  <a:ea typeface="ＭＳ Ｐゴシック" pitchFamily="34"/>
                  <a:cs typeface="Helvetica" panose="020B0604020202020204" pitchFamily="34" charset="0"/>
                </a:rPr>
                <a:t>(Australian Funded Portion)</a:t>
              </a:r>
              <a:endParaRPr lang="en-US" sz="1200" b="1" kern="0" dirty="0">
                <a:solidFill>
                  <a:srgbClr val="0070C0"/>
                </a:solidFill>
                <a:latin typeface="+mn-lt"/>
                <a:ea typeface="ＭＳ Ｐゴシック" pitchFamily="34"/>
                <a:cs typeface="Helvetica" panose="020B0604020202020204" pitchFamily="34" charset="0"/>
              </a:endParaRPr>
            </a:p>
          </p:txBody>
        </p:sp>
        <p:sp>
          <p:nvSpPr>
            <p:cNvPr id="55" name="Text Box 73"/>
            <p:cNvSpPr txBox="1"/>
            <p:nvPr/>
          </p:nvSpPr>
          <p:spPr>
            <a:xfrm>
              <a:off x="5853544" y="2417086"/>
              <a:ext cx="1728503" cy="753084"/>
            </a:xfrm>
            <a:prstGeom prst="rect">
              <a:avLst/>
            </a:prstGeom>
            <a:noFill/>
            <a:ln cap="flat">
              <a:noFill/>
            </a:ln>
          </p:spPr>
          <p:txBody>
            <a:bodyPr wrap="square" lIns="84397" tIns="42194" rIns="84397" bIns="42194" anchorCtr="1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kern="0" dirty="0">
                  <a:solidFill>
                    <a:srgbClr val="0070C0"/>
                  </a:solidFill>
                  <a:latin typeface="+mn-lt"/>
                  <a:ea typeface="ＭＳ Ｐゴシック" pitchFamily="34"/>
                  <a:cs typeface="Helvetica" panose="020B0604020202020204" pitchFamily="34" charset="0"/>
                </a:rPr>
                <a:t>SC4 – Hydrogen liquefaction </a:t>
              </a: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altLang="ja-JP" sz="1200" b="0" kern="0" dirty="0">
                  <a:solidFill>
                    <a:srgbClr val="0070C0"/>
                  </a:solidFill>
                  <a:ea typeface="ＭＳ Ｐゴシック" pitchFamily="34"/>
                  <a:cs typeface="Helvetica" panose="020B0604020202020204" pitchFamily="34" charset="0"/>
                </a:rPr>
                <a:t>(Australian Funded Portion)</a:t>
              </a:r>
              <a:endParaRPr lang="en-US" altLang="ja-JP" sz="1200" kern="0" dirty="0">
                <a:solidFill>
                  <a:srgbClr val="0070C0"/>
                </a:solidFill>
                <a:ea typeface="ＭＳ Ｐゴシック" pitchFamily="34"/>
                <a:cs typeface="Helvetica" panose="020B0604020202020204" pitchFamily="34" charset="0"/>
              </a:endParaRP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1" kern="0" dirty="0">
                <a:solidFill>
                  <a:srgbClr val="0070C0"/>
                </a:solidFill>
                <a:latin typeface="+mn-lt"/>
                <a:ea typeface="ＭＳ Ｐゴシック" pitchFamily="34"/>
                <a:cs typeface="Helvetica" panose="020B0604020202020204" pitchFamily="34" charset="0"/>
              </a:endParaRPr>
            </a:p>
          </p:txBody>
        </p:sp>
        <p:sp>
          <p:nvSpPr>
            <p:cNvPr id="56" name="AutoShape 57"/>
            <p:cNvSpPr/>
            <p:nvPr/>
          </p:nvSpPr>
          <p:spPr>
            <a:xfrm>
              <a:off x="557786" y="3255378"/>
              <a:ext cx="2335823" cy="212480"/>
            </a:xfrm>
            <a:custGeom>
              <a:avLst>
                <a:gd name="f0" fmla="val 19881"/>
                <a:gd name="f1" fmla="val 4886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rgbClr val="5B9BD5"/>
            </a:solidFill>
            <a:ln w="9528" cap="flat">
              <a:solidFill>
                <a:srgbClr val="5B9BD5"/>
              </a:solidFill>
              <a:prstDash val="solid"/>
              <a:miter/>
            </a:ln>
          </p:spPr>
          <p:txBody>
            <a:bodyPr wrap="none" anchor="ctr" anchorCtr="1"/>
            <a:lstStyle/>
            <a:p>
              <a:pPr algn="ctr">
                <a:defRPr/>
              </a:pPr>
              <a:endParaRPr lang="en-US" sz="923" kern="0">
                <a:solidFill>
                  <a:srgbClr val="000000"/>
                </a:solidFill>
                <a:latin typeface="Helvetica" panose="020B0604020202020204" pitchFamily="34" charset="0"/>
                <a:ea typeface="HGP創英角ｺﾞｼｯｸUB" pitchFamily="50"/>
                <a:cs typeface="Helvetica" panose="020B0604020202020204" pitchFamily="34" charset="0"/>
              </a:endParaRPr>
            </a:p>
          </p:txBody>
        </p:sp>
        <p:sp>
          <p:nvSpPr>
            <p:cNvPr id="57" name="Text Box 73"/>
            <p:cNvSpPr txBox="1"/>
            <p:nvPr/>
          </p:nvSpPr>
          <p:spPr>
            <a:xfrm>
              <a:off x="4462805" y="5277608"/>
              <a:ext cx="2297954" cy="584286"/>
            </a:xfrm>
            <a:prstGeom prst="rect">
              <a:avLst/>
            </a:prstGeom>
            <a:noFill/>
            <a:ln cap="flat">
              <a:noFill/>
            </a:ln>
          </p:spPr>
          <p:txBody>
            <a:bodyPr wrap="square" lIns="84397" tIns="42194" rIns="84397" bIns="42194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kern="0" dirty="0">
                  <a:latin typeface="+mn-lt"/>
                  <a:ea typeface="ＭＳ Ｐゴシック" pitchFamily="34"/>
                  <a:cs typeface="Helvetica" panose="020B0604020202020204" pitchFamily="34" charset="0"/>
                </a:rPr>
                <a:t>SC7 – Liquefied hydrogen unloading terminal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kern="0" dirty="0">
                  <a:latin typeface="+mn-lt"/>
                  <a:ea typeface="ＭＳ Ｐゴシック" pitchFamily="34"/>
                  <a:cs typeface="Helvetica" panose="020B0604020202020204" pitchFamily="34" charset="0"/>
                </a:rPr>
                <a:t>(Japanese Funded Portion)</a:t>
              </a:r>
            </a:p>
          </p:txBody>
        </p:sp>
        <p:sp>
          <p:nvSpPr>
            <p:cNvPr id="58" name="AutoShape 57"/>
            <p:cNvSpPr/>
            <p:nvPr/>
          </p:nvSpPr>
          <p:spPr>
            <a:xfrm>
              <a:off x="3536912" y="3255378"/>
              <a:ext cx="943708" cy="212480"/>
            </a:xfrm>
            <a:custGeom>
              <a:avLst>
                <a:gd name="f0" fmla="val 16673"/>
                <a:gd name="f1" fmla="val 4886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rgbClr val="5B9BD5"/>
            </a:solidFill>
            <a:ln w="9528" cap="flat">
              <a:solidFill>
                <a:srgbClr val="5B9BD5"/>
              </a:solidFill>
              <a:prstDash val="solid"/>
              <a:miter/>
            </a:ln>
          </p:spPr>
          <p:txBody>
            <a:bodyPr wrap="none" anchor="ctr" anchorCtr="1"/>
            <a:lstStyle/>
            <a:p>
              <a:pPr algn="ctr">
                <a:defRPr/>
              </a:pPr>
              <a:endParaRPr lang="en-US" sz="923" kern="0">
                <a:solidFill>
                  <a:srgbClr val="000000"/>
                </a:solidFill>
                <a:latin typeface="Helvetica" panose="020B0604020202020204" pitchFamily="34" charset="0"/>
                <a:ea typeface="HGP創英角ｺﾞｼｯｸUB" pitchFamily="50"/>
                <a:cs typeface="Helvetica" panose="020B0604020202020204" pitchFamily="34" charset="0"/>
              </a:endParaRPr>
            </a:p>
          </p:txBody>
        </p:sp>
        <p:sp>
          <p:nvSpPr>
            <p:cNvPr id="59" name="Text Box 35"/>
            <p:cNvSpPr txBox="1"/>
            <p:nvPr/>
          </p:nvSpPr>
          <p:spPr>
            <a:xfrm>
              <a:off x="4055659" y="4254769"/>
              <a:ext cx="2967399" cy="415487"/>
            </a:xfrm>
            <a:prstGeom prst="rect">
              <a:avLst/>
            </a:prstGeom>
            <a:noFill/>
            <a:ln cap="flat">
              <a:noFill/>
            </a:ln>
          </p:spPr>
          <p:txBody>
            <a:bodyPr wrap="square" lIns="84397" tIns="42194" rIns="84397" bIns="42194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kern="0" dirty="0">
                  <a:latin typeface="+mn-lt"/>
                  <a:ea typeface="ＭＳ Ｐゴシック" pitchFamily="34"/>
                  <a:cs typeface="Helvetica" panose="020B0604020202020204" pitchFamily="34" charset="0"/>
                </a:rPr>
                <a:t>SC6 – Liquefied hydrogen carrier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kern="0" dirty="0">
                  <a:latin typeface="+mn-lt"/>
                  <a:ea typeface="ＭＳ Ｐゴシック" pitchFamily="34"/>
                  <a:cs typeface="Helvetica" panose="020B0604020202020204" pitchFamily="34" charset="0"/>
                </a:rPr>
                <a:t>(Japanese Funded Portion)</a:t>
              </a:r>
            </a:p>
          </p:txBody>
        </p:sp>
        <p:sp>
          <p:nvSpPr>
            <p:cNvPr id="60" name="AutoShape 57"/>
            <p:cNvSpPr/>
            <p:nvPr/>
          </p:nvSpPr>
          <p:spPr>
            <a:xfrm>
              <a:off x="5751109" y="3274426"/>
              <a:ext cx="1126880" cy="193431"/>
            </a:xfrm>
            <a:custGeom>
              <a:avLst>
                <a:gd name="f0" fmla="val 17113"/>
                <a:gd name="f1" fmla="val 5244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rgbClr val="5B9BD5"/>
            </a:solidFill>
            <a:ln w="9528" cap="flat">
              <a:solidFill>
                <a:srgbClr val="5B9BD5"/>
              </a:solidFill>
              <a:prstDash val="solid"/>
              <a:miter/>
            </a:ln>
          </p:spPr>
          <p:txBody>
            <a:bodyPr wrap="none" anchor="ctr" anchorCtr="1"/>
            <a:lstStyle/>
            <a:p>
              <a:pPr algn="ctr">
                <a:defRPr/>
              </a:pPr>
              <a:endParaRPr lang="en-US" sz="923" kern="0">
                <a:solidFill>
                  <a:srgbClr val="000000"/>
                </a:solidFill>
                <a:latin typeface="Helvetica" panose="020B0604020202020204" pitchFamily="34" charset="0"/>
                <a:ea typeface="HGP創英角ｺﾞｼｯｸUB" pitchFamily="50"/>
                <a:cs typeface="Helvetica" panose="020B0604020202020204" pitchFamily="34" charset="0"/>
              </a:endParaRPr>
            </a:p>
          </p:txBody>
        </p:sp>
        <p:sp>
          <p:nvSpPr>
            <p:cNvPr id="61" name="Text Box 31"/>
            <p:cNvSpPr txBox="1"/>
            <p:nvPr/>
          </p:nvSpPr>
          <p:spPr>
            <a:xfrm>
              <a:off x="4926302" y="4928847"/>
              <a:ext cx="1388726" cy="282189"/>
            </a:xfrm>
            <a:prstGeom prst="rect">
              <a:avLst/>
            </a:prstGeom>
            <a:noFill/>
            <a:ln cap="flat">
              <a:noFill/>
            </a:ln>
          </p:spPr>
          <p:txBody>
            <a:bodyPr wrap="none" lIns="84397" tIns="42194" rIns="84397" bIns="42194" anchorCtr="1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kern="0" dirty="0">
                  <a:solidFill>
                    <a:srgbClr val="000000"/>
                  </a:solidFill>
                  <a:latin typeface="+mn-lt"/>
                  <a:ea typeface="ＭＳ Ｐゴシック" pitchFamily="34"/>
                  <a:cs typeface="Helvetica" panose="020B0604020202020204" pitchFamily="34" charset="0"/>
                </a:rPr>
                <a:t>Kobe, Japan</a:t>
              </a:r>
            </a:p>
          </p:txBody>
        </p:sp>
        <p:sp>
          <p:nvSpPr>
            <p:cNvPr id="62" name="Text Box 31"/>
            <p:cNvSpPr txBox="1"/>
            <p:nvPr/>
          </p:nvSpPr>
          <p:spPr>
            <a:xfrm>
              <a:off x="710198" y="1700808"/>
              <a:ext cx="3100732" cy="479166"/>
            </a:xfrm>
            <a:prstGeom prst="rect">
              <a:avLst/>
            </a:prstGeom>
            <a:noFill/>
            <a:ln cap="flat">
              <a:noFill/>
            </a:ln>
          </p:spPr>
          <p:txBody>
            <a:bodyPr wrap="none" lIns="84397" tIns="42194" rIns="84397" bIns="42194" anchorCtr="1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kern="0" dirty="0">
                  <a:solidFill>
                    <a:srgbClr val="000000"/>
                  </a:solidFill>
                  <a:latin typeface="+mn-lt"/>
                  <a:ea typeface="ＭＳ Ｐゴシック" pitchFamily="34"/>
                  <a:cs typeface="Helvetica" panose="020B0604020202020204" pitchFamily="34" charset="0"/>
                </a:rPr>
                <a:t>AGL Loy Yang, Latrobe Valley</a:t>
              </a: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kern="0" dirty="0">
                  <a:solidFill>
                    <a:srgbClr val="000000"/>
                  </a:solidFill>
                  <a:latin typeface="+mn-lt"/>
                  <a:ea typeface="ＭＳ Ｐゴシック" pitchFamily="34"/>
                  <a:cs typeface="Helvetica" panose="020B0604020202020204" pitchFamily="34" charset="0"/>
                </a:rPr>
                <a:t> Victoria, Australia</a:t>
              </a:r>
            </a:p>
          </p:txBody>
        </p:sp>
        <p:sp>
          <p:nvSpPr>
            <p:cNvPr id="63" name="Text Box 31"/>
            <p:cNvSpPr txBox="1"/>
            <p:nvPr/>
          </p:nvSpPr>
          <p:spPr>
            <a:xfrm>
              <a:off x="6117456" y="1773873"/>
              <a:ext cx="2458916" cy="619858"/>
            </a:xfrm>
            <a:prstGeom prst="rect">
              <a:avLst/>
            </a:prstGeom>
            <a:noFill/>
            <a:ln cap="flat">
              <a:noFill/>
            </a:ln>
          </p:spPr>
          <p:txBody>
            <a:bodyPr lIns="0" tIns="42194" rIns="84397" bIns="42194" anchorCtr="1"/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kern="0" dirty="0">
                  <a:solidFill>
                    <a:srgbClr val="000000"/>
                  </a:solidFill>
                  <a:latin typeface="+mn-lt"/>
                  <a:ea typeface="ＭＳ Ｐゴシック" pitchFamily="34"/>
                  <a:cs typeface="Helvetica" panose="020B0604020202020204" pitchFamily="34" charset="0"/>
                </a:rPr>
                <a:t>BlueScope Western Port</a:t>
              </a: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kern="0" dirty="0">
                  <a:solidFill>
                    <a:srgbClr val="000000"/>
                  </a:solidFill>
                  <a:latin typeface="+mn-lt"/>
                  <a:ea typeface="ＭＳ Ｐゴシック" pitchFamily="34"/>
                  <a:cs typeface="Helvetica" panose="020B0604020202020204" pitchFamily="34" charset="0"/>
                </a:rPr>
                <a:t> Port of Hastings</a:t>
              </a: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kern="0" dirty="0">
                  <a:solidFill>
                    <a:srgbClr val="000000"/>
                  </a:solidFill>
                  <a:latin typeface="+mn-lt"/>
                  <a:ea typeface="ＭＳ Ｐゴシック" pitchFamily="34"/>
                  <a:cs typeface="Helvetica" panose="020B0604020202020204" pitchFamily="34" charset="0"/>
                </a:rPr>
                <a:t> Victoria, Australia</a:t>
              </a:r>
            </a:p>
          </p:txBody>
        </p:sp>
        <p:sp>
          <p:nvSpPr>
            <p:cNvPr id="64" name="Text Box 32"/>
            <p:cNvSpPr txBox="1"/>
            <p:nvPr/>
          </p:nvSpPr>
          <p:spPr>
            <a:xfrm>
              <a:off x="4136222" y="2471292"/>
              <a:ext cx="2048607" cy="753084"/>
            </a:xfrm>
            <a:prstGeom prst="rect">
              <a:avLst/>
            </a:prstGeom>
            <a:noFill/>
            <a:ln cap="flat">
              <a:noFill/>
            </a:ln>
          </p:spPr>
          <p:txBody>
            <a:bodyPr wrap="square" lIns="84397" tIns="42194" rIns="84397" bIns="42194" anchorCtr="1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kern="0" dirty="0">
                  <a:solidFill>
                    <a:srgbClr val="0070C0"/>
                  </a:solidFill>
                  <a:latin typeface="+mn-lt"/>
                  <a:ea typeface="ＭＳ Ｐゴシック" pitchFamily="34"/>
                  <a:cs typeface="Helvetica" panose="020B0604020202020204" pitchFamily="34" charset="0"/>
                </a:rPr>
                <a:t>SC3 – Transport</a:t>
              </a: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kern="0" dirty="0">
                  <a:solidFill>
                    <a:srgbClr val="0070C0"/>
                  </a:solidFill>
                  <a:latin typeface="+mn-lt"/>
                  <a:ea typeface="ＭＳ Ｐゴシック" pitchFamily="34"/>
                  <a:cs typeface="Helvetica" panose="020B0604020202020204" pitchFamily="34" charset="0"/>
                </a:rPr>
                <a:t> </a:t>
              </a:r>
              <a:r>
                <a:rPr lang="en-US" sz="1200" kern="0" dirty="0">
                  <a:solidFill>
                    <a:srgbClr val="0070C0"/>
                  </a:solidFill>
                  <a:latin typeface="+mn-lt"/>
                  <a:ea typeface="ＭＳ Ｐゴシック" pitchFamily="34"/>
                  <a:cs typeface="Helvetica" panose="020B0604020202020204" pitchFamily="34" charset="0"/>
                </a:rPr>
                <a:t>(</a:t>
              </a:r>
              <a:r>
                <a:rPr lang="en-US" sz="1200" kern="0" dirty="0" err="1">
                  <a:solidFill>
                    <a:srgbClr val="0070C0"/>
                  </a:solidFill>
                  <a:latin typeface="+mn-lt"/>
                  <a:ea typeface="ＭＳ Ｐゴシック" pitchFamily="34"/>
                  <a:cs typeface="Helvetica" panose="020B0604020202020204" pitchFamily="34" charset="0"/>
                </a:rPr>
                <a:t>Pressurised</a:t>
              </a:r>
              <a:r>
                <a:rPr lang="en-US" sz="1200" kern="0" dirty="0">
                  <a:solidFill>
                    <a:srgbClr val="0070C0"/>
                  </a:solidFill>
                  <a:latin typeface="+mn-lt"/>
                  <a:ea typeface="ＭＳ Ｐゴシック" pitchFamily="34"/>
                  <a:cs typeface="Helvetica" panose="020B0604020202020204" pitchFamily="34" charset="0"/>
                </a:rPr>
                <a:t> gaseous hydrogen truck)</a:t>
              </a: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altLang="ja-JP" sz="1200" b="0" kern="0" dirty="0">
                  <a:solidFill>
                    <a:srgbClr val="0070C0"/>
                  </a:solidFill>
                  <a:ea typeface="ＭＳ Ｐゴシック" pitchFamily="34"/>
                  <a:cs typeface="Helvetica" panose="020B0604020202020204" pitchFamily="34" charset="0"/>
                </a:rPr>
                <a:t>(Australian Funded Portion)</a:t>
              </a:r>
              <a:endParaRPr lang="en-US" altLang="ja-JP" sz="1200" kern="0" dirty="0">
                <a:solidFill>
                  <a:srgbClr val="0070C0"/>
                </a:solidFill>
                <a:ea typeface="ＭＳ Ｐゴシック" pitchFamily="34"/>
                <a:cs typeface="Helvetica" panose="020B0604020202020204" pitchFamily="34" charset="0"/>
              </a:endParaRP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kern="0" dirty="0">
                <a:solidFill>
                  <a:srgbClr val="0070C0"/>
                </a:solidFill>
                <a:latin typeface="+mn-lt"/>
                <a:ea typeface="ＭＳ Ｐゴシック" pitchFamily="34"/>
                <a:cs typeface="Helvetica" panose="020B0604020202020204" pitchFamily="34" charset="0"/>
              </a:endParaRPr>
            </a:p>
          </p:txBody>
        </p:sp>
        <p:sp>
          <p:nvSpPr>
            <p:cNvPr id="65" name="Rectangle 60"/>
            <p:cNvSpPr>
              <a:spLocks/>
            </p:cNvSpPr>
            <p:nvPr/>
          </p:nvSpPr>
          <p:spPr bwMode="auto">
            <a:xfrm>
              <a:off x="343840" y="4855577"/>
              <a:ext cx="3590192" cy="1238250"/>
            </a:xfrm>
            <a:custGeom>
              <a:avLst/>
              <a:gdLst>
                <a:gd name="T0" fmla="*/ 5092931 w 3590281"/>
                <a:gd name="T1" fmla="*/ 0 h 1341433"/>
                <a:gd name="T2" fmla="*/ 10185855 w 3590281"/>
                <a:gd name="T3" fmla="*/ 670769 h 1341433"/>
                <a:gd name="T4" fmla="*/ 5092931 w 3590281"/>
                <a:gd name="T5" fmla="*/ 1341537 h 1341433"/>
                <a:gd name="T6" fmla="*/ 0 w 3590281"/>
                <a:gd name="T7" fmla="*/ 670769 h 1341433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45548 w 3590281"/>
                <a:gd name="T13" fmla="*/ 45548 h 1341433"/>
                <a:gd name="T14" fmla="*/ 3544733 w 3590281"/>
                <a:gd name="T15" fmla="*/ 1295885 h 13414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90281" h="1341433">
                  <a:moveTo>
                    <a:pt x="155507" y="0"/>
                  </a:moveTo>
                  <a:lnTo>
                    <a:pt x="155506" y="0"/>
                  </a:lnTo>
                  <a:cubicBezTo>
                    <a:pt x="69622" y="0"/>
                    <a:pt x="0" y="69622"/>
                    <a:pt x="0" y="155506"/>
                  </a:cubicBezTo>
                  <a:lnTo>
                    <a:pt x="0" y="1185926"/>
                  </a:lnTo>
                  <a:cubicBezTo>
                    <a:pt x="0" y="1271810"/>
                    <a:pt x="69622" y="1341433"/>
                    <a:pt x="155507" y="1341433"/>
                  </a:cubicBezTo>
                  <a:lnTo>
                    <a:pt x="3434774" y="1341433"/>
                  </a:lnTo>
                  <a:cubicBezTo>
                    <a:pt x="3520658" y="1341433"/>
                    <a:pt x="3590281" y="1271810"/>
                    <a:pt x="3590281" y="1185926"/>
                  </a:cubicBezTo>
                  <a:lnTo>
                    <a:pt x="3590281" y="155507"/>
                  </a:lnTo>
                  <a:cubicBezTo>
                    <a:pt x="3590281" y="69622"/>
                    <a:pt x="3520658" y="0"/>
                    <a:pt x="3434774" y="0"/>
                  </a:cubicBezTo>
                  <a:lnTo>
                    <a:pt x="155507" y="0"/>
                  </a:lnTo>
                  <a:close/>
                </a:path>
              </a:pathLst>
            </a:custGeom>
            <a:solidFill>
              <a:srgbClr val="E7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endParaRPr lang="en-AU" sz="2215"/>
            </a:p>
          </p:txBody>
        </p:sp>
        <p:sp>
          <p:nvSpPr>
            <p:cNvPr id="66" name="AutoShape 57"/>
            <p:cNvSpPr/>
            <p:nvPr/>
          </p:nvSpPr>
          <p:spPr>
            <a:xfrm rot="5400013">
              <a:off x="258115" y="3965356"/>
              <a:ext cx="1550377" cy="230065"/>
            </a:xfrm>
            <a:custGeom>
              <a:avLst>
                <a:gd name="f0" fmla="val 19605"/>
                <a:gd name="f1" fmla="val 4886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rgbClr val="5B9BD5"/>
            </a:solidFill>
            <a:ln w="9528" cap="flat">
              <a:solidFill>
                <a:srgbClr val="5B9BD5"/>
              </a:solidFill>
              <a:prstDash val="solid"/>
              <a:miter/>
            </a:ln>
          </p:spPr>
          <p:txBody>
            <a:bodyPr wrap="none"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923" kern="0">
                <a:solidFill>
                  <a:srgbClr val="000000"/>
                </a:solidFill>
                <a:latin typeface="Helvetica" panose="020B0604020202020204" pitchFamily="34" charset="0"/>
                <a:ea typeface="HGP創英角ｺﾞｼｯｸUB" pitchFamily="50"/>
                <a:cs typeface="Helvetica" panose="020B0604020202020204" pitchFamily="34" charset="0"/>
              </a:endParaRPr>
            </a:p>
          </p:txBody>
        </p:sp>
        <p:sp>
          <p:nvSpPr>
            <p:cNvPr id="67" name="Text Box 31"/>
            <p:cNvSpPr txBox="1"/>
            <p:nvPr/>
          </p:nvSpPr>
          <p:spPr>
            <a:xfrm>
              <a:off x="1208416" y="4143400"/>
              <a:ext cx="1159119" cy="584286"/>
            </a:xfrm>
            <a:prstGeom prst="rect">
              <a:avLst/>
            </a:prstGeom>
            <a:noFill/>
            <a:ln w="9528" cap="flat">
              <a:solidFill>
                <a:srgbClr val="5B9BD5"/>
              </a:solidFill>
              <a:custDash>
                <a:ds d="100000" sp="100000"/>
              </a:custDash>
              <a:miter/>
            </a:ln>
          </p:spPr>
          <p:txBody>
            <a:bodyPr lIns="84397" tIns="42194" rIns="84397" bIns="42194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kern="0" dirty="0">
                  <a:latin typeface="+mn-lt"/>
                  <a:ea typeface="ＭＳ Ｐゴシック" pitchFamily="34"/>
                  <a:cs typeface="Helvetica" panose="020B0604020202020204" pitchFamily="34" charset="0"/>
                </a:rPr>
                <a:t>Brown Coal exported to Japan </a:t>
              </a:r>
            </a:p>
          </p:txBody>
        </p:sp>
        <p:sp>
          <p:nvSpPr>
            <p:cNvPr id="68" name="Text Box 31"/>
            <p:cNvSpPr txBox="1"/>
            <p:nvPr/>
          </p:nvSpPr>
          <p:spPr>
            <a:xfrm>
              <a:off x="1851977" y="2204864"/>
              <a:ext cx="2082055" cy="483006"/>
            </a:xfrm>
            <a:prstGeom prst="rect">
              <a:avLst/>
            </a:prstGeom>
            <a:noFill/>
            <a:ln cap="flat">
              <a:noFill/>
            </a:ln>
          </p:spPr>
          <p:txBody>
            <a:bodyPr wrap="square" lIns="84397" tIns="42194" rIns="84397" bIns="42194" anchorCtr="1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kern="0" dirty="0">
                  <a:latin typeface="+mn-lt"/>
                  <a:ea typeface="ＭＳ Ｐゴシック" pitchFamily="34"/>
                  <a:cs typeface="Helvetica" panose="020B0604020202020204" pitchFamily="34" charset="0"/>
                </a:rPr>
                <a:t>SC1-A – Brown coal gasification </a:t>
              </a: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kern="0" dirty="0">
                  <a:latin typeface="+mn-lt"/>
                  <a:ea typeface="ＭＳ Ｐゴシック" pitchFamily="34"/>
                  <a:cs typeface="Helvetica" panose="020B0604020202020204" pitchFamily="34" charset="0"/>
                </a:rPr>
                <a:t>(Japanese Funded Portion)</a:t>
              </a:r>
            </a:p>
          </p:txBody>
        </p:sp>
        <p:pic>
          <p:nvPicPr>
            <p:cNvPr id="69" name="Picture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513" y="3092719"/>
              <a:ext cx="1282212" cy="575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Text Box 31"/>
            <p:cNvSpPr txBox="1"/>
            <p:nvPr/>
          </p:nvSpPr>
          <p:spPr>
            <a:xfrm>
              <a:off x="1552638" y="5303985"/>
              <a:ext cx="2314132" cy="584286"/>
            </a:xfrm>
            <a:prstGeom prst="rect">
              <a:avLst/>
            </a:prstGeom>
            <a:noFill/>
            <a:ln cap="flat">
              <a:noFill/>
            </a:ln>
          </p:spPr>
          <p:txBody>
            <a:bodyPr wrap="none" lIns="84397" tIns="42194" rIns="84397" bIns="42194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kern="0" dirty="0">
                  <a:latin typeface="+mn-lt"/>
                  <a:ea typeface="ＭＳ Ｐゴシック" pitchFamily="34"/>
                  <a:cs typeface="Helvetica" panose="020B0604020202020204" pitchFamily="34" charset="0"/>
                </a:rPr>
                <a:t>SC1-B – Brown coal gasification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kern="0" dirty="0">
                  <a:latin typeface="+mn-lt"/>
                  <a:ea typeface="ＭＳ Ｐゴシック" pitchFamily="34"/>
                  <a:cs typeface="Helvetica" panose="020B0604020202020204" pitchFamily="34" charset="0"/>
                </a:rPr>
                <a:t>(20t/d EAGLE II facility)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kern="0" dirty="0">
                  <a:latin typeface="+mn-lt"/>
                  <a:ea typeface="ＭＳ Ｐゴシック" pitchFamily="34"/>
                  <a:cs typeface="Helvetica" panose="020B0604020202020204" pitchFamily="34" charset="0"/>
                </a:rPr>
                <a:t>(Japanese Funded Portion)</a:t>
              </a:r>
            </a:p>
          </p:txBody>
        </p:sp>
        <p:pic>
          <p:nvPicPr>
            <p:cNvPr id="71" name="図 19" descr="図14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86" y="3057550"/>
              <a:ext cx="942242" cy="621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Text Box 31"/>
            <p:cNvSpPr txBox="1"/>
            <p:nvPr/>
          </p:nvSpPr>
          <p:spPr>
            <a:xfrm>
              <a:off x="258109" y="4909796"/>
              <a:ext cx="1981837" cy="282189"/>
            </a:xfrm>
            <a:prstGeom prst="rect">
              <a:avLst/>
            </a:prstGeom>
            <a:noFill/>
            <a:ln cap="flat">
              <a:noFill/>
            </a:ln>
          </p:spPr>
          <p:txBody>
            <a:bodyPr wrap="none" lIns="84397" tIns="42194" rIns="84397" bIns="42194" anchorCtr="1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kern="0" dirty="0">
                  <a:solidFill>
                    <a:srgbClr val="000000"/>
                  </a:solidFill>
                  <a:latin typeface="+mn-lt"/>
                  <a:ea typeface="ＭＳ Ｐゴシック" pitchFamily="34"/>
                  <a:cs typeface="Helvetica" panose="020B0604020202020204" pitchFamily="34" charset="0"/>
                </a:rPr>
                <a:t>Kitakyushu, Japan</a:t>
              </a:r>
            </a:p>
          </p:txBody>
        </p:sp>
        <p:sp>
          <p:nvSpPr>
            <p:cNvPr id="73" name="AutoShape 57"/>
            <p:cNvSpPr/>
            <p:nvPr/>
          </p:nvSpPr>
          <p:spPr>
            <a:xfrm rot="5400013">
              <a:off x="6428116" y="4308988"/>
              <a:ext cx="1758462" cy="231531"/>
            </a:xfrm>
            <a:custGeom>
              <a:avLst>
                <a:gd name="f0" fmla="val 19828"/>
                <a:gd name="f1" fmla="val 4886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rgbClr val="5A9CD7"/>
            </a:solidFill>
            <a:ln cap="flat">
              <a:noFill/>
              <a:prstDash val="solid"/>
            </a:ln>
          </p:spPr>
          <p:txBody>
            <a:bodyPr wrap="none"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923" kern="0">
                <a:solidFill>
                  <a:srgbClr val="4C4948"/>
                </a:solidFill>
                <a:latin typeface="Helvetica" panose="020B0604020202020204" pitchFamily="34" charset="0"/>
                <a:ea typeface="HGP創英角ｺﾞｼｯｸUB" pitchFamily="50"/>
                <a:cs typeface="Helvetica" panose="020B0604020202020204" pitchFamily="34" charset="0"/>
              </a:endParaRPr>
            </a:p>
          </p:txBody>
        </p:sp>
        <p:sp>
          <p:nvSpPr>
            <p:cNvPr id="74" name="AutoShape 57"/>
            <p:cNvSpPr/>
            <p:nvPr/>
          </p:nvSpPr>
          <p:spPr>
            <a:xfrm rot="5400013" flipH="1" flipV="1">
              <a:off x="6803987" y="4394713"/>
              <a:ext cx="1562100" cy="230066"/>
            </a:xfrm>
            <a:custGeom>
              <a:avLst>
                <a:gd name="f0" fmla="val 19828"/>
                <a:gd name="f1" fmla="val 4886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rgbClr val="5A9CD7">
                <a:alpha val="50196"/>
              </a:srgbClr>
            </a:solidFill>
            <a:ln cap="flat">
              <a:noFill/>
              <a:prstDash val="solid"/>
            </a:ln>
          </p:spPr>
          <p:txBody>
            <a:bodyPr wrap="none"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923" kern="0">
                <a:solidFill>
                  <a:srgbClr val="4C4948"/>
                </a:solidFill>
                <a:latin typeface="Helvetica" panose="020B0604020202020204" pitchFamily="34" charset="0"/>
                <a:ea typeface="HGP創英角ｺﾞｼｯｸUB" pitchFamily="50"/>
                <a:cs typeface="Helvetica" panose="020B0604020202020204" pitchFamily="34" charset="0"/>
              </a:endParaRPr>
            </a:p>
          </p:txBody>
        </p:sp>
        <p:sp>
          <p:nvSpPr>
            <p:cNvPr id="75" name="Rectangle 54"/>
            <p:cNvSpPr/>
            <p:nvPr/>
          </p:nvSpPr>
          <p:spPr>
            <a:xfrm>
              <a:off x="7522343" y="2402165"/>
              <a:ext cx="1477108" cy="75308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lIns="84397" tIns="42194" rIns="84397" bIns="42194" anchorCtr="1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b="1" kern="0" dirty="0">
                  <a:solidFill>
                    <a:srgbClr val="0070C0"/>
                  </a:solidFill>
                  <a:latin typeface="+mn-lt"/>
                  <a:ea typeface="ＭＳ Ｐゴシック" pitchFamily="34"/>
                  <a:cs typeface="Helvetica" panose="020B0604020202020204" pitchFamily="34" charset="0"/>
                </a:rPr>
                <a:t>SC5 – Hydrogen loading base</a:t>
              </a: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altLang="ja-JP" sz="1200" b="0" kern="0" dirty="0">
                  <a:solidFill>
                    <a:srgbClr val="0070C0"/>
                  </a:solidFill>
                  <a:ea typeface="ＭＳ Ｐゴシック" pitchFamily="34"/>
                  <a:cs typeface="Helvetica" panose="020B0604020202020204" pitchFamily="34" charset="0"/>
                </a:rPr>
                <a:t>(Australian Funded Portion)</a:t>
              </a:r>
              <a:endParaRPr lang="en-US" altLang="ja-JP" sz="1200" kern="0" dirty="0">
                <a:solidFill>
                  <a:srgbClr val="0070C0"/>
                </a:solidFill>
                <a:ea typeface="ＭＳ Ｐゴシック" pitchFamily="34"/>
                <a:cs typeface="Helvetica" panose="020B0604020202020204" pitchFamily="34" charset="0"/>
              </a:endParaRP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1" kern="0" dirty="0">
                <a:solidFill>
                  <a:srgbClr val="0070C0"/>
                </a:solidFill>
                <a:latin typeface="+mn-lt"/>
                <a:ea typeface="ＭＳ Ｐゴシック" pitchFamily="34"/>
                <a:cs typeface="Helvetica" panose="020B0604020202020204" pitchFamily="34" charset="0"/>
              </a:endParaRPr>
            </a:p>
          </p:txBody>
        </p:sp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91178" y="3028242"/>
              <a:ext cx="1312985" cy="681404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38" descr="C:\Users\yoshino_y\Desktop\Image - HESC Project Loy Yang Plant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2027" y="2996004"/>
              <a:ext cx="1296866" cy="731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38" descr="C:\Users\yoshino_y\Desktop\プロジェクト部関連\パイロット\実証事業\豪州ポーション\180419　セカンドイベント\Hystra_ship_1CCS_0313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178" y="3949970"/>
              <a:ext cx="1312985" cy="910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39" descr="C:\Users\yoshino_y\Desktop\プロジェクト部関連\パイロット\実証事業\豪州ポーション\180419　セカンドイベント\船と基地_0319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178" y="5280539"/>
              <a:ext cx="1312985" cy="681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テキスト ボックス 4"/>
            <p:cNvSpPr txBox="1">
              <a:spLocks noChangeArrowheads="1"/>
            </p:cNvSpPr>
            <p:nvPr/>
          </p:nvSpPr>
          <p:spPr bwMode="auto">
            <a:xfrm>
              <a:off x="6822305" y="5778769"/>
              <a:ext cx="1201615" cy="205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738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©HySTRA</a:t>
              </a:r>
              <a:endParaRPr lang="ja-JP" altLang="en-US" sz="738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1" name="テキスト ボックス 40"/>
            <p:cNvSpPr txBox="1">
              <a:spLocks noChangeArrowheads="1"/>
            </p:cNvSpPr>
            <p:nvPr/>
          </p:nvSpPr>
          <p:spPr bwMode="auto">
            <a:xfrm>
              <a:off x="6834028" y="4682662"/>
              <a:ext cx="1201615" cy="205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738" dirty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©</a:t>
              </a:r>
              <a:r>
                <a:rPr lang="en-US" altLang="ja-JP" sz="738" dirty="0" err="1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HySTRA</a:t>
              </a:r>
              <a:endParaRPr lang="ja-JP" altLang="en-US" sz="738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186413"/>
              <a:ext cx="1076218" cy="807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6"/>
          <p:cNvSpPr txBox="1">
            <a:spLocks noChangeArrowheads="1"/>
          </p:cNvSpPr>
          <p:nvPr/>
        </p:nvSpPr>
        <p:spPr bwMode="auto">
          <a:xfrm>
            <a:off x="225425" y="330200"/>
            <a:ext cx="9450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7313">
              <a:spcBef>
                <a:spcPct val="20000"/>
              </a:spcBef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1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altLang="ja-JP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HESC Project Partners</a:t>
            </a:r>
            <a:endParaRPr lang="ja-JP" altLang="ja-JP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086" name="タイトル 3"/>
          <p:cNvSpPr txBox="1">
            <a:spLocks/>
          </p:cNvSpPr>
          <p:nvPr/>
        </p:nvSpPr>
        <p:spPr bwMode="auto">
          <a:xfrm>
            <a:off x="325438" y="-4763"/>
            <a:ext cx="40116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ja-JP" sz="1200">
                <a:solidFill>
                  <a:srgbClr val="7F7F7F"/>
                </a:solidFill>
              </a:rPr>
              <a:t>3. Hydrogen Energy Supply Chain (HESC) Project</a:t>
            </a:r>
          </a:p>
        </p:txBody>
      </p:sp>
      <p:grpSp>
        <p:nvGrpSpPr>
          <p:cNvPr id="23" name="グループ化 22"/>
          <p:cNvGrpSpPr/>
          <p:nvPr/>
        </p:nvGrpSpPr>
        <p:grpSpPr>
          <a:xfrm>
            <a:off x="325438" y="1125287"/>
            <a:ext cx="9448883" cy="5237012"/>
            <a:chOff x="-66776" y="-135471"/>
            <a:chExt cx="12373552" cy="6858000"/>
          </a:xfrm>
        </p:grpSpPr>
        <p:sp>
          <p:nvSpPr>
            <p:cNvPr id="24" name="Rectangle 15"/>
            <p:cNvSpPr/>
            <p:nvPr/>
          </p:nvSpPr>
          <p:spPr>
            <a:xfrm>
              <a:off x="7574" y="-135471"/>
              <a:ext cx="12191999" cy="6858000"/>
            </a:xfrm>
            <a:prstGeom prst="rect">
              <a:avLst/>
            </a:prstGeom>
            <a:solidFill>
              <a:srgbClr val="108E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1"/>
            <p:cNvSpPr/>
            <p:nvPr/>
          </p:nvSpPr>
          <p:spPr>
            <a:xfrm>
              <a:off x="354477" y="166490"/>
              <a:ext cx="11906182" cy="4630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ja-JP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Australian Funded Portion:</a:t>
              </a:r>
              <a:r>
                <a:rPr kumimoji="0" lang="ja-JP" altLang="en-US" sz="1400" b="1" kern="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 </a:t>
              </a:r>
              <a:r>
                <a:rPr kumimoji="0" lang="en-GB" altLang="ja-JP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Hydrogen Engineering Australia (HEA) </a:t>
              </a:r>
              <a:endPara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ectangle 39"/>
            <p:cNvSpPr/>
            <p:nvPr/>
          </p:nvSpPr>
          <p:spPr>
            <a:xfrm>
              <a:off x="-66776" y="3687591"/>
              <a:ext cx="12373552" cy="787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ja-JP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Japanese Funded Portion:  Hydrogen Energy Supply Chain Technology Research Association (HySTRA)</a:t>
              </a:r>
              <a:endParaRPr kumimoji="0" lang="en-A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7" name="Straight Connector 42"/>
            <p:cNvCxnSpPr/>
            <p:nvPr/>
          </p:nvCxnSpPr>
          <p:spPr>
            <a:xfrm flipH="1">
              <a:off x="426371" y="3429742"/>
              <a:ext cx="11354404" cy="2265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439" y="2572555"/>
              <a:ext cx="1188827" cy="650641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9142" y="2590681"/>
              <a:ext cx="967824" cy="632515"/>
            </a:xfrm>
            <a:prstGeom prst="rect">
              <a:avLst/>
            </a:prstGeom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9300" y="6030341"/>
              <a:ext cx="1570214" cy="551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958" y="5990150"/>
              <a:ext cx="1079005" cy="59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5"/>
            <p:cNvSpPr/>
            <p:nvPr/>
          </p:nvSpPr>
          <p:spPr>
            <a:xfrm>
              <a:off x="884524" y="686333"/>
              <a:ext cx="10621043" cy="17248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3" name="Picture 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9515" y="1899639"/>
              <a:ext cx="1668453" cy="301074"/>
            </a:xfrm>
            <a:prstGeom prst="rect">
              <a:avLst/>
            </a:prstGeom>
          </p:spPr>
        </p:pic>
        <p:pic>
          <p:nvPicPr>
            <p:cNvPr id="34" name="Picture 9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0265" y="1610482"/>
              <a:ext cx="663097" cy="629943"/>
            </a:xfrm>
            <a:prstGeom prst="rect">
              <a:avLst/>
            </a:prstGeom>
          </p:spPr>
        </p:pic>
        <p:sp>
          <p:nvSpPr>
            <p:cNvPr id="35" name="Rectangle 25"/>
            <p:cNvSpPr/>
            <p:nvPr/>
          </p:nvSpPr>
          <p:spPr>
            <a:xfrm>
              <a:off x="884524" y="4267768"/>
              <a:ext cx="10621043" cy="1555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6" name="Picture 8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860" y="5207755"/>
              <a:ext cx="1146793" cy="325864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508"/>
            <a:stretch/>
          </p:blipFill>
          <p:spPr>
            <a:xfrm>
              <a:off x="8079391" y="4921847"/>
              <a:ext cx="735535" cy="708689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1525" y="4357041"/>
              <a:ext cx="1823462" cy="687899"/>
            </a:xfrm>
            <a:prstGeom prst="rect">
              <a:avLst/>
            </a:prstGeom>
            <a:effectLst>
              <a:glow rad="127000">
                <a:schemeClr val="accent1">
                  <a:alpha val="0"/>
                </a:schemeClr>
              </a:glow>
            </a:effectLst>
          </p:spPr>
        </p:pic>
        <p:pic>
          <p:nvPicPr>
            <p:cNvPr id="39" name="Picture 12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63" y="5205801"/>
              <a:ext cx="2111945" cy="329772"/>
            </a:xfrm>
            <a:prstGeom prst="rect">
              <a:avLst/>
            </a:prstGeom>
          </p:spPr>
        </p:pic>
        <p:pic>
          <p:nvPicPr>
            <p:cNvPr id="40" name="Picture 11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094" y="5127689"/>
              <a:ext cx="1459842" cy="482087"/>
            </a:xfrm>
            <a:prstGeom prst="rect">
              <a:avLst/>
            </a:prstGeom>
          </p:spPr>
        </p:pic>
        <p:pic>
          <p:nvPicPr>
            <p:cNvPr id="41" name="Picture 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9747" y="5244660"/>
              <a:ext cx="1668453" cy="301074"/>
            </a:xfrm>
            <a:prstGeom prst="rect">
              <a:avLst/>
            </a:prstGeom>
          </p:spPr>
        </p:pic>
        <p:pic>
          <p:nvPicPr>
            <p:cNvPr id="42" name="Picture 12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758" y="1793132"/>
              <a:ext cx="2111945" cy="329772"/>
            </a:xfrm>
            <a:prstGeom prst="rect">
              <a:avLst/>
            </a:prstGeom>
          </p:spPr>
        </p:pic>
        <p:pic>
          <p:nvPicPr>
            <p:cNvPr id="43" name="Picture 11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383" y="1718626"/>
              <a:ext cx="1459842" cy="482087"/>
            </a:xfrm>
            <a:prstGeom prst="rect">
              <a:avLst/>
            </a:prstGeom>
          </p:spPr>
        </p:pic>
        <p:pic>
          <p:nvPicPr>
            <p:cNvPr id="44" name="Picture 8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5771" y="1835452"/>
              <a:ext cx="1146793" cy="325864"/>
            </a:xfrm>
            <a:prstGeom prst="rect">
              <a:avLst/>
            </a:prstGeom>
          </p:spPr>
        </p:pic>
        <p:pic>
          <p:nvPicPr>
            <p:cNvPr id="45" name="図 4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460806" y="816494"/>
              <a:ext cx="1698615" cy="8561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2"/>
          <p:cNvSpPr txBox="1">
            <a:spLocks/>
          </p:cNvSpPr>
          <p:nvPr/>
        </p:nvSpPr>
        <p:spPr>
          <a:xfrm>
            <a:off x="325438" y="1020280"/>
            <a:ext cx="4737450" cy="50680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3000">
                <a:solidFill>
                  <a:srgbClr val="413F47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000">
                <a:solidFill>
                  <a:srgbClr val="413F47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3000">
                <a:solidFill>
                  <a:srgbClr val="413F47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3000">
                <a:solidFill>
                  <a:srgbClr val="413F47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3000">
                <a:solidFill>
                  <a:srgbClr val="413F47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rgbClr val="413F47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rgbClr val="413F47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rgbClr val="413F47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rgbClr val="413F47"/>
                </a:solidFill>
                <a:latin typeface="+mn-lt"/>
                <a:ea typeface="+mn-ea"/>
              </a:defRPr>
            </a:lvl9pPr>
          </a:lstStyle>
          <a:p>
            <a:r>
              <a:rPr lang="en-AU" sz="16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 April 2018 public launch for Australian Funded Portion</a:t>
            </a:r>
          </a:p>
          <a:p>
            <a:r>
              <a:rPr lang="en-US" altLang="ja-JP" sz="16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Ongoing </a:t>
            </a:r>
            <a:r>
              <a:rPr lang="en-AU" sz="16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community and stakeholder consultation in Latrobe Valley and Port of Hastings </a:t>
            </a:r>
          </a:p>
          <a:p>
            <a:r>
              <a:rPr lang="en-AU" sz="16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Major Regulatory approvals obtained</a:t>
            </a:r>
          </a:p>
          <a:p>
            <a:r>
              <a:rPr lang="en-AU" sz="16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Detailed engineering work on-going</a:t>
            </a:r>
          </a:p>
          <a:p>
            <a:r>
              <a:rPr lang="en-AU" sz="16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Purchase of all major equipment almost finished</a:t>
            </a:r>
          </a:p>
          <a:p>
            <a:r>
              <a:rPr lang="en-AU" sz="16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Construction to begin from mid-June 2019 soon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5"/>
          <a:stretch/>
        </p:blipFill>
        <p:spPr>
          <a:xfrm>
            <a:off x="5210576" y="1114792"/>
            <a:ext cx="4272475" cy="2390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" t="280" r="558" b="-280"/>
          <a:stretch/>
        </p:blipFill>
        <p:spPr>
          <a:xfrm>
            <a:off x="5606790" y="3789041"/>
            <a:ext cx="3787783" cy="2543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6" t="14489" r="5470" b="14548"/>
          <a:stretch/>
        </p:blipFill>
        <p:spPr>
          <a:xfrm>
            <a:off x="583696" y="3830893"/>
            <a:ext cx="3920927" cy="2481187"/>
          </a:xfrm>
          <a:prstGeom prst="rect">
            <a:avLst/>
          </a:prstGeom>
        </p:spPr>
      </p:pic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225425" y="330200"/>
            <a:ext cx="9450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7313">
              <a:spcBef>
                <a:spcPct val="20000"/>
              </a:spcBef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1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altLang="ja-JP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Progress in Australian Funded Portion</a:t>
            </a:r>
            <a:endParaRPr lang="ja-JP" altLang="ja-JP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タイトル 3"/>
          <p:cNvSpPr txBox="1">
            <a:spLocks/>
          </p:cNvSpPr>
          <p:nvPr/>
        </p:nvSpPr>
        <p:spPr bwMode="auto">
          <a:xfrm>
            <a:off x="325438" y="-4763"/>
            <a:ext cx="40116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ja-JP" sz="1200" dirty="0">
                <a:solidFill>
                  <a:srgbClr val="7F7F7F"/>
                </a:solidFill>
              </a:rPr>
              <a:t>3. Hydrogen Energy Supply Chain (HESC) Project</a:t>
            </a:r>
          </a:p>
        </p:txBody>
      </p:sp>
    </p:spTree>
    <p:extLst>
      <p:ext uri="{BB962C8B-B14F-4D97-AF65-F5344CB8AC3E}">
        <p14:creationId xmlns:p14="http://schemas.microsoft.com/office/powerpoint/2010/main" val="786547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角丸四角形 140"/>
          <p:cNvSpPr/>
          <p:nvPr/>
        </p:nvSpPr>
        <p:spPr>
          <a:xfrm>
            <a:off x="244475" y="1136650"/>
            <a:ext cx="4171950" cy="25304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823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EEEEEE"/>
          </a:solidFill>
          <a:ln cap="flat">
            <a:noFill/>
            <a:prstDash val="solid"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0" b="0" kern="0">
              <a:solidFill>
                <a:srgbClr val="4C4948"/>
              </a:solidFill>
              <a:latin typeface="Helvetica" panose="020B0604020202020204" pitchFamily="34" charset="0"/>
              <a:ea typeface="ＭＳ Ｐゴシック" pitchFamily="50"/>
              <a:cs typeface="Helvetica" panose="020B0604020202020204" pitchFamily="34" charset="0"/>
            </a:endParaRPr>
          </a:p>
        </p:txBody>
      </p:sp>
      <p:sp>
        <p:nvSpPr>
          <p:cNvPr id="94" name="AutoShape 57"/>
          <p:cNvSpPr/>
          <p:nvPr/>
        </p:nvSpPr>
        <p:spPr>
          <a:xfrm>
            <a:off x="2949575" y="2638425"/>
            <a:ext cx="1620838" cy="241300"/>
          </a:xfrm>
          <a:custGeom>
            <a:avLst>
              <a:gd name="f0" fmla="val 19881"/>
              <a:gd name="f1" fmla="val 4886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5B9BD5"/>
          </a:solidFill>
          <a:ln w="9528" cap="flat">
            <a:solidFill>
              <a:srgbClr val="5B9BD5"/>
            </a:solidFill>
            <a:prstDash val="solid"/>
            <a:miter/>
          </a:ln>
        </p:spPr>
        <p:txBody>
          <a:bodyPr wrap="none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0" b="0" kern="0">
              <a:solidFill>
                <a:srgbClr val="000000"/>
              </a:solidFill>
              <a:latin typeface="Helvetica" panose="020B0604020202020204" pitchFamily="34" charset="0"/>
              <a:ea typeface="HGP創英角ｺﾞｼｯｸUB" pitchFamily="50"/>
              <a:cs typeface="Helvetica" panose="020B0604020202020204" pitchFamily="34" charset="0"/>
            </a:endParaRPr>
          </a:p>
        </p:txBody>
      </p:sp>
      <p:sp>
        <p:nvSpPr>
          <p:cNvPr id="2" name="Text Box 36"/>
          <p:cNvSpPr txBox="1">
            <a:spLocks noChangeArrowheads="1"/>
          </p:cNvSpPr>
          <p:nvPr/>
        </p:nvSpPr>
        <p:spPr bwMode="auto">
          <a:xfrm>
            <a:off x="225425" y="330200"/>
            <a:ext cx="9450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7313">
              <a:spcBef>
                <a:spcPct val="20000"/>
              </a:spcBef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1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altLang="ja-JP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Commercial</a:t>
            </a:r>
            <a:r>
              <a:rPr lang="en-US" altLang="ja-JP" sz="3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Phase</a:t>
            </a:r>
            <a:endParaRPr lang="ja-JP" altLang="ja-JP" sz="31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0181" name="タイトル 3"/>
          <p:cNvSpPr txBox="1">
            <a:spLocks/>
          </p:cNvSpPr>
          <p:nvPr/>
        </p:nvSpPr>
        <p:spPr bwMode="auto">
          <a:xfrm>
            <a:off x="325438" y="-4763"/>
            <a:ext cx="40116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ja-JP" sz="1200">
                <a:solidFill>
                  <a:srgbClr val="7F7F7F"/>
                </a:solidFill>
              </a:rPr>
              <a:t>3. Hydrogen Energy Supply Chain (HESC) Project</a:t>
            </a:r>
          </a:p>
        </p:txBody>
      </p:sp>
      <p:sp>
        <p:nvSpPr>
          <p:cNvPr id="59" name="角丸四角形 140"/>
          <p:cNvSpPr/>
          <p:nvPr/>
        </p:nvSpPr>
        <p:spPr>
          <a:xfrm>
            <a:off x="6350000" y="1136650"/>
            <a:ext cx="3267075" cy="25273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823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EEEEEE"/>
          </a:solidFill>
          <a:ln cap="flat">
            <a:noFill/>
            <a:prstDash val="solid"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0" b="0" kern="0">
              <a:solidFill>
                <a:srgbClr val="4C4948"/>
              </a:solidFill>
              <a:latin typeface="Helvetica" panose="020B0604020202020204" pitchFamily="34" charset="0"/>
              <a:ea typeface="ＭＳ Ｐゴシック" pitchFamily="50"/>
              <a:cs typeface="Helvetica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83275" y="4779963"/>
            <a:ext cx="3733800" cy="15303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2504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E7F9FF"/>
          </a:solidFill>
          <a:ln cap="flat">
            <a:noFill/>
            <a:prstDash val="solid"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AU" sz="1000" b="0" kern="0">
              <a:solidFill>
                <a:srgbClr val="44546A"/>
              </a:solidFill>
              <a:latin typeface="Helvetica" panose="020B0604020202020204" pitchFamily="34" charset="0"/>
              <a:ea typeface="ＭＳ Ｐゴシック" pitchFamily="50"/>
              <a:cs typeface="Helvetica" panose="020B0604020202020204" pitchFamily="34" charset="0"/>
            </a:endParaRPr>
          </a:p>
        </p:txBody>
      </p:sp>
      <p:pic>
        <p:nvPicPr>
          <p:cNvPr id="50184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2538" y="3952875"/>
            <a:ext cx="46037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 Box 32"/>
          <p:cNvSpPr txBox="1"/>
          <p:nvPr/>
        </p:nvSpPr>
        <p:spPr>
          <a:xfrm>
            <a:off x="2741613" y="2000250"/>
            <a:ext cx="1563687" cy="228600"/>
          </a:xfrm>
          <a:prstGeom prst="rect">
            <a:avLst/>
          </a:prstGeom>
          <a:noFill/>
          <a:ln cap="flat">
            <a:noFill/>
          </a:ln>
        </p:spPr>
        <p:txBody>
          <a:bodyPr lIns="91430" tIns="45710" rIns="91430" bIns="45710" anchorCtr="1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100" b="0" kern="0">
                <a:solidFill>
                  <a:srgbClr val="002060"/>
                </a:solidFill>
                <a:latin typeface="Helvetica" panose="020B0604020202020204" pitchFamily="34" charset="0"/>
                <a:ea typeface="ＭＳ Ｐゴシック" pitchFamily="34"/>
                <a:cs typeface="Helvetica" panose="020B0604020202020204" pitchFamily="34" charset="0"/>
              </a:rPr>
              <a:t>SC2 – Gas Refining</a:t>
            </a:r>
          </a:p>
        </p:txBody>
      </p:sp>
      <p:sp>
        <p:nvSpPr>
          <p:cNvPr id="64" name="AutoShape 57"/>
          <p:cNvSpPr/>
          <p:nvPr/>
        </p:nvSpPr>
        <p:spPr>
          <a:xfrm>
            <a:off x="498475" y="2630488"/>
            <a:ext cx="2424113" cy="241300"/>
          </a:xfrm>
          <a:custGeom>
            <a:avLst>
              <a:gd name="f0" fmla="val 19881"/>
              <a:gd name="f1" fmla="val 4886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5B9BD5"/>
          </a:solidFill>
          <a:ln w="9528" cap="flat">
            <a:solidFill>
              <a:srgbClr val="5B9BD5"/>
            </a:solidFill>
            <a:prstDash val="solid"/>
            <a:miter/>
          </a:ln>
        </p:spPr>
        <p:txBody>
          <a:bodyPr wrap="none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0" b="0" kern="0">
              <a:solidFill>
                <a:srgbClr val="000000"/>
              </a:solidFill>
              <a:latin typeface="Helvetica" panose="020B0604020202020204" pitchFamily="34" charset="0"/>
              <a:ea typeface="HGP創英角ｺﾞｼｯｸUB" pitchFamily="50"/>
              <a:cs typeface="Helvetica" panose="020B0604020202020204" pitchFamily="34" charset="0"/>
            </a:endParaRPr>
          </a:p>
        </p:txBody>
      </p:sp>
      <p:sp>
        <p:nvSpPr>
          <p:cNvPr id="65" name="Text Box 73"/>
          <p:cNvSpPr txBox="1"/>
          <p:nvPr/>
        </p:nvSpPr>
        <p:spPr>
          <a:xfrm>
            <a:off x="6073775" y="5383213"/>
            <a:ext cx="2014538" cy="431800"/>
          </a:xfrm>
          <a:prstGeom prst="rect">
            <a:avLst/>
          </a:prstGeom>
          <a:noFill/>
          <a:ln cap="flat">
            <a:noFill/>
          </a:ln>
        </p:spPr>
        <p:txBody>
          <a:bodyPr lIns="91430" tIns="45710" rIns="91430" bIns="45710"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100" b="0" kern="0" dirty="0">
                <a:solidFill>
                  <a:srgbClr val="660066"/>
                </a:solidFill>
                <a:latin typeface="Helvetica" panose="020B0604020202020204" pitchFamily="34" charset="0"/>
                <a:ea typeface="ＭＳ Ｐゴシック" pitchFamily="34"/>
                <a:cs typeface="Helvetica" panose="020B0604020202020204" pitchFamily="34" charset="0"/>
              </a:rPr>
              <a:t>SC7 – Liquid hydrogen unloading base</a:t>
            </a:r>
          </a:p>
        </p:txBody>
      </p:sp>
      <p:sp>
        <p:nvSpPr>
          <p:cNvPr id="66" name="AutoShape 57"/>
          <p:cNvSpPr/>
          <p:nvPr/>
        </p:nvSpPr>
        <p:spPr>
          <a:xfrm>
            <a:off x="7361238" y="2643188"/>
            <a:ext cx="727075" cy="220662"/>
          </a:xfrm>
          <a:custGeom>
            <a:avLst>
              <a:gd name="f0" fmla="val 16246"/>
              <a:gd name="f1" fmla="val 4886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5A9CD7"/>
          </a:solidFill>
          <a:ln cap="flat">
            <a:noFill/>
            <a:prstDash val="solid"/>
          </a:ln>
        </p:spPr>
        <p:txBody>
          <a:bodyPr wrap="none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0" b="0" kern="0">
              <a:solidFill>
                <a:srgbClr val="000000"/>
              </a:solidFill>
              <a:latin typeface="Helvetica" panose="020B0604020202020204" pitchFamily="34" charset="0"/>
              <a:ea typeface="HGP創英角ｺﾞｼｯｸUB" pitchFamily="50"/>
              <a:cs typeface="Helvetica" panose="020B0604020202020204" pitchFamily="34" charset="0"/>
            </a:endParaRPr>
          </a:p>
        </p:txBody>
      </p:sp>
      <p:pic>
        <p:nvPicPr>
          <p:cNvPr id="50189" name="Picture 63" descr="C:\Documents and Settings\yoshino\デスクトップ\1600X1200\Gasific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2362200"/>
            <a:ext cx="9556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 Box 35"/>
          <p:cNvSpPr txBox="1"/>
          <p:nvPr/>
        </p:nvSpPr>
        <p:spPr>
          <a:xfrm>
            <a:off x="4856163" y="4033838"/>
            <a:ext cx="3705225" cy="261937"/>
          </a:xfrm>
          <a:prstGeom prst="rect">
            <a:avLst/>
          </a:prstGeom>
          <a:noFill/>
          <a:ln cap="flat">
            <a:noFill/>
          </a:ln>
        </p:spPr>
        <p:txBody>
          <a:bodyPr lIns="91430" tIns="45710" rIns="91430" bIns="45710"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100" b="0" kern="0" dirty="0">
                <a:solidFill>
                  <a:srgbClr val="800080"/>
                </a:solidFill>
                <a:latin typeface="Helvetica" panose="020B0604020202020204" pitchFamily="34" charset="0"/>
                <a:ea typeface="ＭＳ Ｐゴシック" pitchFamily="34"/>
                <a:cs typeface="Helvetica" panose="020B0604020202020204" pitchFamily="34" charset="0"/>
              </a:rPr>
              <a:t>SC6 – Liquid hydrogen carrier</a:t>
            </a:r>
          </a:p>
        </p:txBody>
      </p:sp>
      <p:sp>
        <p:nvSpPr>
          <p:cNvPr id="71" name="Text Box 31"/>
          <p:cNvSpPr txBox="1"/>
          <p:nvPr/>
        </p:nvSpPr>
        <p:spPr>
          <a:xfrm>
            <a:off x="6251575" y="4927600"/>
            <a:ext cx="733425" cy="265113"/>
          </a:xfrm>
          <a:prstGeom prst="rect">
            <a:avLst/>
          </a:prstGeom>
          <a:noFill/>
          <a:ln cap="flat">
            <a:noFill/>
          </a:ln>
        </p:spPr>
        <p:txBody>
          <a:bodyPr lIns="91430" tIns="45710" rIns="91430" bIns="45710" anchorCtr="1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kern="0">
                <a:solidFill>
                  <a:srgbClr val="000000"/>
                </a:solidFill>
                <a:latin typeface="Helvetica" panose="020B0604020202020204" pitchFamily="34" charset="0"/>
                <a:ea typeface="ＭＳ Ｐゴシック" pitchFamily="34"/>
                <a:cs typeface="Helvetica" panose="020B0604020202020204" pitchFamily="34" charset="0"/>
              </a:rPr>
              <a:t>Japan</a:t>
            </a:r>
          </a:p>
        </p:txBody>
      </p:sp>
      <p:sp>
        <p:nvSpPr>
          <p:cNvPr id="72" name="Text Box 31"/>
          <p:cNvSpPr txBox="1"/>
          <p:nvPr/>
        </p:nvSpPr>
        <p:spPr>
          <a:xfrm>
            <a:off x="1512888" y="1212850"/>
            <a:ext cx="1725612" cy="514350"/>
          </a:xfrm>
          <a:prstGeom prst="rect">
            <a:avLst/>
          </a:prstGeom>
          <a:noFill/>
          <a:ln cap="flat">
            <a:noFill/>
          </a:ln>
        </p:spPr>
        <p:txBody>
          <a:bodyPr lIns="91430" tIns="45710" rIns="91430" bIns="45710" anchorCtr="1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kern="0" dirty="0">
                <a:solidFill>
                  <a:srgbClr val="000000"/>
                </a:solidFill>
                <a:latin typeface="Helvetica" panose="020B0604020202020204" pitchFamily="34" charset="0"/>
                <a:ea typeface="ＭＳ Ｐゴシック" pitchFamily="34"/>
                <a:cs typeface="Helvetica" panose="020B0604020202020204" pitchFamily="34" charset="0"/>
              </a:rPr>
              <a:t>Latrobe Valley – 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kern="0" dirty="0">
                <a:solidFill>
                  <a:srgbClr val="000000"/>
                </a:solidFill>
                <a:latin typeface="Helvetica" panose="020B0604020202020204" pitchFamily="34" charset="0"/>
                <a:ea typeface="ＭＳ Ｐゴシック" pitchFamily="34"/>
                <a:cs typeface="Helvetica" panose="020B0604020202020204" pitchFamily="34" charset="0"/>
              </a:rPr>
              <a:t>Victoria, Australia</a:t>
            </a:r>
          </a:p>
        </p:txBody>
      </p:sp>
      <p:sp>
        <p:nvSpPr>
          <p:cNvPr id="73" name="Text Box 31"/>
          <p:cNvSpPr txBox="1"/>
          <p:nvPr/>
        </p:nvSpPr>
        <p:spPr>
          <a:xfrm>
            <a:off x="6350000" y="1230313"/>
            <a:ext cx="3211513" cy="514350"/>
          </a:xfrm>
          <a:prstGeom prst="rect">
            <a:avLst/>
          </a:prstGeom>
          <a:noFill/>
          <a:ln cap="flat">
            <a:noFill/>
          </a:ln>
        </p:spPr>
        <p:txBody>
          <a:bodyPr lIns="91430" tIns="45710" rIns="91430" bIns="45710" anchorCtr="1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kern="0" dirty="0">
                <a:solidFill>
                  <a:srgbClr val="000000"/>
                </a:solidFill>
                <a:latin typeface="Helvetica" panose="020B0604020202020204" pitchFamily="34" charset="0"/>
                <a:ea typeface="ＭＳ Ｐゴシック" pitchFamily="34"/>
                <a:cs typeface="Helvetica" panose="020B0604020202020204" pitchFamily="34" charset="0"/>
              </a:rPr>
              <a:t>Port location to be confirmed – 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kern="0" dirty="0">
                <a:solidFill>
                  <a:srgbClr val="000000"/>
                </a:solidFill>
                <a:latin typeface="Helvetica" panose="020B0604020202020204" pitchFamily="34" charset="0"/>
                <a:ea typeface="ＭＳ Ｐゴシック" pitchFamily="34"/>
                <a:cs typeface="Helvetica" panose="020B0604020202020204" pitchFamily="34" charset="0"/>
              </a:rPr>
              <a:t>Australia</a:t>
            </a:r>
          </a:p>
        </p:txBody>
      </p:sp>
      <p:sp>
        <p:nvSpPr>
          <p:cNvPr id="74" name="Text Box 32"/>
          <p:cNvSpPr txBox="1"/>
          <p:nvPr/>
        </p:nvSpPr>
        <p:spPr>
          <a:xfrm>
            <a:off x="4767263" y="1946275"/>
            <a:ext cx="1331912" cy="361950"/>
          </a:xfrm>
          <a:prstGeom prst="rect">
            <a:avLst/>
          </a:prstGeom>
          <a:noFill/>
          <a:ln cap="flat">
            <a:noFill/>
          </a:ln>
        </p:spPr>
        <p:txBody>
          <a:bodyPr lIns="91430" tIns="45710" rIns="91430" bIns="45710" anchorCtr="1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100" b="0" kern="0" dirty="0">
                <a:solidFill>
                  <a:srgbClr val="548235"/>
                </a:solidFill>
                <a:latin typeface="Helvetica" panose="020B0604020202020204" pitchFamily="34" charset="0"/>
                <a:ea typeface="ＭＳ Ｐゴシック" pitchFamily="34"/>
                <a:cs typeface="Helvetica" panose="020B0604020202020204" pitchFamily="34" charset="0"/>
              </a:rPr>
              <a:t>SC3 – Transport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100" b="0" kern="0" dirty="0">
                <a:solidFill>
                  <a:srgbClr val="548235"/>
                </a:solidFill>
                <a:latin typeface="Helvetica" panose="020B0604020202020204" pitchFamily="34" charset="0"/>
                <a:ea typeface="ＭＳ Ｐゴシック" pitchFamily="34"/>
                <a:cs typeface="Helvetica" panose="020B0604020202020204" pitchFamily="34" charset="0"/>
              </a:rPr>
              <a:t>(H2 pipeline)</a:t>
            </a:r>
          </a:p>
        </p:txBody>
      </p:sp>
      <p:sp>
        <p:nvSpPr>
          <p:cNvPr id="76" name="Rectangle 3"/>
          <p:cNvSpPr/>
          <p:nvPr/>
        </p:nvSpPr>
        <p:spPr>
          <a:xfrm>
            <a:off x="2643188" y="4641850"/>
            <a:ext cx="1781175" cy="611188"/>
          </a:xfrm>
          <a:prstGeom prst="rect">
            <a:avLst/>
          </a:prstGeom>
          <a:noFill/>
          <a:ln w="12701" cap="flat">
            <a:solidFill>
              <a:srgbClr val="002060"/>
            </a:solidFill>
            <a:custDash>
              <a:ds d="100000" sp="100000"/>
            </a:custDash>
            <a:miter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AU" sz="1100" b="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CCS solution</a:t>
            </a:r>
          </a:p>
        </p:txBody>
      </p:sp>
      <p:cxnSp>
        <p:nvCxnSpPr>
          <p:cNvPr id="50196" name="Straight Connector 6"/>
          <p:cNvCxnSpPr>
            <a:cxnSpLocks noChangeShapeType="1"/>
            <a:stCxn id="50198" idx="2"/>
            <a:endCxn id="76" idx="0"/>
          </p:cNvCxnSpPr>
          <p:nvPr/>
        </p:nvCxnSpPr>
        <p:spPr bwMode="auto">
          <a:xfrm flipH="1">
            <a:off x="3533775" y="3238500"/>
            <a:ext cx="3175" cy="1403350"/>
          </a:xfrm>
          <a:prstGeom prst="straightConnector1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0197" name="図 19" descr="図1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371725"/>
            <a:ext cx="10922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8" name="Picture 62" descr="C:\Documents and Settings\yoshino\デスクトップ\1600X1200\Gas Refin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25" y="2316163"/>
            <a:ext cx="12128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AutoShape 57"/>
          <p:cNvSpPr/>
          <p:nvPr/>
        </p:nvSpPr>
        <p:spPr>
          <a:xfrm rot="5400013">
            <a:off x="7548563" y="4079875"/>
            <a:ext cx="2160587" cy="201613"/>
          </a:xfrm>
          <a:custGeom>
            <a:avLst>
              <a:gd name="f0" fmla="val 19828"/>
              <a:gd name="f1" fmla="val 4886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5A9CD7"/>
          </a:solidFill>
          <a:ln cap="flat">
            <a:noFill/>
            <a:prstDash val="solid"/>
          </a:ln>
        </p:spPr>
        <p:txBody>
          <a:bodyPr wrap="none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0" b="0" kern="0">
              <a:solidFill>
                <a:srgbClr val="4C4948"/>
              </a:solidFill>
              <a:latin typeface="Helvetica" panose="020B0604020202020204" pitchFamily="34" charset="0"/>
              <a:ea typeface="HGP創英角ｺﾞｼｯｸUB" pitchFamily="50"/>
              <a:cs typeface="Helvetica" panose="020B0604020202020204" pitchFamily="34" charset="0"/>
            </a:endParaRPr>
          </a:p>
        </p:txBody>
      </p:sp>
      <p:pic>
        <p:nvPicPr>
          <p:cNvPr id="50200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2351088"/>
            <a:ext cx="11144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1" name="Picture 2" descr="Image result for pipelin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856038"/>
            <a:ext cx="10937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2" name="Picture 4" descr="Image result for LNG loader whar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2325688"/>
            <a:ext cx="1309688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Rectangle 3"/>
          <p:cNvSpPr/>
          <p:nvPr/>
        </p:nvSpPr>
        <p:spPr>
          <a:xfrm>
            <a:off x="2862263" y="3221038"/>
            <a:ext cx="1781175" cy="60960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AU" sz="1200" b="0" kern="0" dirty="0">
                <a:solidFill>
                  <a:srgbClr val="00206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</a:t>
            </a:r>
            <a:r>
              <a:rPr kumimoji="0" lang="en-AU" sz="1200" b="0" kern="0" baseline="-25000" dirty="0">
                <a:solidFill>
                  <a:srgbClr val="00206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86" name="AutoShape 57"/>
          <p:cNvSpPr/>
          <p:nvPr/>
        </p:nvSpPr>
        <p:spPr>
          <a:xfrm rot="5400013" flipH="1" flipV="1">
            <a:off x="7817644" y="4101307"/>
            <a:ext cx="2160587" cy="203200"/>
          </a:xfrm>
          <a:custGeom>
            <a:avLst>
              <a:gd name="f0" fmla="val 19828"/>
              <a:gd name="f1" fmla="val 4886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5A9CD7">
              <a:alpha val="50196"/>
            </a:srgbClr>
          </a:solidFill>
          <a:ln cap="flat">
            <a:noFill/>
            <a:prstDash val="solid"/>
          </a:ln>
        </p:spPr>
        <p:txBody>
          <a:bodyPr wrap="none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0" b="0" kern="0">
              <a:solidFill>
                <a:srgbClr val="4C4948"/>
              </a:solidFill>
              <a:latin typeface="Helvetica" panose="020B0604020202020204" pitchFamily="34" charset="0"/>
              <a:ea typeface="HGP創英角ｺﾞｼｯｸUB" pitchFamily="50"/>
              <a:cs typeface="Helvetica" panose="020B0604020202020204" pitchFamily="34" charset="0"/>
            </a:endParaRPr>
          </a:p>
        </p:txBody>
      </p:sp>
      <p:pic>
        <p:nvPicPr>
          <p:cNvPr id="5020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4" b="9012"/>
          <a:stretch>
            <a:fillRect/>
          </a:stretch>
        </p:blipFill>
        <p:spPr bwMode="auto">
          <a:xfrm>
            <a:off x="7816850" y="3770313"/>
            <a:ext cx="1633538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Text Box 73"/>
          <p:cNvSpPr txBox="1"/>
          <p:nvPr/>
        </p:nvSpPr>
        <p:spPr>
          <a:xfrm>
            <a:off x="6457950" y="1946275"/>
            <a:ext cx="1474788" cy="361950"/>
          </a:xfrm>
          <a:prstGeom prst="rect">
            <a:avLst/>
          </a:prstGeom>
          <a:noFill/>
          <a:ln cap="flat">
            <a:noFill/>
          </a:ln>
        </p:spPr>
        <p:txBody>
          <a:bodyPr lIns="91430" tIns="45710" rIns="91430" bIns="45710" anchorCtr="1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100" b="0" kern="0" dirty="0">
                <a:solidFill>
                  <a:srgbClr val="385723"/>
                </a:solidFill>
                <a:latin typeface="Helvetica" panose="020B0604020202020204" pitchFamily="34" charset="0"/>
                <a:ea typeface="ＭＳ Ｐゴシック" pitchFamily="34"/>
                <a:cs typeface="Helvetica" panose="020B0604020202020204" pitchFamily="34" charset="0"/>
              </a:rPr>
              <a:t>SC4 – Hydrogen liquefaction </a:t>
            </a:r>
          </a:p>
        </p:txBody>
      </p:sp>
      <p:sp>
        <p:nvSpPr>
          <p:cNvPr id="89" name="Rectangle 53"/>
          <p:cNvSpPr/>
          <p:nvPr/>
        </p:nvSpPr>
        <p:spPr>
          <a:xfrm>
            <a:off x="7851775" y="1939925"/>
            <a:ext cx="1774825" cy="36353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lIns="91430" tIns="45710" rIns="91430" bIns="45710" anchorCtr="1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100" b="0" kern="0">
                <a:solidFill>
                  <a:srgbClr val="385723"/>
                </a:solidFill>
                <a:latin typeface="Helvetica" panose="020B0604020202020204" pitchFamily="34" charset="0"/>
                <a:ea typeface="ＭＳ Ｐゴシック" pitchFamily="34"/>
                <a:cs typeface="Helvetica" panose="020B0604020202020204" pitchFamily="34" charset="0"/>
              </a:rPr>
              <a:t>SC5 – Hydrogen loading base</a:t>
            </a:r>
          </a:p>
        </p:txBody>
      </p:sp>
      <p:sp>
        <p:nvSpPr>
          <p:cNvPr id="90" name="Text Box 31"/>
          <p:cNvSpPr txBox="1"/>
          <p:nvPr/>
        </p:nvSpPr>
        <p:spPr>
          <a:xfrm>
            <a:off x="835025" y="1922463"/>
            <a:ext cx="1503363" cy="361950"/>
          </a:xfrm>
          <a:prstGeom prst="rect">
            <a:avLst/>
          </a:prstGeom>
          <a:noFill/>
          <a:ln cap="flat">
            <a:noFill/>
          </a:ln>
        </p:spPr>
        <p:txBody>
          <a:bodyPr lIns="91430" tIns="45710" rIns="91430" bIns="45710" anchorCtr="1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100" b="0" kern="0" dirty="0">
                <a:solidFill>
                  <a:srgbClr val="002060"/>
                </a:solidFill>
                <a:latin typeface="Helvetica" panose="020B0604020202020204" pitchFamily="34" charset="0"/>
                <a:ea typeface="ＭＳ Ｐゴシック" pitchFamily="34"/>
                <a:cs typeface="Helvetica" panose="020B0604020202020204" pitchFamily="34" charset="0"/>
              </a:rPr>
              <a:t>SC1-A – Brown coal gasification </a:t>
            </a:r>
          </a:p>
        </p:txBody>
      </p:sp>
      <p:sp>
        <p:nvSpPr>
          <p:cNvPr id="92" name="AutoShape 57"/>
          <p:cNvSpPr/>
          <p:nvPr/>
        </p:nvSpPr>
        <p:spPr>
          <a:xfrm>
            <a:off x="5970588" y="2646363"/>
            <a:ext cx="725487" cy="220662"/>
          </a:xfrm>
          <a:custGeom>
            <a:avLst>
              <a:gd name="f0" fmla="val 16246"/>
              <a:gd name="f1" fmla="val 4886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5A9CD7"/>
          </a:solidFill>
          <a:ln cap="flat">
            <a:noFill/>
            <a:prstDash val="solid"/>
          </a:ln>
        </p:spPr>
        <p:txBody>
          <a:bodyPr wrap="none"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0" b="0" kern="0">
              <a:solidFill>
                <a:srgbClr val="000000"/>
              </a:solidFill>
              <a:latin typeface="Helvetica" panose="020B0604020202020204" pitchFamily="34" charset="0"/>
              <a:ea typeface="HGP創英角ｺﾞｼｯｸUB" pitchFamily="50"/>
              <a:cs typeface="Helvetica" panose="020B0604020202020204" pitchFamily="34" charset="0"/>
            </a:endParaRPr>
          </a:p>
        </p:txBody>
      </p:sp>
      <p:pic>
        <p:nvPicPr>
          <p:cNvPr id="50210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6963"/>
            <a:ext cx="161131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1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6"/>
          <a:stretch>
            <a:fillRect/>
          </a:stretch>
        </p:blipFill>
        <p:spPr bwMode="auto">
          <a:xfrm>
            <a:off x="7932738" y="5232400"/>
            <a:ext cx="1376362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テキスト ボックス 40"/>
          <p:cNvSpPr txBox="1">
            <a:spLocks noChangeArrowheads="1"/>
          </p:cNvSpPr>
          <p:nvPr/>
        </p:nvSpPr>
        <p:spPr bwMode="auto">
          <a:xfrm>
            <a:off x="7904103" y="5877197"/>
            <a:ext cx="1314570" cy="22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738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</a:t>
            </a:r>
            <a:r>
              <a:rPr lang="en-US" altLang="ja-JP" sz="738" dirty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HySTRA</a:t>
            </a:r>
            <a:endParaRPr lang="ja-JP" altLang="en-US" sz="738" dirty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1"/>
          <p:cNvSpPr>
            <a:spLocks noGrp="1"/>
          </p:cNvSpPr>
          <p:nvPr>
            <p:ph type="title" idx="4294967295"/>
          </p:nvPr>
        </p:nvSpPr>
        <p:spPr>
          <a:xfrm>
            <a:off x="415925" y="254000"/>
            <a:ext cx="6683375" cy="7191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Contents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4275" name="コンテンツ プレースホルダー 1"/>
          <p:cNvSpPr>
            <a:spLocks noGrp="1"/>
          </p:cNvSpPr>
          <p:nvPr>
            <p:ph sz="quarter" idx="4294967295"/>
          </p:nvPr>
        </p:nvSpPr>
        <p:spPr>
          <a:xfrm>
            <a:off x="234950" y="1835150"/>
            <a:ext cx="9183688" cy="3617913"/>
          </a:xfrm>
        </p:spPr>
        <p:txBody>
          <a:bodyPr/>
          <a:lstStyle/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Japan’s Basic Hydrogen Strategy</a:t>
            </a: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KHI’s hydrogen vision and capabilities</a:t>
            </a: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Hydrogen Energy Supply Chain (HESC) Project</a:t>
            </a: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latin typeface="メイリオ"/>
                <a:ea typeface="メイリオ"/>
                <a:cs typeface="メイリオ"/>
              </a:rPr>
              <a:t>The HESC Project and Carbon Capture and Storage (CCS) </a:t>
            </a: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Closing remarks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225425" y="330200"/>
            <a:ext cx="9450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7313">
              <a:spcBef>
                <a:spcPct val="20000"/>
              </a:spcBef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1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altLang="ja-JP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HESC Project </a:t>
            </a: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will require</a:t>
            </a:r>
            <a:r>
              <a:rPr lang="en-US" altLang="ja-JP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 CCS solution</a:t>
            </a:r>
            <a:endParaRPr lang="ja-JP" altLang="ja-JP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8372" name="タイトル 3"/>
          <p:cNvSpPr txBox="1">
            <a:spLocks/>
          </p:cNvSpPr>
          <p:nvPr/>
        </p:nvSpPr>
        <p:spPr bwMode="auto">
          <a:xfrm>
            <a:off x="325438" y="-4763"/>
            <a:ext cx="63976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ja-JP" sz="1200">
                <a:solidFill>
                  <a:srgbClr val="7F7F7F"/>
                </a:solidFill>
              </a:rPr>
              <a:t>4. The HESC Project and Carbon Capture and Storage (CCS)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5425" y="1258409"/>
            <a:ext cx="9879013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The HESC Project concept was developed by linking the two strategic advantages of Victoria – abundant brown coal resources and suitable geological formations for CCS.</a:t>
            </a:r>
            <a:endParaRPr lang="en-AU" altLang="ja-JP" sz="16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43299" y="2151640"/>
            <a:ext cx="6089264" cy="3422901"/>
            <a:chOff x="1784350" y="2849563"/>
            <a:chExt cx="6018213" cy="3382962"/>
          </a:xfrm>
        </p:grpSpPr>
        <p:pic>
          <p:nvPicPr>
            <p:cNvPr id="32771" name="図 3" descr="テキスト-p5_E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84350" y="2849563"/>
              <a:ext cx="6018213" cy="33829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4" name="TextBox 3"/>
            <p:cNvSpPr txBox="1">
              <a:spLocks noChangeArrowheads="1"/>
            </p:cNvSpPr>
            <p:nvPr/>
          </p:nvSpPr>
          <p:spPr bwMode="auto">
            <a:xfrm>
              <a:off x="6273800" y="4800600"/>
              <a:ext cx="15287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l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AU" altLang="en-US" sz="1600" b="0">
                <a:solidFill>
                  <a:schemeClr val="tx2"/>
                </a:solidFill>
              </a:endParaRPr>
            </a:p>
          </p:txBody>
        </p:sp>
        <p:sp>
          <p:nvSpPr>
            <p:cNvPr id="58375" name="TextBox 2"/>
            <p:cNvSpPr txBox="1">
              <a:spLocks noChangeArrowheads="1"/>
            </p:cNvSpPr>
            <p:nvPr/>
          </p:nvSpPr>
          <p:spPr bwMode="auto">
            <a:xfrm>
              <a:off x="4038600" y="5476875"/>
              <a:ext cx="3763963" cy="755650"/>
            </a:xfrm>
            <a:prstGeom prst="rect">
              <a:avLst/>
            </a:prstGeom>
            <a:solidFill>
              <a:srgbClr val="D7E3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AU" altLang="en-US" sz="1600" b="0">
                <a:solidFill>
                  <a:schemeClr val="tx2"/>
                </a:solidFill>
              </a:endParaRPr>
            </a:p>
          </p:txBody>
        </p:sp>
        <p:sp>
          <p:nvSpPr>
            <p:cNvPr id="58376" name="TextBox 3"/>
            <p:cNvSpPr txBox="1">
              <a:spLocks noChangeArrowheads="1"/>
            </p:cNvSpPr>
            <p:nvPr/>
          </p:nvSpPr>
          <p:spPr bwMode="auto">
            <a:xfrm>
              <a:off x="3089275" y="5853113"/>
              <a:ext cx="1185863" cy="246062"/>
            </a:xfrm>
            <a:prstGeom prst="rect">
              <a:avLst/>
            </a:prstGeom>
            <a:solidFill>
              <a:srgbClr val="D7E3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AU" altLang="en-US" sz="1000" b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Victoria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225424" y="2118597"/>
            <a:ext cx="331787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alt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CCS is critical to the ability of the HESC Project to supply low-emissions hydrogen.</a:t>
            </a:r>
          </a:p>
          <a:p>
            <a:pPr>
              <a:defRPr/>
            </a:pPr>
            <a:endParaRPr lang="en-AU" altLang="en-US" sz="22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alt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The Australian and Victorian Governments’ </a:t>
            </a:r>
            <a:r>
              <a:rPr lang="en-AU" altLang="en-US" sz="1600" b="0" dirty="0" err="1">
                <a:latin typeface="Helvetica" panose="020B0604020202020204" pitchFamily="34" charset="0"/>
                <a:cs typeface="Helvetica" panose="020B0604020202020204" pitchFamily="34" charset="0"/>
              </a:rPr>
              <a:t>CarbonNet</a:t>
            </a:r>
            <a:r>
              <a:rPr lang="en-AU" alt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 Project presents a prospective CCS solution for the HESC Project.</a:t>
            </a:r>
            <a:endParaRPr lang="en-AU" sz="16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1"/>
          <p:cNvSpPr>
            <a:spLocks noGrp="1"/>
          </p:cNvSpPr>
          <p:nvPr>
            <p:ph type="title" idx="4294967295"/>
          </p:nvPr>
        </p:nvSpPr>
        <p:spPr>
          <a:xfrm>
            <a:off x="415925" y="254000"/>
            <a:ext cx="6683375" cy="7191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Contents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8611" name="コンテンツ プレースホルダー 1"/>
          <p:cNvSpPr>
            <a:spLocks noGrp="1"/>
          </p:cNvSpPr>
          <p:nvPr>
            <p:ph sz="quarter" idx="4294967295"/>
          </p:nvPr>
        </p:nvSpPr>
        <p:spPr>
          <a:xfrm>
            <a:off x="234950" y="1835150"/>
            <a:ext cx="9183688" cy="3617913"/>
          </a:xfrm>
        </p:spPr>
        <p:txBody>
          <a:bodyPr/>
          <a:lstStyle/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Japan’s Basic Hydrogen Strategy</a:t>
            </a: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KHI’s hydrogen vision and capabilities</a:t>
            </a: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Hydrogen Energy Supply Chain (HESC) Project</a:t>
            </a: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The HESC Project and Carbon Capture and Storage (CCS) </a:t>
            </a: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latin typeface="メイリオ"/>
                <a:ea typeface="メイリオ"/>
                <a:cs typeface="メイリオ"/>
              </a:rPr>
              <a:t>Closing remarks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6"/>
          <p:cNvSpPr txBox="1">
            <a:spLocks noChangeArrowheads="1"/>
          </p:cNvSpPr>
          <p:nvPr/>
        </p:nvSpPr>
        <p:spPr bwMode="auto">
          <a:xfrm>
            <a:off x="225425" y="330200"/>
            <a:ext cx="94094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7313">
              <a:spcBef>
                <a:spcPct val="20000"/>
              </a:spcBef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1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altLang="ja-JP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Advantages of 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low emissions </a:t>
            </a:r>
            <a:r>
              <a:rPr lang="en-US" altLang="ja-JP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hydrogen supply chains </a:t>
            </a:r>
            <a:endParaRPr lang="ja-JP" altLang="ja-JP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0685" name="タイトル 3"/>
          <p:cNvSpPr txBox="1">
            <a:spLocks/>
          </p:cNvSpPr>
          <p:nvPr/>
        </p:nvSpPr>
        <p:spPr bwMode="auto">
          <a:xfrm>
            <a:off x="325438" y="-4763"/>
            <a:ext cx="63976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ja-JP" sz="1200" dirty="0">
                <a:solidFill>
                  <a:srgbClr val="7F7F7F"/>
                </a:solidFill>
              </a:rPr>
              <a:t>5. </a:t>
            </a:r>
            <a:r>
              <a:rPr lang="en-AU" altLang="ja-JP" sz="1200" dirty="0">
                <a:solidFill>
                  <a:srgbClr val="7F7F7F"/>
                </a:solidFill>
              </a:rPr>
              <a:t>Conclusions</a:t>
            </a:r>
          </a:p>
        </p:txBody>
      </p:sp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2014295" y="4308279"/>
            <a:ext cx="2181547" cy="1926549"/>
            <a:chOff x="1124" y="3273"/>
            <a:chExt cx="649" cy="609"/>
          </a:xfrm>
        </p:grpSpPr>
        <p:sp>
          <p:nvSpPr>
            <p:cNvPr id="66" name="Freeform 5"/>
            <p:cNvSpPr>
              <a:spLocks/>
            </p:cNvSpPr>
            <p:nvPr/>
          </p:nvSpPr>
          <p:spPr bwMode="gray">
            <a:xfrm rot="16200000">
              <a:off x="1144" y="3253"/>
              <a:ext cx="609" cy="649"/>
            </a:xfrm>
            <a:custGeom>
              <a:avLst/>
              <a:gdLst/>
              <a:ahLst/>
              <a:cxnLst>
                <a:cxn ang="0">
                  <a:pos x="1610" y="0"/>
                </a:cxn>
                <a:cxn ang="0">
                  <a:pos x="0" y="0"/>
                </a:cxn>
                <a:cxn ang="0">
                  <a:pos x="0" y="1462"/>
                </a:cxn>
                <a:cxn ang="0">
                  <a:pos x="576" y="1504"/>
                </a:cxn>
                <a:cxn ang="0">
                  <a:pos x="682" y="1782"/>
                </a:cxn>
                <a:cxn ang="0">
                  <a:pos x="960" y="1676"/>
                </a:cxn>
                <a:cxn ang="0">
                  <a:pos x="960" y="1504"/>
                </a:cxn>
                <a:cxn ang="0">
                  <a:pos x="1536" y="1536"/>
                </a:cxn>
                <a:cxn ang="0">
                  <a:pos x="1536" y="1536"/>
                </a:cxn>
                <a:cxn ang="0">
                  <a:pos x="1536" y="1536"/>
                </a:cxn>
                <a:cxn ang="0">
                  <a:pos x="1568" y="960"/>
                </a:cxn>
                <a:cxn ang="0">
                  <a:pos x="1290" y="854"/>
                </a:cxn>
                <a:cxn ang="0">
                  <a:pos x="1397" y="576"/>
                </a:cxn>
                <a:cxn ang="0">
                  <a:pos x="1568" y="576"/>
                </a:cxn>
                <a:cxn ang="0">
                  <a:pos x="1610" y="0"/>
                </a:cxn>
              </a:cxnLst>
              <a:rect l="0" t="0" r="r" b="b"/>
              <a:pathLst>
                <a:path w="1718" h="1829">
                  <a:moveTo>
                    <a:pt x="1610" y="0"/>
                  </a:moveTo>
                  <a:lnTo>
                    <a:pt x="0" y="0"/>
                  </a:lnTo>
                  <a:lnTo>
                    <a:pt x="0" y="1462"/>
                  </a:lnTo>
                  <a:cubicBezTo>
                    <a:pt x="182" y="1354"/>
                    <a:pt x="412" y="1371"/>
                    <a:pt x="576" y="1504"/>
                  </a:cubicBezTo>
                  <a:cubicBezTo>
                    <a:pt x="529" y="1610"/>
                    <a:pt x="576" y="1735"/>
                    <a:pt x="682" y="1782"/>
                  </a:cubicBezTo>
                  <a:cubicBezTo>
                    <a:pt x="788" y="1829"/>
                    <a:pt x="913" y="1782"/>
                    <a:pt x="960" y="1676"/>
                  </a:cubicBezTo>
                  <a:cubicBezTo>
                    <a:pt x="984" y="1621"/>
                    <a:pt x="984" y="1559"/>
                    <a:pt x="960" y="1504"/>
                  </a:cubicBezTo>
                  <a:cubicBezTo>
                    <a:pt x="1149" y="1438"/>
                    <a:pt x="1356" y="1449"/>
                    <a:pt x="1536" y="1536"/>
                  </a:cubicBezTo>
                  <a:lnTo>
                    <a:pt x="1536" y="1536"/>
                  </a:lnTo>
                  <a:lnTo>
                    <a:pt x="1536" y="1536"/>
                  </a:lnTo>
                  <a:cubicBezTo>
                    <a:pt x="1623" y="1356"/>
                    <a:pt x="1634" y="1148"/>
                    <a:pt x="1568" y="960"/>
                  </a:cubicBezTo>
                  <a:cubicBezTo>
                    <a:pt x="1462" y="1007"/>
                    <a:pt x="1338" y="960"/>
                    <a:pt x="1290" y="854"/>
                  </a:cubicBezTo>
                  <a:cubicBezTo>
                    <a:pt x="1243" y="748"/>
                    <a:pt x="1291" y="623"/>
                    <a:pt x="1397" y="576"/>
                  </a:cubicBezTo>
                  <a:cubicBezTo>
                    <a:pt x="1451" y="552"/>
                    <a:pt x="1513" y="552"/>
                    <a:pt x="1568" y="576"/>
                  </a:cubicBezTo>
                  <a:cubicBezTo>
                    <a:pt x="1701" y="412"/>
                    <a:pt x="1718" y="182"/>
                    <a:pt x="1610" y="0"/>
                  </a:cubicBezTo>
                  <a:close/>
                </a:path>
              </a:pathLst>
            </a:custGeom>
            <a:solidFill>
              <a:srgbClr val="EBB700"/>
            </a:solidFill>
            <a:ln w="635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</p:spPr>
          <p:txBody>
            <a:bodyPr lIns="54000" tIns="54000" rIns="54000" bIns="540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7" name="Text Box 6"/>
            <p:cNvSpPr txBox="1">
              <a:spLocks noChangeArrowheads="1"/>
            </p:cNvSpPr>
            <p:nvPr/>
          </p:nvSpPr>
          <p:spPr bwMode="gray">
            <a:xfrm>
              <a:off x="1145" y="3561"/>
              <a:ext cx="493" cy="13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</p:spPr>
          <p:txBody>
            <a:bodyPr lIns="36000" tIns="36000" rIns="36000" bIns="360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Creation of export markets</a:t>
              </a:r>
            </a:p>
          </p:txBody>
        </p:sp>
      </p:grpSp>
      <p:grpSp>
        <p:nvGrpSpPr>
          <p:cNvPr id="35" name="Group 7"/>
          <p:cNvGrpSpPr>
            <a:grpSpLocks/>
          </p:cNvGrpSpPr>
          <p:nvPr/>
        </p:nvGrpSpPr>
        <p:grpSpPr bwMode="auto">
          <a:xfrm>
            <a:off x="2014294" y="2603174"/>
            <a:ext cx="2020200" cy="2255549"/>
            <a:chOff x="1124" y="2734"/>
            <a:chExt cx="601" cy="713"/>
          </a:xfrm>
        </p:grpSpPr>
        <p:sp>
          <p:nvSpPr>
            <p:cNvPr id="64" name="Freeform 8"/>
            <p:cNvSpPr>
              <a:spLocks/>
            </p:cNvSpPr>
            <p:nvPr/>
          </p:nvSpPr>
          <p:spPr bwMode="gray">
            <a:xfrm rot="-5400000">
              <a:off x="1068" y="2790"/>
              <a:ext cx="713" cy="601"/>
            </a:xfrm>
            <a:custGeom>
              <a:avLst/>
              <a:gdLst/>
              <a:ahLst/>
              <a:cxnLst>
                <a:cxn ang="0">
                  <a:pos x="294" y="1542"/>
                </a:cxn>
                <a:cxn ang="0">
                  <a:pos x="798" y="1543"/>
                </a:cxn>
                <a:cxn ang="0">
                  <a:pos x="904" y="1266"/>
                </a:cxn>
                <a:cxn ang="0">
                  <a:pos x="1182" y="1372"/>
                </a:cxn>
                <a:cxn ang="0">
                  <a:pos x="1182" y="1543"/>
                </a:cxn>
                <a:cxn ang="0">
                  <a:pos x="1832" y="1532"/>
                </a:cxn>
                <a:cxn ang="0">
                  <a:pos x="1862" y="960"/>
                </a:cxn>
                <a:cxn ang="0">
                  <a:pos x="1584" y="853"/>
                </a:cxn>
                <a:cxn ang="0">
                  <a:pos x="1690" y="576"/>
                </a:cxn>
                <a:cxn ang="0">
                  <a:pos x="1862" y="576"/>
                </a:cxn>
                <a:cxn ang="0">
                  <a:pos x="1904" y="0"/>
                </a:cxn>
                <a:cxn ang="0">
                  <a:pos x="368" y="0"/>
                </a:cxn>
                <a:cxn ang="0">
                  <a:pos x="325" y="576"/>
                </a:cxn>
                <a:cxn ang="0">
                  <a:pos x="48" y="682"/>
                </a:cxn>
                <a:cxn ang="0">
                  <a:pos x="154" y="960"/>
                </a:cxn>
                <a:cxn ang="0">
                  <a:pos x="325" y="960"/>
                </a:cxn>
                <a:cxn ang="0">
                  <a:pos x="294" y="1536"/>
                </a:cxn>
                <a:cxn ang="0">
                  <a:pos x="294" y="1536"/>
                </a:cxn>
                <a:cxn ang="0">
                  <a:pos x="294" y="1542"/>
                </a:cxn>
              </a:cxnLst>
              <a:rect l="0" t="0" r="r" b="b"/>
              <a:pathLst>
                <a:path w="2012" h="1698">
                  <a:moveTo>
                    <a:pt x="294" y="1542"/>
                  </a:moveTo>
                  <a:cubicBezTo>
                    <a:pt x="457" y="1600"/>
                    <a:pt x="635" y="1601"/>
                    <a:pt x="798" y="1543"/>
                  </a:cubicBezTo>
                  <a:cubicBezTo>
                    <a:pt x="750" y="1437"/>
                    <a:pt x="798" y="1313"/>
                    <a:pt x="904" y="1266"/>
                  </a:cubicBezTo>
                  <a:cubicBezTo>
                    <a:pt x="1010" y="1218"/>
                    <a:pt x="1134" y="1266"/>
                    <a:pt x="1182" y="1372"/>
                  </a:cubicBezTo>
                  <a:cubicBezTo>
                    <a:pt x="1206" y="1427"/>
                    <a:pt x="1206" y="1489"/>
                    <a:pt x="1182" y="1543"/>
                  </a:cubicBezTo>
                  <a:cubicBezTo>
                    <a:pt x="1372" y="1698"/>
                    <a:pt x="1647" y="1693"/>
                    <a:pt x="1832" y="1532"/>
                  </a:cubicBezTo>
                  <a:cubicBezTo>
                    <a:pt x="1917" y="1352"/>
                    <a:pt x="1928" y="1147"/>
                    <a:pt x="1862" y="960"/>
                  </a:cubicBezTo>
                  <a:cubicBezTo>
                    <a:pt x="1756" y="1007"/>
                    <a:pt x="1631" y="959"/>
                    <a:pt x="1584" y="853"/>
                  </a:cubicBezTo>
                  <a:cubicBezTo>
                    <a:pt x="1537" y="747"/>
                    <a:pt x="1584" y="623"/>
                    <a:pt x="1690" y="576"/>
                  </a:cubicBezTo>
                  <a:cubicBezTo>
                    <a:pt x="1745" y="551"/>
                    <a:pt x="1807" y="551"/>
                    <a:pt x="1862" y="576"/>
                  </a:cubicBezTo>
                  <a:cubicBezTo>
                    <a:pt x="1995" y="411"/>
                    <a:pt x="2012" y="181"/>
                    <a:pt x="1904" y="0"/>
                  </a:cubicBezTo>
                  <a:lnTo>
                    <a:pt x="368" y="0"/>
                  </a:lnTo>
                  <a:cubicBezTo>
                    <a:pt x="475" y="181"/>
                    <a:pt x="459" y="411"/>
                    <a:pt x="325" y="576"/>
                  </a:cubicBezTo>
                  <a:cubicBezTo>
                    <a:pt x="219" y="528"/>
                    <a:pt x="95" y="576"/>
                    <a:pt x="48" y="682"/>
                  </a:cubicBezTo>
                  <a:cubicBezTo>
                    <a:pt x="0" y="788"/>
                    <a:pt x="48" y="912"/>
                    <a:pt x="154" y="960"/>
                  </a:cubicBezTo>
                  <a:cubicBezTo>
                    <a:pt x="209" y="984"/>
                    <a:pt x="271" y="984"/>
                    <a:pt x="325" y="960"/>
                  </a:cubicBezTo>
                  <a:cubicBezTo>
                    <a:pt x="392" y="1148"/>
                    <a:pt x="381" y="1355"/>
                    <a:pt x="294" y="1536"/>
                  </a:cubicBezTo>
                  <a:lnTo>
                    <a:pt x="294" y="1536"/>
                  </a:lnTo>
                  <a:lnTo>
                    <a:pt x="294" y="1542"/>
                  </a:lnTo>
                  <a:close/>
                </a:path>
              </a:pathLst>
            </a:custGeom>
            <a:solidFill>
              <a:srgbClr val="A79E70"/>
            </a:solidFill>
            <a:ln w="635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</p:spPr>
          <p:txBody>
            <a:bodyPr lIns="54000" tIns="54000" rIns="54000" bIns="540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5" name="Text Box 9"/>
            <p:cNvSpPr txBox="1">
              <a:spLocks noChangeArrowheads="1"/>
            </p:cNvSpPr>
            <p:nvPr/>
          </p:nvSpPr>
          <p:spPr bwMode="gray">
            <a:xfrm>
              <a:off x="1162" y="3007"/>
              <a:ext cx="396" cy="13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</p:spPr>
          <p:txBody>
            <a:bodyPr lIns="36000" tIns="36000" rIns="36000" bIns="360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Spill over benefits of coal-to-x</a:t>
              </a:r>
            </a:p>
          </p:txBody>
        </p:sp>
      </p:grpSp>
      <p:grpSp>
        <p:nvGrpSpPr>
          <p:cNvPr id="36" name="Group 10"/>
          <p:cNvGrpSpPr>
            <a:grpSpLocks/>
          </p:cNvGrpSpPr>
          <p:nvPr/>
        </p:nvGrpSpPr>
        <p:grpSpPr bwMode="auto">
          <a:xfrm>
            <a:off x="2014295" y="1075221"/>
            <a:ext cx="2050454" cy="2053088"/>
            <a:chOff x="1124" y="2251"/>
            <a:chExt cx="610" cy="649"/>
          </a:xfrm>
        </p:grpSpPr>
        <p:sp>
          <p:nvSpPr>
            <p:cNvPr id="62" name="Freeform 11"/>
            <p:cNvSpPr>
              <a:spLocks/>
            </p:cNvSpPr>
            <p:nvPr/>
          </p:nvSpPr>
          <p:spPr bwMode="gray">
            <a:xfrm>
              <a:off x="1124" y="2251"/>
              <a:ext cx="610" cy="649"/>
            </a:xfrm>
            <a:custGeom>
              <a:avLst/>
              <a:gdLst/>
              <a:ahLst/>
              <a:cxnLst>
                <a:cxn ang="0">
                  <a:pos x="1610" y="0"/>
                </a:cxn>
                <a:cxn ang="0">
                  <a:pos x="0" y="0"/>
                </a:cxn>
                <a:cxn ang="0">
                  <a:pos x="0" y="1462"/>
                </a:cxn>
                <a:cxn ang="0">
                  <a:pos x="576" y="1504"/>
                </a:cxn>
                <a:cxn ang="0">
                  <a:pos x="682" y="1782"/>
                </a:cxn>
                <a:cxn ang="0">
                  <a:pos x="960" y="1676"/>
                </a:cxn>
                <a:cxn ang="0">
                  <a:pos x="960" y="1504"/>
                </a:cxn>
                <a:cxn ang="0">
                  <a:pos x="1536" y="1536"/>
                </a:cxn>
                <a:cxn ang="0">
                  <a:pos x="1536" y="1536"/>
                </a:cxn>
                <a:cxn ang="0">
                  <a:pos x="1536" y="1536"/>
                </a:cxn>
                <a:cxn ang="0">
                  <a:pos x="1568" y="960"/>
                </a:cxn>
                <a:cxn ang="0">
                  <a:pos x="1290" y="854"/>
                </a:cxn>
                <a:cxn ang="0">
                  <a:pos x="1397" y="576"/>
                </a:cxn>
                <a:cxn ang="0">
                  <a:pos x="1568" y="576"/>
                </a:cxn>
                <a:cxn ang="0">
                  <a:pos x="1610" y="0"/>
                </a:cxn>
              </a:cxnLst>
              <a:rect l="0" t="0" r="r" b="b"/>
              <a:pathLst>
                <a:path w="1718" h="1829">
                  <a:moveTo>
                    <a:pt x="1610" y="0"/>
                  </a:moveTo>
                  <a:lnTo>
                    <a:pt x="0" y="0"/>
                  </a:lnTo>
                  <a:lnTo>
                    <a:pt x="0" y="1462"/>
                  </a:lnTo>
                  <a:cubicBezTo>
                    <a:pt x="182" y="1354"/>
                    <a:pt x="412" y="1371"/>
                    <a:pt x="576" y="1504"/>
                  </a:cubicBezTo>
                  <a:cubicBezTo>
                    <a:pt x="529" y="1610"/>
                    <a:pt x="576" y="1735"/>
                    <a:pt x="682" y="1782"/>
                  </a:cubicBezTo>
                  <a:cubicBezTo>
                    <a:pt x="788" y="1829"/>
                    <a:pt x="913" y="1782"/>
                    <a:pt x="960" y="1676"/>
                  </a:cubicBezTo>
                  <a:cubicBezTo>
                    <a:pt x="984" y="1621"/>
                    <a:pt x="984" y="1559"/>
                    <a:pt x="960" y="1504"/>
                  </a:cubicBezTo>
                  <a:cubicBezTo>
                    <a:pt x="1149" y="1438"/>
                    <a:pt x="1356" y="1449"/>
                    <a:pt x="1536" y="1536"/>
                  </a:cubicBezTo>
                  <a:lnTo>
                    <a:pt x="1536" y="1536"/>
                  </a:lnTo>
                  <a:lnTo>
                    <a:pt x="1536" y="1536"/>
                  </a:lnTo>
                  <a:cubicBezTo>
                    <a:pt x="1623" y="1356"/>
                    <a:pt x="1634" y="1148"/>
                    <a:pt x="1568" y="960"/>
                  </a:cubicBezTo>
                  <a:cubicBezTo>
                    <a:pt x="1462" y="1007"/>
                    <a:pt x="1338" y="960"/>
                    <a:pt x="1290" y="854"/>
                  </a:cubicBezTo>
                  <a:cubicBezTo>
                    <a:pt x="1243" y="748"/>
                    <a:pt x="1291" y="623"/>
                    <a:pt x="1397" y="576"/>
                  </a:cubicBezTo>
                  <a:cubicBezTo>
                    <a:pt x="1451" y="552"/>
                    <a:pt x="1513" y="552"/>
                    <a:pt x="1568" y="576"/>
                  </a:cubicBezTo>
                  <a:cubicBezTo>
                    <a:pt x="1701" y="412"/>
                    <a:pt x="1718" y="182"/>
                    <a:pt x="1610" y="0"/>
                  </a:cubicBezTo>
                  <a:close/>
                </a:path>
              </a:pathLst>
            </a:custGeom>
            <a:solidFill>
              <a:srgbClr val="9E3039"/>
            </a:solidFill>
            <a:ln w="635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</p:spPr>
          <p:txBody>
            <a:bodyPr lIns="54000" tIns="54000" rIns="54000" bIns="540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3" name="Text Box 12"/>
            <p:cNvSpPr txBox="1">
              <a:spLocks noChangeArrowheads="1"/>
            </p:cNvSpPr>
            <p:nvPr/>
          </p:nvSpPr>
          <p:spPr bwMode="gray">
            <a:xfrm>
              <a:off x="1158" y="2452"/>
              <a:ext cx="417" cy="13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</p:spPr>
          <p:txBody>
            <a:bodyPr lIns="36000" tIns="36000" rIns="36000" bIns="360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kern="0" dirty="0">
                  <a:solidFill>
                    <a:srgbClr val="FFFFFF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I</a:t>
              </a:r>
              <a:r>
                <a:rPr kumimoji="0" lang="en-GB" sz="140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nnovation</a:t>
              </a:r>
              <a:r>
                <a:rPr kumimoji="0" lang="en-GB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 and skills transformation</a:t>
              </a:r>
            </a:p>
          </p:txBody>
        </p:sp>
      </p:grpSp>
      <p:grpSp>
        <p:nvGrpSpPr>
          <p:cNvPr id="38" name="Group 13"/>
          <p:cNvGrpSpPr>
            <a:grpSpLocks/>
          </p:cNvGrpSpPr>
          <p:nvPr/>
        </p:nvGrpSpPr>
        <p:grpSpPr bwMode="auto">
          <a:xfrm>
            <a:off x="3449612" y="2441837"/>
            <a:ext cx="2584915" cy="2432702"/>
            <a:chOff x="1551" y="2683"/>
            <a:chExt cx="769" cy="769"/>
          </a:xfrm>
        </p:grpSpPr>
        <p:sp>
          <p:nvSpPr>
            <p:cNvPr id="60" name="Freeform 14"/>
            <p:cNvSpPr>
              <a:spLocks/>
            </p:cNvSpPr>
            <p:nvPr/>
          </p:nvSpPr>
          <p:spPr bwMode="gray">
            <a:xfrm>
              <a:off x="1551" y="2683"/>
              <a:ext cx="769" cy="769"/>
            </a:xfrm>
            <a:custGeom>
              <a:avLst/>
              <a:gdLst/>
              <a:ahLst/>
              <a:cxnLst>
                <a:cxn ang="0">
                  <a:pos x="1845" y="322"/>
                </a:cxn>
                <a:cxn ang="0">
                  <a:pos x="1205" y="325"/>
                </a:cxn>
                <a:cxn ang="0">
                  <a:pos x="1099" y="47"/>
                </a:cxn>
                <a:cxn ang="0">
                  <a:pos x="821" y="153"/>
                </a:cxn>
                <a:cxn ang="0">
                  <a:pos x="821" y="325"/>
                </a:cxn>
                <a:cxn ang="0">
                  <a:pos x="323" y="325"/>
                </a:cxn>
                <a:cxn ang="0">
                  <a:pos x="325" y="965"/>
                </a:cxn>
                <a:cxn ang="0">
                  <a:pos x="48" y="1071"/>
                </a:cxn>
                <a:cxn ang="0">
                  <a:pos x="154" y="1349"/>
                </a:cxn>
                <a:cxn ang="0">
                  <a:pos x="325" y="1349"/>
                </a:cxn>
                <a:cxn ang="0">
                  <a:pos x="326" y="1847"/>
                </a:cxn>
                <a:cxn ang="0">
                  <a:pos x="965" y="1845"/>
                </a:cxn>
                <a:cxn ang="0">
                  <a:pos x="1072" y="2123"/>
                </a:cxn>
                <a:cxn ang="0">
                  <a:pos x="1349" y="2016"/>
                </a:cxn>
                <a:cxn ang="0">
                  <a:pos x="1349" y="1845"/>
                </a:cxn>
                <a:cxn ang="0">
                  <a:pos x="1848" y="1844"/>
                </a:cxn>
                <a:cxn ang="0">
                  <a:pos x="1846" y="1205"/>
                </a:cxn>
                <a:cxn ang="0">
                  <a:pos x="2123" y="1098"/>
                </a:cxn>
                <a:cxn ang="0">
                  <a:pos x="2017" y="821"/>
                </a:cxn>
                <a:cxn ang="0">
                  <a:pos x="1846" y="821"/>
                </a:cxn>
                <a:cxn ang="0">
                  <a:pos x="1845" y="322"/>
                </a:cxn>
              </a:cxnLst>
              <a:rect l="0" t="0" r="r" b="b"/>
              <a:pathLst>
                <a:path w="2171" h="2170">
                  <a:moveTo>
                    <a:pt x="1845" y="322"/>
                  </a:moveTo>
                  <a:cubicBezTo>
                    <a:pt x="1659" y="475"/>
                    <a:pt x="1392" y="476"/>
                    <a:pt x="1205" y="325"/>
                  </a:cubicBezTo>
                  <a:cubicBezTo>
                    <a:pt x="1253" y="219"/>
                    <a:pt x="1205" y="94"/>
                    <a:pt x="1099" y="47"/>
                  </a:cubicBezTo>
                  <a:cubicBezTo>
                    <a:pt x="993" y="0"/>
                    <a:pt x="869" y="47"/>
                    <a:pt x="821" y="153"/>
                  </a:cubicBezTo>
                  <a:cubicBezTo>
                    <a:pt x="797" y="208"/>
                    <a:pt x="797" y="270"/>
                    <a:pt x="821" y="325"/>
                  </a:cubicBezTo>
                  <a:cubicBezTo>
                    <a:pt x="660" y="382"/>
                    <a:pt x="484" y="382"/>
                    <a:pt x="323" y="325"/>
                  </a:cubicBezTo>
                  <a:cubicBezTo>
                    <a:pt x="476" y="511"/>
                    <a:pt x="477" y="778"/>
                    <a:pt x="325" y="965"/>
                  </a:cubicBezTo>
                  <a:cubicBezTo>
                    <a:pt x="219" y="917"/>
                    <a:pt x="95" y="965"/>
                    <a:pt x="48" y="1071"/>
                  </a:cubicBezTo>
                  <a:cubicBezTo>
                    <a:pt x="0" y="1177"/>
                    <a:pt x="48" y="1301"/>
                    <a:pt x="154" y="1349"/>
                  </a:cubicBezTo>
                  <a:cubicBezTo>
                    <a:pt x="209" y="1373"/>
                    <a:pt x="271" y="1373"/>
                    <a:pt x="325" y="1349"/>
                  </a:cubicBezTo>
                  <a:cubicBezTo>
                    <a:pt x="382" y="1510"/>
                    <a:pt x="382" y="1686"/>
                    <a:pt x="326" y="1847"/>
                  </a:cubicBezTo>
                  <a:cubicBezTo>
                    <a:pt x="511" y="1695"/>
                    <a:pt x="779" y="1694"/>
                    <a:pt x="965" y="1845"/>
                  </a:cubicBezTo>
                  <a:cubicBezTo>
                    <a:pt x="918" y="1951"/>
                    <a:pt x="966" y="2075"/>
                    <a:pt x="1072" y="2123"/>
                  </a:cubicBezTo>
                  <a:cubicBezTo>
                    <a:pt x="1178" y="2170"/>
                    <a:pt x="1302" y="2122"/>
                    <a:pt x="1349" y="2016"/>
                  </a:cubicBezTo>
                  <a:cubicBezTo>
                    <a:pt x="1374" y="1962"/>
                    <a:pt x="1374" y="1899"/>
                    <a:pt x="1349" y="1845"/>
                  </a:cubicBezTo>
                  <a:cubicBezTo>
                    <a:pt x="1511" y="1788"/>
                    <a:pt x="1687" y="1788"/>
                    <a:pt x="1848" y="1844"/>
                  </a:cubicBezTo>
                  <a:cubicBezTo>
                    <a:pt x="1695" y="1659"/>
                    <a:pt x="1694" y="1391"/>
                    <a:pt x="1846" y="1205"/>
                  </a:cubicBezTo>
                  <a:cubicBezTo>
                    <a:pt x="1952" y="1252"/>
                    <a:pt x="2076" y="1204"/>
                    <a:pt x="2123" y="1098"/>
                  </a:cubicBezTo>
                  <a:cubicBezTo>
                    <a:pt x="2171" y="992"/>
                    <a:pt x="2123" y="868"/>
                    <a:pt x="2017" y="821"/>
                  </a:cubicBezTo>
                  <a:cubicBezTo>
                    <a:pt x="1962" y="796"/>
                    <a:pt x="1900" y="796"/>
                    <a:pt x="1846" y="821"/>
                  </a:cubicBezTo>
                  <a:cubicBezTo>
                    <a:pt x="1789" y="660"/>
                    <a:pt x="1789" y="484"/>
                    <a:pt x="1845" y="322"/>
                  </a:cubicBezTo>
                </a:path>
              </a:pathLst>
            </a:custGeom>
            <a:solidFill>
              <a:srgbClr val="5CB5AA"/>
            </a:solidFill>
            <a:ln w="63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54000" tIns="54000" rIns="54000" bIns="540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1" name="Text Box 15"/>
            <p:cNvSpPr txBox="1">
              <a:spLocks noChangeArrowheads="1"/>
            </p:cNvSpPr>
            <p:nvPr/>
          </p:nvSpPr>
          <p:spPr bwMode="gray">
            <a:xfrm>
              <a:off x="1691" y="3007"/>
              <a:ext cx="493" cy="13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</p:spPr>
          <p:txBody>
            <a:bodyPr lIns="36000" tIns="36000" rIns="36000" bIns="360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“Ultimate clean energy” – no CO</a:t>
              </a:r>
              <a:r>
                <a:rPr kumimoji="0" lang="en-GB" sz="1400" i="0" u="none" strike="noStrike" kern="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2</a:t>
              </a:r>
              <a:r>
                <a:rPr kumimoji="0" lang="en-GB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 emissions when</a:t>
              </a:r>
              <a:r>
                <a:rPr kumimoji="0" lang="en-GB" sz="140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 used</a:t>
              </a:r>
              <a:endPara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41" name="Group 16"/>
          <p:cNvGrpSpPr>
            <a:grpSpLocks/>
          </p:cNvGrpSpPr>
          <p:nvPr/>
        </p:nvGrpSpPr>
        <p:grpSpPr bwMode="auto">
          <a:xfrm>
            <a:off x="3476502" y="1075221"/>
            <a:ext cx="2396678" cy="1901242"/>
            <a:chOff x="1559" y="2251"/>
            <a:chExt cx="713" cy="601"/>
          </a:xfrm>
        </p:grpSpPr>
        <p:sp>
          <p:nvSpPr>
            <p:cNvPr id="58" name="Freeform 17"/>
            <p:cNvSpPr>
              <a:spLocks/>
            </p:cNvSpPr>
            <p:nvPr/>
          </p:nvSpPr>
          <p:spPr bwMode="gray">
            <a:xfrm>
              <a:off x="1559" y="2251"/>
              <a:ext cx="713" cy="601"/>
            </a:xfrm>
            <a:custGeom>
              <a:avLst/>
              <a:gdLst/>
              <a:ahLst/>
              <a:cxnLst>
                <a:cxn ang="0">
                  <a:pos x="294" y="1542"/>
                </a:cxn>
                <a:cxn ang="0">
                  <a:pos x="798" y="1543"/>
                </a:cxn>
                <a:cxn ang="0">
                  <a:pos x="904" y="1266"/>
                </a:cxn>
                <a:cxn ang="0">
                  <a:pos x="1182" y="1372"/>
                </a:cxn>
                <a:cxn ang="0">
                  <a:pos x="1182" y="1543"/>
                </a:cxn>
                <a:cxn ang="0">
                  <a:pos x="1832" y="1532"/>
                </a:cxn>
                <a:cxn ang="0">
                  <a:pos x="1862" y="960"/>
                </a:cxn>
                <a:cxn ang="0">
                  <a:pos x="1584" y="853"/>
                </a:cxn>
                <a:cxn ang="0">
                  <a:pos x="1690" y="576"/>
                </a:cxn>
                <a:cxn ang="0">
                  <a:pos x="1862" y="576"/>
                </a:cxn>
                <a:cxn ang="0">
                  <a:pos x="1904" y="0"/>
                </a:cxn>
                <a:cxn ang="0">
                  <a:pos x="368" y="0"/>
                </a:cxn>
                <a:cxn ang="0">
                  <a:pos x="325" y="576"/>
                </a:cxn>
                <a:cxn ang="0">
                  <a:pos x="48" y="682"/>
                </a:cxn>
                <a:cxn ang="0">
                  <a:pos x="154" y="960"/>
                </a:cxn>
                <a:cxn ang="0">
                  <a:pos x="325" y="960"/>
                </a:cxn>
                <a:cxn ang="0">
                  <a:pos x="294" y="1536"/>
                </a:cxn>
                <a:cxn ang="0">
                  <a:pos x="294" y="1536"/>
                </a:cxn>
                <a:cxn ang="0">
                  <a:pos x="294" y="1542"/>
                </a:cxn>
              </a:cxnLst>
              <a:rect l="0" t="0" r="r" b="b"/>
              <a:pathLst>
                <a:path w="2012" h="1698">
                  <a:moveTo>
                    <a:pt x="294" y="1542"/>
                  </a:moveTo>
                  <a:cubicBezTo>
                    <a:pt x="457" y="1600"/>
                    <a:pt x="635" y="1601"/>
                    <a:pt x="798" y="1543"/>
                  </a:cubicBezTo>
                  <a:cubicBezTo>
                    <a:pt x="750" y="1437"/>
                    <a:pt x="798" y="1313"/>
                    <a:pt x="904" y="1266"/>
                  </a:cubicBezTo>
                  <a:cubicBezTo>
                    <a:pt x="1010" y="1218"/>
                    <a:pt x="1134" y="1266"/>
                    <a:pt x="1182" y="1372"/>
                  </a:cubicBezTo>
                  <a:cubicBezTo>
                    <a:pt x="1206" y="1427"/>
                    <a:pt x="1206" y="1489"/>
                    <a:pt x="1182" y="1543"/>
                  </a:cubicBezTo>
                  <a:cubicBezTo>
                    <a:pt x="1372" y="1698"/>
                    <a:pt x="1647" y="1693"/>
                    <a:pt x="1832" y="1532"/>
                  </a:cubicBezTo>
                  <a:cubicBezTo>
                    <a:pt x="1917" y="1352"/>
                    <a:pt x="1928" y="1147"/>
                    <a:pt x="1862" y="960"/>
                  </a:cubicBezTo>
                  <a:cubicBezTo>
                    <a:pt x="1756" y="1007"/>
                    <a:pt x="1631" y="959"/>
                    <a:pt x="1584" y="853"/>
                  </a:cubicBezTo>
                  <a:cubicBezTo>
                    <a:pt x="1537" y="747"/>
                    <a:pt x="1584" y="623"/>
                    <a:pt x="1690" y="576"/>
                  </a:cubicBezTo>
                  <a:cubicBezTo>
                    <a:pt x="1745" y="551"/>
                    <a:pt x="1807" y="551"/>
                    <a:pt x="1862" y="576"/>
                  </a:cubicBezTo>
                  <a:cubicBezTo>
                    <a:pt x="1995" y="411"/>
                    <a:pt x="2012" y="181"/>
                    <a:pt x="1904" y="0"/>
                  </a:cubicBezTo>
                  <a:lnTo>
                    <a:pt x="368" y="0"/>
                  </a:lnTo>
                  <a:cubicBezTo>
                    <a:pt x="475" y="181"/>
                    <a:pt x="459" y="411"/>
                    <a:pt x="325" y="576"/>
                  </a:cubicBezTo>
                  <a:cubicBezTo>
                    <a:pt x="219" y="528"/>
                    <a:pt x="95" y="576"/>
                    <a:pt x="48" y="682"/>
                  </a:cubicBezTo>
                  <a:cubicBezTo>
                    <a:pt x="0" y="788"/>
                    <a:pt x="48" y="912"/>
                    <a:pt x="154" y="960"/>
                  </a:cubicBezTo>
                  <a:cubicBezTo>
                    <a:pt x="209" y="984"/>
                    <a:pt x="271" y="984"/>
                    <a:pt x="325" y="960"/>
                  </a:cubicBezTo>
                  <a:cubicBezTo>
                    <a:pt x="392" y="1148"/>
                    <a:pt x="381" y="1355"/>
                    <a:pt x="294" y="1536"/>
                  </a:cubicBezTo>
                  <a:lnTo>
                    <a:pt x="294" y="1536"/>
                  </a:lnTo>
                  <a:lnTo>
                    <a:pt x="294" y="1542"/>
                  </a:lnTo>
                  <a:close/>
                </a:path>
              </a:pathLst>
            </a:custGeom>
            <a:solidFill>
              <a:srgbClr val="98C6EA"/>
            </a:solidFill>
            <a:ln w="635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</p:spPr>
          <p:txBody>
            <a:bodyPr lIns="54000" tIns="54000" rIns="54000" bIns="540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9" name="Text Box 18"/>
            <p:cNvSpPr txBox="1">
              <a:spLocks noChangeArrowheads="1"/>
            </p:cNvSpPr>
            <p:nvPr/>
          </p:nvSpPr>
          <p:spPr bwMode="gray">
            <a:xfrm>
              <a:off x="1676" y="2438"/>
              <a:ext cx="464" cy="13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</p:spPr>
          <p:txBody>
            <a:bodyPr lIns="36000" tIns="36000" rIns="36000" bIns="360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Improvement of industrial competitiveness</a:t>
              </a:r>
            </a:p>
          </p:txBody>
        </p:sp>
      </p:grp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5298382" y="1075221"/>
            <a:ext cx="2181547" cy="1929712"/>
            <a:chOff x="2101" y="2251"/>
            <a:chExt cx="649" cy="610"/>
          </a:xfrm>
        </p:grpSpPr>
        <p:sp>
          <p:nvSpPr>
            <p:cNvPr id="56" name="Freeform 20"/>
            <p:cNvSpPr>
              <a:spLocks/>
            </p:cNvSpPr>
            <p:nvPr/>
          </p:nvSpPr>
          <p:spPr bwMode="gray">
            <a:xfrm rot="5400000">
              <a:off x="2121" y="2231"/>
              <a:ext cx="610" cy="649"/>
            </a:xfrm>
            <a:custGeom>
              <a:avLst/>
              <a:gdLst/>
              <a:ahLst/>
              <a:cxnLst>
                <a:cxn ang="0">
                  <a:pos x="1610" y="0"/>
                </a:cxn>
                <a:cxn ang="0">
                  <a:pos x="0" y="0"/>
                </a:cxn>
                <a:cxn ang="0">
                  <a:pos x="0" y="1462"/>
                </a:cxn>
                <a:cxn ang="0">
                  <a:pos x="576" y="1504"/>
                </a:cxn>
                <a:cxn ang="0">
                  <a:pos x="682" y="1782"/>
                </a:cxn>
                <a:cxn ang="0">
                  <a:pos x="960" y="1676"/>
                </a:cxn>
                <a:cxn ang="0">
                  <a:pos x="960" y="1504"/>
                </a:cxn>
                <a:cxn ang="0">
                  <a:pos x="1536" y="1536"/>
                </a:cxn>
                <a:cxn ang="0">
                  <a:pos x="1536" y="1536"/>
                </a:cxn>
                <a:cxn ang="0">
                  <a:pos x="1536" y="1536"/>
                </a:cxn>
                <a:cxn ang="0">
                  <a:pos x="1568" y="960"/>
                </a:cxn>
                <a:cxn ang="0">
                  <a:pos x="1290" y="854"/>
                </a:cxn>
                <a:cxn ang="0">
                  <a:pos x="1397" y="576"/>
                </a:cxn>
                <a:cxn ang="0">
                  <a:pos x="1568" y="576"/>
                </a:cxn>
                <a:cxn ang="0">
                  <a:pos x="1610" y="0"/>
                </a:cxn>
              </a:cxnLst>
              <a:rect l="0" t="0" r="r" b="b"/>
              <a:pathLst>
                <a:path w="1718" h="1829">
                  <a:moveTo>
                    <a:pt x="1610" y="0"/>
                  </a:moveTo>
                  <a:lnTo>
                    <a:pt x="0" y="0"/>
                  </a:lnTo>
                  <a:lnTo>
                    <a:pt x="0" y="1462"/>
                  </a:lnTo>
                  <a:cubicBezTo>
                    <a:pt x="182" y="1354"/>
                    <a:pt x="412" y="1371"/>
                    <a:pt x="576" y="1504"/>
                  </a:cubicBezTo>
                  <a:cubicBezTo>
                    <a:pt x="529" y="1610"/>
                    <a:pt x="576" y="1735"/>
                    <a:pt x="682" y="1782"/>
                  </a:cubicBezTo>
                  <a:cubicBezTo>
                    <a:pt x="788" y="1829"/>
                    <a:pt x="913" y="1782"/>
                    <a:pt x="960" y="1676"/>
                  </a:cubicBezTo>
                  <a:cubicBezTo>
                    <a:pt x="984" y="1621"/>
                    <a:pt x="984" y="1559"/>
                    <a:pt x="960" y="1504"/>
                  </a:cubicBezTo>
                  <a:cubicBezTo>
                    <a:pt x="1149" y="1438"/>
                    <a:pt x="1356" y="1449"/>
                    <a:pt x="1536" y="1536"/>
                  </a:cubicBezTo>
                  <a:lnTo>
                    <a:pt x="1536" y="1536"/>
                  </a:lnTo>
                  <a:lnTo>
                    <a:pt x="1536" y="1536"/>
                  </a:lnTo>
                  <a:cubicBezTo>
                    <a:pt x="1623" y="1356"/>
                    <a:pt x="1634" y="1148"/>
                    <a:pt x="1568" y="960"/>
                  </a:cubicBezTo>
                  <a:cubicBezTo>
                    <a:pt x="1462" y="1007"/>
                    <a:pt x="1338" y="960"/>
                    <a:pt x="1290" y="854"/>
                  </a:cubicBezTo>
                  <a:cubicBezTo>
                    <a:pt x="1243" y="748"/>
                    <a:pt x="1291" y="623"/>
                    <a:pt x="1397" y="576"/>
                  </a:cubicBezTo>
                  <a:cubicBezTo>
                    <a:pt x="1451" y="552"/>
                    <a:pt x="1513" y="552"/>
                    <a:pt x="1568" y="576"/>
                  </a:cubicBezTo>
                  <a:cubicBezTo>
                    <a:pt x="1701" y="412"/>
                    <a:pt x="1718" y="182"/>
                    <a:pt x="1610" y="0"/>
                  </a:cubicBezTo>
                  <a:close/>
                </a:path>
              </a:pathLst>
            </a:custGeom>
            <a:solidFill>
              <a:srgbClr val="C84E00"/>
            </a:solidFill>
            <a:ln w="635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</p:spPr>
          <p:txBody>
            <a:bodyPr lIns="54000" tIns="54000" rIns="54000" bIns="540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7" name="Text Box 21"/>
            <p:cNvSpPr txBox="1">
              <a:spLocks noChangeArrowheads="1"/>
            </p:cNvSpPr>
            <p:nvPr/>
          </p:nvSpPr>
          <p:spPr bwMode="gray">
            <a:xfrm>
              <a:off x="2222" y="2449"/>
              <a:ext cx="493" cy="13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</p:spPr>
          <p:txBody>
            <a:bodyPr lIns="36000" tIns="36000" rIns="36000" bIns="360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Sustainable and affordable energy supply</a:t>
              </a:r>
            </a:p>
          </p:txBody>
        </p:sp>
      </p:grpSp>
      <p:grpSp>
        <p:nvGrpSpPr>
          <p:cNvPr id="44" name="Group 22"/>
          <p:cNvGrpSpPr>
            <a:grpSpLocks/>
          </p:cNvGrpSpPr>
          <p:nvPr/>
        </p:nvGrpSpPr>
        <p:grpSpPr bwMode="auto">
          <a:xfrm>
            <a:off x="3614321" y="4181742"/>
            <a:ext cx="3865607" cy="2059414"/>
            <a:chOff x="1600" y="3233"/>
            <a:chExt cx="1150" cy="651"/>
          </a:xfrm>
        </p:grpSpPr>
        <p:sp>
          <p:nvSpPr>
            <p:cNvPr id="51" name="Freeform 23"/>
            <p:cNvSpPr>
              <a:spLocks/>
            </p:cNvSpPr>
            <p:nvPr/>
          </p:nvSpPr>
          <p:spPr bwMode="gray">
            <a:xfrm rot="10800000">
              <a:off x="1600" y="3283"/>
              <a:ext cx="713" cy="601"/>
            </a:xfrm>
            <a:custGeom>
              <a:avLst/>
              <a:gdLst/>
              <a:ahLst/>
              <a:cxnLst>
                <a:cxn ang="0">
                  <a:pos x="294" y="1542"/>
                </a:cxn>
                <a:cxn ang="0">
                  <a:pos x="798" y="1543"/>
                </a:cxn>
                <a:cxn ang="0">
                  <a:pos x="904" y="1266"/>
                </a:cxn>
                <a:cxn ang="0">
                  <a:pos x="1182" y="1372"/>
                </a:cxn>
                <a:cxn ang="0">
                  <a:pos x="1182" y="1543"/>
                </a:cxn>
                <a:cxn ang="0">
                  <a:pos x="1832" y="1532"/>
                </a:cxn>
                <a:cxn ang="0">
                  <a:pos x="1862" y="960"/>
                </a:cxn>
                <a:cxn ang="0">
                  <a:pos x="1584" y="853"/>
                </a:cxn>
                <a:cxn ang="0">
                  <a:pos x="1690" y="576"/>
                </a:cxn>
                <a:cxn ang="0">
                  <a:pos x="1862" y="576"/>
                </a:cxn>
                <a:cxn ang="0">
                  <a:pos x="1904" y="0"/>
                </a:cxn>
                <a:cxn ang="0">
                  <a:pos x="368" y="0"/>
                </a:cxn>
                <a:cxn ang="0">
                  <a:pos x="325" y="576"/>
                </a:cxn>
                <a:cxn ang="0">
                  <a:pos x="48" y="682"/>
                </a:cxn>
                <a:cxn ang="0">
                  <a:pos x="154" y="960"/>
                </a:cxn>
                <a:cxn ang="0">
                  <a:pos x="325" y="960"/>
                </a:cxn>
                <a:cxn ang="0">
                  <a:pos x="294" y="1536"/>
                </a:cxn>
                <a:cxn ang="0">
                  <a:pos x="294" y="1536"/>
                </a:cxn>
                <a:cxn ang="0">
                  <a:pos x="294" y="1542"/>
                </a:cxn>
              </a:cxnLst>
              <a:rect l="0" t="0" r="r" b="b"/>
              <a:pathLst>
                <a:path w="2012" h="1698">
                  <a:moveTo>
                    <a:pt x="294" y="1542"/>
                  </a:moveTo>
                  <a:cubicBezTo>
                    <a:pt x="457" y="1600"/>
                    <a:pt x="635" y="1601"/>
                    <a:pt x="798" y="1543"/>
                  </a:cubicBezTo>
                  <a:cubicBezTo>
                    <a:pt x="750" y="1437"/>
                    <a:pt x="798" y="1313"/>
                    <a:pt x="904" y="1266"/>
                  </a:cubicBezTo>
                  <a:cubicBezTo>
                    <a:pt x="1010" y="1218"/>
                    <a:pt x="1134" y="1266"/>
                    <a:pt x="1182" y="1372"/>
                  </a:cubicBezTo>
                  <a:cubicBezTo>
                    <a:pt x="1206" y="1427"/>
                    <a:pt x="1206" y="1489"/>
                    <a:pt x="1182" y="1543"/>
                  </a:cubicBezTo>
                  <a:cubicBezTo>
                    <a:pt x="1372" y="1698"/>
                    <a:pt x="1647" y="1693"/>
                    <a:pt x="1832" y="1532"/>
                  </a:cubicBezTo>
                  <a:cubicBezTo>
                    <a:pt x="1917" y="1352"/>
                    <a:pt x="1928" y="1147"/>
                    <a:pt x="1862" y="960"/>
                  </a:cubicBezTo>
                  <a:cubicBezTo>
                    <a:pt x="1756" y="1007"/>
                    <a:pt x="1631" y="959"/>
                    <a:pt x="1584" y="853"/>
                  </a:cubicBezTo>
                  <a:cubicBezTo>
                    <a:pt x="1537" y="747"/>
                    <a:pt x="1584" y="623"/>
                    <a:pt x="1690" y="576"/>
                  </a:cubicBezTo>
                  <a:cubicBezTo>
                    <a:pt x="1745" y="551"/>
                    <a:pt x="1807" y="551"/>
                    <a:pt x="1862" y="576"/>
                  </a:cubicBezTo>
                  <a:cubicBezTo>
                    <a:pt x="1995" y="411"/>
                    <a:pt x="2012" y="181"/>
                    <a:pt x="1904" y="0"/>
                  </a:cubicBezTo>
                  <a:lnTo>
                    <a:pt x="368" y="0"/>
                  </a:lnTo>
                  <a:cubicBezTo>
                    <a:pt x="475" y="181"/>
                    <a:pt x="459" y="411"/>
                    <a:pt x="325" y="576"/>
                  </a:cubicBezTo>
                  <a:cubicBezTo>
                    <a:pt x="219" y="528"/>
                    <a:pt x="95" y="576"/>
                    <a:pt x="48" y="682"/>
                  </a:cubicBezTo>
                  <a:cubicBezTo>
                    <a:pt x="0" y="788"/>
                    <a:pt x="48" y="912"/>
                    <a:pt x="154" y="960"/>
                  </a:cubicBezTo>
                  <a:cubicBezTo>
                    <a:pt x="209" y="984"/>
                    <a:pt x="271" y="984"/>
                    <a:pt x="325" y="960"/>
                  </a:cubicBezTo>
                  <a:cubicBezTo>
                    <a:pt x="392" y="1148"/>
                    <a:pt x="381" y="1355"/>
                    <a:pt x="294" y="1536"/>
                  </a:cubicBezTo>
                  <a:lnTo>
                    <a:pt x="294" y="1536"/>
                  </a:lnTo>
                  <a:lnTo>
                    <a:pt x="294" y="1542"/>
                  </a:lnTo>
                  <a:close/>
                </a:path>
              </a:pathLst>
            </a:custGeom>
            <a:solidFill>
              <a:srgbClr val="747678"/>
            </a:solidFill>
            <a:ln w="635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</p:spPr>
          <p:txBody>
            <a:bodyPr lIns="54000" tIns="54000" rIns="54000" bIns="540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2" name="Text Box 24"/>
            <p:cNvSpPr txBox="1">
              <a:spLocks noChangeArrowheads="1"/>
            </p:cNvSpPr>
            <p:nvPr/>
          </p:nvSpPr>
          <p:spPr bwMode="gray">
            <a:xfrm>
              <a:off x="1731" y="3561"/>
              <a:ext cx="479" cy="13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</p:spPr>
          <p:txBody>
            <a:bodyPr lIns="36000" tIns="36000" rIns="36000" bIns="360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Job creation</a:t>
              </a:r>
            </a:p>
          </p:txBody>
        </p:sp>
        <p:grpSp>
          <p:nvGrpSpPr>
            <p:cNvPr id="53" name="Group 25"/>
            <p:cNvGrpSpPr>
              <a:grpSpLocks/>
            </p:cNvGrpSpPr>
            <p:nvPr/>
          </p:nvGrpSpPr>
          <p:grpSpPr bwMode="auto">
            <a:xfrm>
              <a:off x="2140" y="3233"/>
              <a:ext cx="610" cy="649"/>
              <a:chOff x="2140" y="3233"/>
              <a:chExt cx="610" cy="649"/>
            </a:xfrm>
          </p:grpSpPr>
          <p:sp>
            <p:nvSpPr>
              <p:cNvPr id="54" name="Freeform 26"/>
              <p:cNvSpPr>
                <a:spLocks/>
              </p:cNvSpPr>
              <p:nvPr/>
            </p:nvSpPr>
            <p:spPr bwMode="gray">
              <a:xfrm rot="10800000">
                <a:off x="2140" y="3233"/>
                <a:ext cx="610" cy="649"/>
              </a:xfrm>
              <a:custGeom>
                <a:avLst/>
                <a:gdLst/>
                <a:ahLst/>
                <a:cxnLst>
                  <a:cxn ang="0">
                    <a:pos x="1610" y="0"/>
                  </a:cxn>
                  <a:cxn ang="0">
                    <a:pos x="0" y="0"/>
                  </a:cxn>
                  <a:cxn ang="0">
                    <a:pos x="0" y="1462"/>
                  </a:cxn>
                  <a:cxn ang="0">
                    <a:pos x="576" y="1504"/>
                  </a:cxn>
                  <a:cxn ang="0">
                    <a:pos x="682" y="1782"/>
                  </a:cxn>
                  <a:cxn ang="0">
                    <a:pos x="960" y="1676"/>
                  </a:cxn>
                  <a:cxn ang="0">
                    <a:pos x="960" y="1504"/>
                  </a:cxn>
                  <a:cxn ang="0">
                    <a:pos x="1536" y="1536"/>
                  </a:cxn>
                  <a:cxn ang="0">
                    <a:pos x="1536" y="1536"/>
                  </a:cxn>
                  <a:cxn ang="0">
                    <a:pos x="1536" y="1536"/>
                  </a:cxn>
                  <a:cxn ang="0">
                    <a:pos x="1568" y="960"/>
                  </a:cxn>
                  <a:cxn ang="0">
                    <a:pos x="1290" y="854"/>
                  </a:cxn>
                  <a:cxn ang="0">
                    <a:pos x="1397" y="576"/>
                  </a:cxn>
                  <a:cxn ang="0">
                    <a:pos x="1568" y="576"/>
                  </a:cxn>
                  <a:cxn ang="0">
                    <a:pos x="1610" y="0"/>
                  </a:cxn>
                </a:cxnLst>
                <a:rect l="0" t="0" r="r" b="b"/>
                <a:pathLst>
                  <a:path w="1718" h="1829">
                    <a:moveTo>
                      <a:pt x="1610" y="0"/>
                    </a:moveTo>
                    <a:lnTo>
                      <a:pt x="0" y="0"/>
                    </a:lnTo>
                    <a:lnTo>
                      <a:pt x="0" y="1462"/>
                    </a:lnTo>
                    <a:cubicBezTo>
                      <a:pt x="182" y="1354"/>
                      <a:pt x="412" y="1371"/>
                      <a:pt x="576" y="1504"/>
                    </a:cubicBezTo>
                    <a:cubicBezTo>
                      <a:pt x="529" y="1610"/>
                      <a:pt x="576" y="1735"/>
                      <a:pt x="682" y="1782"/>
                    </a:cubicBezTo>
                    <a:cubicBezTo>
                      <a:pt x="788" y="1829"/>
                      <a:pt x="913" y="1782"/>
                      <a:pt x="960" y="1676"/>
                    </a:cubicBezTo>
                    <a:cubicBezTo>
                      <a:pt x="984" y="1621"/>
                      <a:pt x="984" y="1559"/>
                      <a:pt x="960" y="1504"/>
                    </a:cubicBezTo>
                    <a:cubicBezTo>
                      <a:pt x="1149" y="1438"/>
                      <a:pt x="1356" y="1449"/>
                      <a:pt x="1536" y="1536"/>
                    </a:cubicBezTo>
                    <a:lnTo>
                      <a:pt x="1536" y="1536"/>
                    </a:lnTo>
                    <a:lnTo>
                      <a:pt x="1536" y="1536"/>
                    </a:lnTo>
                    <a:cubicBezTo>
                      <a:pt x="1623" y="1356"/>
                      <a:pt x="1634" y="1148"/>
                      <a:pt x="1568" y="960"/>
                    </a:cubicBezTo>
                    <a:cubicBezTo>
                      <a:pt x="1462" y="1007"/>
                      <a:pt x="1338" y="960"/>
                      <a:pt x="1290" y="854"/>
                    </a:cubicBezTo>
                    <a:cubicBezTo>
                      <a:pt x="1243" y="748"/>
                      <a:pt x="1291" y="623"/>
                      <a:pt x="1397" y="576"/>
                    </a:cubicBezTo>
                    <a:cubicBezTo>
                      <a:pt x="1451" y="552"/>
                      <a:pt x="1513" y="552"/>
                      <a:pt x="1568" y="576"/>
                    </a:cubicBezTo>
                    <a:cubicBezTo>
                      <a:pt x="1701" y="412"/>
                      <a:pt x="1718" y="182"/>
                      <a:pt x="1610" y="0"/>
                    </a:cubicBezTo>
                    <a:close/>
                  </a:path>
                </a:pathLst>
              </a:custGeom>
              <a:solidFill>
                <a:srgbClr val="007C92"/>
              </a:solidFill>
              <a:ln w="635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54000" tIns="54000" rIns="54000" bIns="54000" anchor="ctr" anchorCtr="1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55" name="Text Box 27"/>
              <p:cNvSpPr txBox="1">
                <a:spLocks noChangeArrowheads="1"/>
              </p:cNvSpPr>
              <p:nvPr/>
            </p:nvSpPr>
            <p:spPr bwMode="gray">
              <a:xfrm>
                <a:off x="2283" y="3560"/>
                <a:ext cx="434" cy="134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  <a:effectLst/>
            </p:spPr>
            <p:txBody>
              <a:bodyPr lIns="36000" tIns="36000" rIns="36000" bIns="36000" anchor="ctr" anchorCtr="1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Verdana" panose="020B0604030504040204" pitchFamily="34" charset="0"/>
                    <a:cs typeface="Helvetica" panose="020B0604020202020204" pitchFamily="34" charset="0"/>
                  </a:rPr>
                  <a:t>Economic development</a:t>
                </a:r>
              </a:p>
            </p:txBody>
          </p:sp>
        </p:grpSp>
      </p:grpSp>
      <p:grpSp>
        <p:nvGrpSpPr>
          <p:cNvPr id="45" name="Group 28"/>
          <p:cNvGrpSpPr>
            <a:grpSpLocks/>
          </p:cNvGrpSpPr>
          <p:nvPr/>
        </p:nvGrpSpPr>
        <p:grpSpPr bwMode="auto">
          <a:xfrm>
            <a:off x="5459731" y="2467144"/>
            <a:ext cx="2020201" cy="2255549"/>
            <a:chOff x="2149" y="2691"/>
            <a:chExt cx="601" cy="713"/>
          </a:xfrm>
        </p:grpSpPr>
        <p:sp>
          <p:nvSpPr>
            <p:cNvPr id="49" name="Freeform 29"/>
            <p:cNvSpPr>
              <a:spLocks/>
            </p:cNvSpPr>
            <p:nvPr/>
          </p:nvSpPr>
          <p:spPr bwMode="gray">
            <a:xfrm rot="5400000">
              <a:off x="2093" y="2747"/>
              <a:ext cx="713" cy="601"/>
            </a:xfrm>
            <a:custGeom>
              <a:avLst/>
              <a:gdLst/>
              <a:ahLst/>
              <a:cxnLst>
                <a:cxn ang="0">
                  <a:pos x="294" y="1542"/>
                </a:cxn>
                <a:cxn ang="0">
                  <a:pos x="798" y="1543"/>
                </a:cxn>
                <a:cxn ang="0">
                  <a:pos x="904" y="1266"/>
                </a:cxn>
                <a:cxn ang="0">
                  <a:pos x="1182" y="1372"/>
                </a:cxn>
                <a:cxn ang="0">
                  <a:pos x="1182" y="1543"/>
                </a:cxn>
                <a:cxn ang="0">
                  <a:pos x="1832" y="1532"/>
                </a:cxn>
                <a:cxn ang="0">
                  <a:pos x="1862" y="960"/>
                </a:cxn>
                <a:cxn ang="0">
                  <a:pos x="1584" y="853"/>
                </a:cxn>
                <a:cxn ang="0">
                  <a:pos x="1690" y="576"/>
                </a:cxn>
                <a:cxn ang="0">
                  <a:pos x="1862" y="576"/>
                </a:cxn>
                <a:cxn ang="0">
                  <a:pos x="1904" y="0"/>
                </a:cxn>
                <a:cxn ang="0">
                  <a:pos x="368" y="0"/>
                </a:cxn>
                <a:cxn ang="0">
                  <a:pos x="325" y="576"/>
                </a:cxn>
                <a:cxn ang="0">
                  <a:pos x="48" y="682"/>
                </a:cxn>
                <a:cxn ang="0">
                  <a:pos x="154" y="960"/>
                </a:cxn>
                <a:cxn ang="0">
                  <a:pos x="325" y="960"/>
                </a:cxn>
                <a:cxn ang="0">
                  <a:pos x="294" y="1536"/>
                </a:cxn>
                <a:cxn ang="0">
                  <a:pos x="294" y="1536"/>
                </a:cxn>
                <a:cxn ang="0">
                  <a:pos x="294" y="1542"/>
                </a:cxn>
              </a:cxnLst>
              <a:rect l="0" t="0" r="r" b="b"/>
              <a:pathLst>
                <a:path w="2012" h="1698">
                  <a:moveTo>
                    <a:pt x="294" y="1542"/>
                  </a:moveTo>
                  <a:cubicBezTo>
                    <a:pt x="457" y="1600"/>
                    <a:pt x="635" y="1601"/>
                    <a:pt x="798" y="1543"/>
                  </a:cubicBezTo>
                  <a:cubicBezTo>
                    <a:pt x="750" y="1437"/>
                    <a:pt x="798" y="1313"/>
                    <a:pt x="904" y="1266"/>
                  </a:cubicBezTo>
                  <a:cubicBezTo>
                    <a:pt x="1010" y="1218"/>
                    <a:pt x="1134" y="1266"/>
                    <a:pt x="1182" y="1372"/>
                  </a:cubicBezTo>
                  <a:cubicBezTo>
                    <a:pt x="1206" y="1427"/>
                    <a:pt x="1206" y="1489"/>
                    <a:pt x="1182" y="1543"/>
                  </a:cubicBezTo>
                  <a:cubicBezTo>
                    <a:pt x="1372" y="1698"/>
                    <a:pt x="1647" y="1693"/>
                    <a:pt x="1832" y="1532"/>
                  </a:cubicBezTo>
                  <a:cubicBezTo>
                    <a:pt x="1917" y="1352"/>
                    <a:pt x="1928" y="1147"/>
                    <a:pt x="1862" y="960"/>
                  </a:cubicBezTo>
                  <a:cubicBezTo>
                    <a:pt x="1756" y="1007"/>
                    <a:pt x="1631" y="959"/>
                    <a:pt x="1584" y="853"/>
                  </a:cubicBezTo>
                  <a:cubicBezTo>
                    <a:pt x="1537" y="747"/>
                    <a:pt x="1584" y="623"/>
                    <a:pt x="1690" y="576"/>
                  </a:cubicBezTo>
                  <a:cubicBezTo>
                    <a:pt x="1745" y="551"/>
                    <a:pt x="1807" y="551"/>
                    <a:pt x="1862" y="576"/>
                  </a:cubicBezTo>
                  <a:cubicBezTo>
                    <a:pt x="1995" y="411"/>
                    <a:pt x="2012" y="181"/>
                    <a:pt x="1904" y="0"/>
                  </a:cubicBezTo>
                  <a:lnTo>
                    <a:pt x="368" y="0"/>
                  </a:lnTo>
                  <a:cubicBezTo>
                    <a:pt x="475" y="181"/>
                    <a:pt x="459" y="411"/>
                    <a:pt x="325" y="576"/>
                  </a:cubicBezTo>
                  <a:cubicBezTo>
                    <a:pt x="219" y="528"/>
                    <a:pt x="95" y="576"/>
                    <a:pt x="48" y="682"/>
                  </a:cubicBezTo>
                  <a:cubicBezTo>
                    <a:pt x="0" y="788"/>
                    <a:pt x="48" y="912"/>
                    <a:pt x="154" y="960"/>
                  </a:cubicBezTo>
                  <a:cubicBezTo>
                    <a:pt x="209" y="984"/>
                    <a:pt x="271" y="984"/>
                    <a:pt x="325" y="960"/>
                  </a:cubicBezTo>
                  <a:cubicBezTo>
                    <a:pt x="392" y="1148"/>
                    <a:pt x="381" y="1355"/>
                    <a:pt x="294" y="1536"/>
                  </a:cubicBezTo>
                  <a:lnTo>
                    <a:pt x="294" y="1536"/>
                  </a:lnTo>
                  <a:lnTo>
                    <a:pt x="294" y="1542"/>
                  </a:lnTo>
                  <a:close/>
                </a:path>
              </a:pathLst>
            </a:custGeom>
            <a:solidFill>
              <a:srgbClr val="7AB800"/>
            </a:solidFill>
            <a:ln w="635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</p:spPr>
          <p:txBody>
            <a:bodyPr lIns="54000" tIns="54000" rIns="54000" bIns="540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0" name="Text Box 30"/>
            <p:cNvSpPr txBox="1">
              <a:spLocks noChangeArrowheads="1"/>
            </p:cNvSpPr>
            <p:nvPr/>
          </p:nvSpPr>
          <p:spPr bwMode="gray">
            <a:xfrm>
              <a:off x="2313" y="2990"/>
              <a:ext cx="422" cy="13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</p:spPr>
          <p:txBody>
            <a:bodyPr lIns="36000" tIns="36000" rIns="36000" bIns="3600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Wide application of end uses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3"/>
          <p:cNvSpPr txBox="1">
            <a:spLocks/>
          </p:cNvSpPr>
          <p:nvPr/>
        </p:nvSpPr>
        <p:spPr bwMode="auto">
          <a:xfrm>
            <a:off x="415925" y="5178425"/>
            <a:ext cx="54006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normAutofit lnSpcReduction="1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kumimoji="1" lang="ja-JP" altLang="en-US" sz="1200" kern="1200">
                <a:solidFill>
                  <a:schemeClr val="tx2"/>
                </a:solidFill>
                <a:latin typeface="+mn-ea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kumimoji="1" lang="ja-JP" altLang="en-US" sz="2000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lang="ja-JP" altLang="en-US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lang="ja-JP" altLang="en-US" sz="1400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lang="ja-JP" altLang="en-US" sz="1200" kern="1200">
                <a:solidFill>
                  <a:schemeClr val="bg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500" dirty="0">
                <a:latin typeface="+mj-lt"/>
              </a:rPr>
              <a:t>Kawasaki Heavy Industries, Ltd.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j-lt"/>
              </a:rPr>
              <a:t>Corporate Technology Division</a:t>
            </a:r>
            <a:endParaRPr lang="en-US" altLang="ja-JP" sz="1400" dirty="0">
              <a:latin typeface="+mj-lt"/>
              <a:ea typeface="メイリオ" pitchFamily="50" charset="-128"/>
              <a:cs typeface="メイリオ" pitchFamily="50" charset="-12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j-lt"/>
              </a:rPr>
              <a:t>1-14-5, Kaigan, Minato-ku, Tokyo 105-8315</a:t>
            </a:r>
            <a:endParaRPr lang="en-US" altLang="ja-JP" sz="1400" b="0" dirty="0">
              <a:latin typeface="+mj-lt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1400" b="0" dirty="0">
                <a:latin typeface="+mj-lt"/>
              </a:rPr>
              <a:t>http://www.khi.co.jp</a:t>
            </a:r>
            <a:endParaRPr lang="en-US" altLang="ja-JP" sz="1400" b="0" dirty="0">
              <a:latin typeface="+mj-lt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39763" y="1322388"/>
            <a:ext cx="882332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4800" dirty="0">
                <a:solidFill>
                  <a:schemeClr val="tx2"/>
                </a:solidFill>
                <a:latin typeface="+mj-lt"/>
                <a:ea typeface="ＭＳ Ｐゴシック" pitchFamily="50" charset="-128"/>
              </a:rPr>
              <a:t>Thank you for listening</a:t>
            </a:r>
            <a:endParaRPr lang="en-US" altLang="en-US" sz="4800" dirty="0">
              <a:solidFill>
                <a:schemeClr val="tx2"/>
              </a:solidFill>
              <a:latin typeface="+mj-lt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72708" name="図 5" descr="4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109913"/>
            <a:ext cx="750411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69925" y="2265363"/>
            <a:ext cx="8604250" cy="12001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3600" dirty="0">
                <a:solidFill>
                  <a:schemeClr val="tx2"/>
                </a:solidFill>
                <a:latin typeface="+mj-lt"/>
                <a:ea typeface="ＭＳ Ｐゴシック" pitchFamily="50" charset="-128"/>
              </a:rPr>
              <a:t>Kawasaki, working as one for the good of the planet</a:t>
            </a:r>
          </a:p>
        </p:txBody>
      </p:sp>
      <p:sp>
        <p:nvSpPr>
          <p:cNvPr id="6" name="テキスト プレースホルダー 3"/>
          <p:cNvSpPr txBox="1">
            <a:spLocks/>
          </p:cNvSpPr>
          <p:nvPr/>
        </p:nvSpPr>
        <p:spPr bwMode="auto">
          <a:xfrm>
            <a:off x="6374391" y="5178425"/>
            <a:ext cx="3286125" cy="103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AU" altLang="ja-JP" sz="1500" dirty="0">
                <a:solidFill>
                  <a:schemeClr val="tx2"/>
                </a:solidFill>
                <a:latin typeface="+mj-lt"/>
                <a:ea typeface="+mn-ea"/>
              </a:rPr>
              <a:t>Mr Yasushi Yoshino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AU" altLang="en-US" sz="1200" dirty="0">
                <a:solidFill>
                  <a:schemeClr val="tx2"/>
                </a:solidFill>
                <a:latin typeface="+mj-lt"/>
                <a:ea typeface="+mn-ea"/>
              </a:rPr>
              <a:t>Deputy Senior Manager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AU" altLang="en-US" sz="1200" dirty="0">
                <a:solidFill>
                  <a:schemeClr val="tx2"/>
                </a:solidFill>
                <a:latin typeface="+mj-lt"/>
                <a:ea typeface="+mn-ea"/>
              </a:rPr>
              <a:t>Kawasaki Heavy Industries, Ltd.</a:t>
            </a:r>
            <a:endParaRPr lang="en-US" altLang="en-US" sz="1200" dirty="0">
              <a:solidFill>
                <a:schemeClr val="tx2"/>
              </a:solidFill>
              <a:latin typeface="+mj-lt"/>
              <a:ea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1"/>
          <p:cNvSpPr>
            <a:spLocks noGrp="1"/>
          </p:cNvSpPr>
          <p:nvPr>
            <p:ph type="title" idx="4294967295"/>
          </p:nvPr>
        </p:nvSpPr>
        <p:spPr>
          <a:xfrm>
            <a:off x="415925" y="254000"/>
            <a:ext cx="6683375" cy="7191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Contents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9699" name="コンテンツ プレースホルダー 1"/>
          <p:cNvSpPr>
            <a:spLocks noGrp="1"/>
          </p:cNvSpPr>
          <p:nvPr>
            <p:ph sz="quarter" idx="4294967295"/>
          </p:nvPr>
        </p:nvSpPr>
        <p:spPr>
          <a:xfrm>
            <a:off x="234950" y="1835150"/>
            <a:ext cx="9183688" cy="3617913"/>
          </a:xfrm>
        </p:spPr>
        <p:txBody>
          <a:bodyPr/>
          <a:lstStyle/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latin typeface="メイリオ"/>
                <a:ea typeface="メイリオ"/>
                <a:cs typeface="メイリオ"/>
              </a:rPr>
              <a:t>Japan’s Basic Hydrogen Strategy</a:t>
            </a: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KHI’s hydrogen vision and capabilities</a:t>
            </a: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Hydrogen Energy Supply Chain (HESC) Project</a:t>
            </a: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The HESC Project and Carbon Capture and Storage (CCS) </a:t>
            </a: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Closing remarks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225425" y="330200"/>
            <a:ext cx="9551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7313">
              <a:spcBef>
                <a:spcPct val="20000"/>
              </a:spcBef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1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altLang="ja-JP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Rationale for a Japanese hydrogen strategy</a:t>
            </a:r>
            <a:endParaRPr lang="ja-JP" altLang="ja-JP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1748" name="タイトル 3"/>
          <p:cNvSpPr txBox="1">
            <a:spLocks/>
          </p:cNvSpPr>
          <p:nvPr/>
        </p:nvSpPr>
        <p:spPr bwMode="auto">
          <a:xfrm>
            <a:off x="325438" y="-4763"/>
            <a:ext cx="40116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ja-JP" sz="1200">
                <a:solidFill>
                  <a:srgbClr val="7F7F7F"/>
                </a:solidFill>
              </a:rPr>
              <a:t>1. </a:t>
            </a:r>
            <a:r>
              <a:rPr lang="en-AU" altLang="ja-JP" sz="1200">
                <a:solidFill>
                  <a:srgbClr val="7F7F7F"/>
                </a:solidFill>
              </a:rPr>
              <a:t>Japan’s Basic Hydrogen Strategy</a:t>
            </a:r>
          </a:p>
        </p:txBody>
      </p:sp>
      <p:pic>
        <p:nvPicPr>
          <p:cNvPr id="31749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2705" r="10300" b="3957"/>
          <a:stretch>
            <a:fillRect/>
          </a:stretch>
        </p:blipFill>
        <p:spPr bwMode="auto">
          <a:xfrm>
            <a:off x="4337050" y="1507268"/>
            <a:ext cx="5355071" cy="467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bject 8"/>
          <p:cNvSpPr txBox="1">
            <a:spLocks noChangeArrowheads="1"/>
          </p:cNvSpPr>
          <p:nvPr/>
        </p:nvSpPr>
        <p:spPr bwMode="auto">
          <a:xfrm>
            <a:off x="4852113" y="6250624"/>
            <a:ext cx="492530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en-AU" altLang="en-US" sz="900" b="0" i="1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kumimoji="0" lang="en-AU" altLang="ja-JP" sz="900" b="0" i="1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Annual report on the environment in Japan 2017 – Ministry of the Environment, Japan</a:t>
            </a:r>
            <a:endParaRPr kumimoji="0" lang="en-US" altLang="en-US" sz="900" b="0" i="1" dirty="0">
              <a:solidFill>
                <a:prstClr val="black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9" name="Rounded Rectangle 18"/>
          <p:cNvSpPr/>
          <p:nvPr>
            <p:custDataLst>
              <p:tags r:id="rId1"/>
            </p:custDataLst>
          </p:nvPr>
        </p:nvSpPr>
        <p:spPr>
          <a:xfrm rot="5400000">
            <a:off x="4978531" y="4367059"/>
            <a:ext cx="533400" cy="974725"/>
          </a:xfrm>
          <a:prstGeom prst="roundRect">
            <a:avLst>
              <a:gd name="adj" fmla="val 21081"/>
            </a:avLst>
          </a:prstGeom>
          <a:noFill/>
          <a:ln w="22225" cap="flat" cmpd="sng" algn="ctr">
            <a:solidFill>
              <a:schemeClr val="bg2"/>
            </a:solidFill>
            <a:prstDash val="sysDash"/>
          </a:ln>
          <a:effectLst/>
        </p:spPr>
        <p:txBody>
          <a:bodyPr vert="vert270" lIns="54610" tIns="54610" rIns="54610" bIns="5461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900" b="0" kern="0" dirty="0">
              <a:solidFill>
                <a:srgbClr val="1F497D"/>
              </a:solidFill>
              <a:latin typeface="Calibri"/>
              <a:ea typeface="+mn-ea"/>
            </a:endParaRPr>
          </a:p>
        </p:txBody>
      </p:sp>
      <p:sp>
        <p:nvSpPr>
          <p:cNvPr id="31752" name="TextBox 2"/>
          <p:cNvSpPr txBox="1">
            <a:spLocks noChangeArrowheads="1"/>
          </p:cNvSpPr>
          <p:nvPr/>
        </p:nvSpPr>
        <p:spPr bwMode="auto">
          <a:xfrm>
            <a:off x="1617081" y="3352077"/>
            <a:ext cx="2641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100" i="1">
                <a:solidFill>
                  <a:schemeClr val="tx2"/>
                </a:solidFill>
              </a:rPr>
              <a:t>Japan’s energy self-sufficiency rate (2</a:t>
            </a:r>
            <a:r>
              <a:rPr lang="en-AU" altLang="en-US" sz="1100" i="1" baseline="30000">
                <a:solidFill>
                  <a:schemeClr val="tx2"/>
                </a:solidFill>
              </a:rPr>
              <a:t>nd</a:t>
            </a:r>
            <a:r>
              <a:rPr lang="en-AU" altLang="en-US" sz="1100" i="1">
                <a:solidFill>
                  <a:schemeClr val="tx2"/>
                </a:solidFill>
              </a:rPr>
              <a:t> lowest among OECD countries)</a:t>
            </a:r>
            <a:r>
              <a:rPr lang="en-AU" altLang="en-US" sz="1100" i="1" baseline="30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31753" name="TextBox 20"/>
          <p:cNvSpPr txBox="1">
            <a:spLocks noChangeArrowheads="1"/>
          </p:cNvSpPr>
          <p:nvPr/>
        </p:nvSpPr>
        <p:spPr bwMode="auto">
          <a:xfrm>
            <a:off x="369305" y="3058389"/>
            <a:ext cx="148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4000" dirty="0">
                <a:solidFill>
                  <a:schemeClr val="tx2"/>
                </a:solidFill>
              </a:rPr>
              <a:t>6-7%</a:t>
            </a:r>
          </a:p>
        </p:txBody>
      </p:sp>
      <p:sp>
        <p:nvSpPr>
          <p:cNvPr id="31754" name="TextBox 21"/>
          <p:cNvSpPr txBox="1">
            <a:spLocks noChangeArrowheads="1"/>
          </p:cNvSpPr>
          <p:nvPr/>
        </p:nvSpPr>
        <p:spPr bwMode="auto">
          <a:xfrm>
            <a:off x="1442455" y="4599992"/>
            <a:ext cx="2816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100" i="1">
                <a:solidFill>
                  <a:schemeClr val="tx2"/>
                </a:solidFill>
              </a:rPr>
              <a:t>Japan’s dependence on overseas fossil fuels for its primary energy supply</a:t>
            </a:r>
            <a:r>
              <a:rPr lang="en-AU" altLang="en-US" sz="1100" i="1" baseline="30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31755" name="TextBox 22"/>
          <p:cNvSpPr txBox="1">
            <a:spLocks noChangeArrowheads="1"/>
          </p:cNvSpPr>
          <p:nvPr/>
        </p:nvSpPr>
        <p:spPr bwMode="auto">
          <a:xfrm>
            <a:off x="369305" y="4299955"/>
            <a:ext cx="148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4000">
                <a:solidFill>
                  <a:schemeClr val="tx2"/>
                </a:solidFill>
              </a:rPr>
              <a:t>94%</a:t>
            </a:r>
          </a:p>
        </p:txBody>
      </p:sp>
      <p:sp>
        <p:nvSpPr>
          <p:cNvPr id="31756" name="Rectangle 9"/>
          <p:cNvSpPr>
            <a:spLocks noChangeArrowheads="1"/>
          </p:cNvSpPr>
          <p:nvPr/>
        </p:nvSpPr>
        <p:spPr bwMode="auto">
          <a:xfrm>
            <a:off x="325437" y="1760595"/>
            <a:ext cx="50154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alt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Japan depends on overseas fossil fuels for ~94% of its primary energy supply</a:t>
            </a:r>
            <a:r>
              <a:rPr lang="en-AU" altLang="en-US" sz="1600" b="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AU" alt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 and accounts for ~3.7% of worldwide CO2 emissions</a:t>
            </a:r>
            <a:r>
              <a:rPr lang="en-AU" altLang="en-US" sz="1600" b="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AU" alt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27" name="object 8"/>
          <p:cNvSpPr txBox="1">
            <a:spLocks noChangeArrowheads="1"/>
          </p:cNvSpPr>
          <p:nvPr/>
        </p:nvSpPr>
        <p:spPr bwMode="auto">
          <a:xfrm>
            <a:off x="204988" y="6111539"/>
            <a:ext cx="46079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en-AU" altLang="en-US" sz="900" b="0" i="1" baseline="300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</a:t>
            </a:r>
            <a:r>
              <a:rPr kumimoji="0" lang="en-AU" altLang="en-US" sz="900" b="0" i="1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AU" sz="900" b="0" i="1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Basic Hydrogen Strategy, Ministry of Economy, Trade and Industry (METI)</a:t>
            </a:r>
          </a:p>
          <a:p>
            <a:pPr eaLnBrk="1" hangingPunct="1">
              <a:defRPr/>
            </a:pPr>
            <a:r>
              <a:rPr kumimoji="0" lang="en-AU" altLang="en-US" sz="900" b="0" i="1" baseline="30000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</a:t>
            </a:r>
            <a:r>
              <a:rPr kumimoji="0" lang="en-AU" altLang="en-US" sz="900" b="0" i="1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AU" altLang="ja-JP" sz="900" b="0" i="1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Annual report on the environment in Japan 2017 – Ministry of the Environment, Japan</a:t>
            </a:r>
            <a:endParaRPr kumimoji="0" lang="en-US" altLang="en-US" sz="900" b="0" i="1" dirty="0">
              <a:solidFill>
                <a:prstClr val="black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5438" y="1078439"/>
            <a:ext cx="92030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altLang="en-US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Japan is facing real challenges regarding energy security and emissions reductions, subsequent to the Fukushima nuclear accident in 2011 and Paris climate targets.</a:t>
            </a:r>
            <a:endParaRPr lang="en-AU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8" name="think-cell Slide" r:id="rId5" imgW="473" imgH="473" progId="TCLayout.ActiveDocument.1">
                  <p:embed/>
                </p:oleObj>
              </mc:Choice>
              <mc:Fallback>
                <p:oleObj name="think-cell Slide" r:id="rId5" imgW="473" imgH="473" progId="TCLayout.ActiveDocument.1">
                  <p:embed/>
                  <p:pic>
                    <p:nvPicPr>
                      <p:cNvPr id="0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225425" y="330200"/>
            <a:ext cx="9450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7313">
              <a:spcBef>
                <a:spcPct val="20000"/>
              </a:spcBef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1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altLang="ja-JP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Japan’s Basic Hydrogen Strategy 2017</a:t>
            </a:r>
            <a:endParaRPr lang="ja-JP" altLang="ja-JP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3796" name="タイトル 3"/>
          <p:cNvSpPr txBox="1">
            <a:spLocks/>
          </p:cNvSpPr>
          <p:nvPr/>
        </p:nvSpPr>
        <p:spPr bwMode="auto">
          <a:xfrm>
            <a:off x="325438" y="-4763"/>
            <a:ext cx="40116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ja-JP" sz="1200">
                <a:solidFill>
                  <a:srgbClr val="7F7F7F"/>
                </a:solidFill>
                <a:latin typeface="Arial" panose="020B0604020202020204" pitchFamily="34" charset="0"/>
              </a:rPr>
              <a:t>1. </a:t>
            </a:r>
            <a:r>
              <a:rPr lang="en-AU" altLang="ja-JP" sz="1200">
                <a:solidFill>
                  <a:srgbClr val="7F7F7F"/>
                </a:solidFill>
                <a:latin typeface="Arial" panose="020B0604020202020204" pitchFamily="34" charset="0"/>
              </a:rPr>
              <a:t>Japan’s Basic Hydrogen Strategy</a:t>
            </a:r>
          </a:p>
        </p:txBody>
      </p:sp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8220075" y="5729288"/>
            <a:ext cx="131763" cy="33813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AU" altLang="en-US" sz="1600" b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4" name="object 8"/>
          <p:cNvSpPr txBox="1">
            <a:spLocks noChangeArrowheads="1"/>
          </p:cNvSpPr>
          <p:nvPr/>
        </p:nvSpPr>
        <p:spPr bwMode="auto">
          <a:xfrm>
            <a:off x="894484" y="6303208"/>
            <a:ext cx="4754563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en-AU" altLang="en-US" sz="900" b="0" i="1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The Basic Hydrogen Strategy </a:t>
            </a:r>
            <a:r>
              <a:rPr kumimoji="0" lang="en-AU" sz="900" b="0" i="1" dirty="0">
                <a:solidFill>
                  <a:prstClr val="black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Ministry of Economy, Trade and Industry (METI), 2017 </a:t>
            </a:r>
            <a:endParaRPr kumimoji="0" lang="en-US" altLang="en-US" sz="900" b="0" i="1" dirty="0">
              <a:solidFill>
                <a:prstClr val="black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425" y="1008881"/>
            <a:ext cx="8291917" cy="52565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1"/>
          <p:cNvSpPr>
            <a:spLocks noGrp="1"/>
          </p:cNvSpPr>
          <p:nvPr>
            <p:ph type="title" idx="4294967295"/>
          </p:nvPr>
        </p:nvSpPr>
        <p:spPr>
          <a:xfrm>
            <a:off x="415925" y="254000"/>
            <a:ext cx="6683375" cy="7191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Contents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5843" name="コンテンツ プレースホルダー 1"/>
          <p:cNvSpPr>
            <a:spLocks noGrp="1"/>
          </p:cNvSpPr>
          <p:nvPr>
            <p:ph sz="quarter" idx="4294967295"/>
          </p:nvPr>
        </p:nvSpPr>
        <p:spPr>
          <a:xfrm>
            <a:off x="234950" y="1835150"/>
            <a:ext cx="9183688" cy="3617913"/>
          </a:xfrm>
        </p:spPr>
        <p:txBody>
          <a:bodyPr/>
          <a:lstStyle/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Japan’s Basic Hydrogen Strategy</a:t>
            </a: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latin typeface="メイリオ"/>
                <a:ea typeface="メイリオ"/>
                <a:cs typeface="メイリオ"/>
              </a:rPr>
              <a:t>KHI’s hydrogen vision and capabilities</a:t>
            </a: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Hydrogen Energy Supply Chain (HESC) Project</a:t>
            </a: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The HESC Project and Carbon Capture and Storage (CCS) </a:t>
            </a: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Closing remarks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225425" y="330200"/>
            <a:ext cx="9450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7313">
              <a:spcBef>
                <a:spcPct val="20000"/>
              </a:spcBef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1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altLang="ja-JP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Global leader in hydrogen technology</a:t>
            </a:r>
            <a:endParaRPr lang="ja-JP" altLang="ja-JP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891" name="タイトル 3"/>
          <p:cNvSpPr txBox="1">
            <a:spLocks/>
          </p:cNvSpPr>
          <p:nvPr/>
        </p:nvSpPr>
        <p:spPr bwMode="auto">
          <a:xfrm>
            <a:off x="325438" y="-4763"/>
            <a:ext cx="63976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ja-JP" sz="1200">
                <a:solidFill>
                  <a:srgbClr val="7F7F7F"/>
                </a:solidFill>
              </a:rPr>
              <a:t>2. KHI’s hydrogen vision and capabilities</a:t>
            </a:r>
          </a:p>
        </p:txBody>
      </p:sp>
      <p:pic>
        <p:nvPicPr>
          <p:cNvPr id="3789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"/>
          <a:stretch>
            <a:fillRect/>
          </a:stretch>
        </p:blipFill>
        <p:spPr bwMode="auto">
          <a:xfrm>
            <a:off x="325438" y="1095375"/>
            <a:ext cx="8961437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87338" y="5753100"/>
            <a:ext cx="85693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AU" altLang="en-US" sz="2000" kern="0" dirty="0">
                <a:solidFill>
                  <a:srgbClr val="4C494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are building the foundations of a hydrogen market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225425" y="330200"/>
            <a:ext cx="9450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7313">
              <a:spcBef>
                <a:spcPct val="20000"/>
              </a:spcBef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1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altLang="ja-JP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Global leader in hydrogen technology</a:t>
            </a:r>
            <a:endParaRPr lang="ja-JP" altLang="ja-JP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9939" name="タイトル 3"/>
          <p:cNvSpPr txBox="1">
            <a:spLocks/>
          </p:cNvSpPr>
          <p:nvPr/>
        </p:nvSpPr>
        <p:spPr bwMode="auto">
          <a:xfrm>
            <a:off x="325438" y="-4763"/>
            <a:ext cx="63976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ja-JP" sz="1200">
                <a:solidFill>
                  <a:srgbClr val="7F7F7F"/>
                </a:solidFill>
              </a:rPr>
              <a:t>2. KHI’s hydrogen vision and capabilities</a:t>
            </a:r>
          </a:p>
        </p:txBody>
      </p:sp>
      <p:pic>
        <p:nvPicPr>
          <p:cNvPr id="39940" name="Picture 430" descr="ﾊｲﾄﾞﾛｴｯｼﾞ300m3LH2ﾀﾝｸ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" b="2"/>
          <a:stretch>
            <a:fillRect/>
          </a:stretch>
        </p:blipFill>
        <p:spPr bwMode="auto">
          <a:xfrm>
            <a:off x="6195344" y="1225550"/>
            <a:ext cx="2697162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45" descr="12-1 種子島宇宙ｾﾝﾀｰLH2ﾀﾝ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" b="4813"/>
          <a:stretch>
            <a:fillRect/>
          </a:stretch>
        </p:blipFill>
        <p:spPr bwMode="auto">
          <a:xfrm>
            <a:off x="3385469" y="1225550"/>
            <a:ext cx="27051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380" y="3994150"/>
            <a:ext cx="2779712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04" y="3994150"/>
            <a:ext cx="2767013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正方形/長方形 1"/>
          <p:cNvSpPr>
            <a:spLocks noChangeArrowheads="1"/>
          </p:cNvSpPr>
          <p:nvPr/>
        </p:nvSpPr>
        <p:spPr bwMode="auto">
          <a:xfrm>
            <a:off x="2986005" y="5986463"/>
            <a:ext cx="3373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400" dirty="0">
                <a:solidFill>
                  <a:srgbClr val="000000"/>
                </a:solidFill>
                <a:latin typeface="Helvetica" panose="020B0604020202020204" pitchFamily="34" charset="0"/>
                <a:ea typeface="HGP創英角ｺﾞｼｯｸUB"/>
                <a:cs typeface="Helvetica" panose="020B0604020202020204" pitchFamily="34" charset="0"/>
              </a:rPr>
              <a:t>High pressure hydrogen gas trailer</a:t>
            </a:r>
            <a:endParaRPr lang="ja-JP" altLang="en-US" sz="1400" dirty="0">
              <a:solidFill>
                <a:srgbClr val="000000"/>
              </a:solidFill>
              <a:latin typeface="Helvetica" panose="020B0604020202020204" pitchFamily="34" charset="0"/>
              <a:ea typeface="HGP創英角ｺﾞｼｯｸUB"/>
              <a:cs typeface="Helvetica" panose="020B0604020202020204" pitchFamily="34" charset="0"/>
            </a:endParaRPr>
          </a:p>
        </p:txBody>
      </p:sp>
      <p:sp>
        <p:nvSpPr>
          <p:cNvPr id="39945" name="正方形/長方形 1"/>
          <p:cNvSpPr>
            <a:spLocks noChangeArrowheads="1"/>
          </p:cNvSpPr>
          <p:nvPr/>
        </p:nvSpPr>
        <p:spPr bwMode="auto">
          <a:xfrm>
            <a:off x="236454" y="5986463"/>
            <a:ext cx="3033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400">
                <a:solidFill>
                  <a:srgbClr val="000000"/>
                </a:solidFill>
                <a:latin typeface="Helvetica" panose="020B0604020202020204" pitchFamily="34" charset="0"/>
                <a:ea typeface="HGP創英角ｺﾞｼｯｸUB"/>
                <a:cs typeface="Helvetica" panose="020B0604020202020204" pitchFamily="34" charset="0"/>
              </a:rPr>
              <a:t>Liquid hydrogen container</a:t>
            </a:r>
            <a:endParaRPr lang="ja-JP" altLang="en-US" sz="1400">
              <a:solidFill>
                <a:srgbClr val="000000"/>
              </a:solidFill>
              <a:latin typeface="Helvetica" panose="020B0604020202020204" pitchFamily="34" charset="0"/>
              <a:ea typeface="HGP創英角ｺﾞｼｯｸUB"/>
              <a:cs typeface="Helvetica" panose="020B0604020202020204" pitchFamily="34" charset="0"/>
            </a:endParaRPr>
          </a:p>
        </p:txBody>
      </p:sp>
      <p:sp>
        <p:nvSpPr>
          <p:cNvPr id="39946" name="正方形/長方形 1"/>
          <p:cNvSpPr>
            <a:spLocks noChangeArrowheads="1"/>
          </p:cNvSpPr>
          <p:nvPr/>
        </p:nvSpPr>
        <p:spPr bwMode="auto">
          <a:xfrm>
            <a:off x="6593806" y="3175000"/>
            <a:ext cx="1901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400">
                <a:solidFill>
                  <a:srgbClr val="000000"/>
                </a:solidFill>
                <a:latin typeface="Helvetica" panose="020B0604020202020204" pitchFamily="34" charset="0"/>
                <a:ea typeface="HGP創英角ｺﾞｼｯｸUB"/>
                <a:cs typeface="Helvetica" panose="020B0604020202020204" pitchFamily="34" charset="0"/>
              </a:rPr>
              <a:t>Liquid hydrogen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400">
                <a:solidFill>
                  <a:srgbClr val="000000"/>
                </a:solidFill>
                <a:latin typeface="Helvetica" panose="020B0604020202020204" pitchFamily="34" charset="0"/>
                <a:ea typeface="HGP創英角ｺﾞｼｯｸUB"/>
                <a:cs typeface="Helvetica" panose="020B0604020202020204" pitchFamily="34" charset="0"/>
              </a:rPr>
              <a:t>storage tank</a:t>
            </a:r>
            <a:endParaRPr lang="ja-JP" altLang="en-US" sz="1400">
              <a:solidFill>
                <a:srgbClr val="000000"/>
              </a:solidFill>
              <a:latin typeface="Helvetica" panose="020B0604020202020204" pitchFamily="34" charset="0"/>
              <a:ea typeface="HGP創英角ｺﾞｼｯｸUB"/>
              <a:cs typeface="Helvetica" panose="020B0604020202020204" pitchFamily="34" charset="0"/>
            </a:endParaRPr>
          </a:p>
        </p:txBody>
      </p:sp>
      <p:sp>
        <p:nvSpPr>
          <p:cNvPr id="39947" name="正方形/長方形 1"/>
          <p:cNvSpPr>
            <a:spLocks noChangeArrowheads="1"/>
          </p:cNvSpPr>
          <p:nvPr/>
        </p:nvSpPr>
        <p:spPr bwMode="auto">
          <a:xfrm>
            <a:off x="3618831" y="3187700"/>
            <a:ext cx="2428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400">
                <a:solidFill>
                  <a:srgbClr val="000000"/>
                </a:solidFill>
                <a:latin typeface="Helvetica" panose="020B0604020202020204" pitchFamily="34" charset="0"/>
                <a:ea typeface="HGP創英角ｺﾞｼｯｸUB"/>
                <a:cs typeface="Helvetica" panose="020B0604020202020204" pitchFamily="34" charset="0"/>
              </a:rPr>
              <a:t>H-II rocket fuel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400">
                <a:solidFill>
                  <a:srgbClr val="000000"/>
                </a:solidFill>
                <a:latin typeface="Helvetica" panose="020B0604020202020204" pitchFamily="34" charset="0"/>
                <a:ea typeface="HGP創英角ｺﾞｼｯｸUB"/>
                <a:cs typeface="Helvetica" panose="020B0604020202020204" pitchFamily="34" charset="0"/>
              </a:rPr>
              <a:t>hydrogen storage tank  </a:t>
            </a:r>
            <a:endParaRPr lang="ja-JP" altLang="en-US" sz="1400">
              <a:solidFill>
                <a:srgbClr val="000000"/>
              </a:solidFill>
              <a:latin typeface="Helvetica" panose="020B0604020202020204" pitchFamily="34" charset="0"/>
              <a:ea typeface="HGP創英角ｺﾞｼｯｸUB"/>
              <a:cs typeface="Helvetica" panose="020B0604020202020204" pitchFamily="34" charset="0"/>
            </a:endParaRPr>
          </a:p>
        </p:txBody>
      </p:sp>
      <p:pic>
        <p:nvPicPr>
          <p:cNvPr id="39948" name="図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44" y="1217613"/>
            <a:ext cx="2408237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9" name="正方形/長方形 1"/>
          <p:cNvSpPr>
            <a:spLocks noChangeArrowheads="1"/>
          </p:cNvSpPr>
          <p:nvPr/>
        </p:nvSpPr>
        <p:spPr bwMode="auto">
          <a:xfrm>
            <a:off x="813719" y="3178175"/>
            <a:ext cx="2474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400">
                <a:solidFill>
                  <a:srgbClr val="000000"/>
                </a:solidFill>
                <a:latin typeface="Helvetica" panose="020B0604020202020204" pitchFamily="34" charset="0"/>
                <a:ea typeface="HGP創英角ｺﾞｼｯｸUB"/>
                <a:cs typeface="Helvetica" panose="020B0604020202020204" pitchFamily="34" charset="0"/>
              </a:rPr>
              <a:t>Fertilizer Plant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400">
                <a:solidFill>
                  <a:srgbClr val="000000"/>
                </a:solidFill>
                <a:latin typeface="Helvetica" panose="020B0604020202020204" pitchFamily="34" charset="0"/>
                <a:ea typeface="HGP創英角ｺﾞｼｯｸUB"/>
                <a:cs typeface="Helvetica" panose="020B0604020202020204" pitchFamily="34" charset="0"/>
              </a:rPr>
              <a:t>（</a:t>
            </a:r>
            <a:r>
              <a:rPr lang="en-US" altLang="ja-JP" sz="1400">
                <a:solidFill>
                  <a:srgbClr val="000000"/>
                </a:solidFill>
                <a:latin typeface="Helvetica" panose="020B0604020202020204" pitchFamily="34" charset="0"/>
                <a:ea typeface="HGP創英角ｺﾞｼｯｸUB"/>
                <a:cs typeface="Helvetica" panose="020B0604020202020204" pitchFamily="34" charset="0"/>
              </a:rPr>
              <a:t>Hydrogen production</a:t>
            </a:r>
            <a:r>
              <a:rPr lang="ja-JP" altLang="en-US" sz="1400">
                <a:solidFill>
                  <a:srgbClr val="000000"/>
                </a:solidFill>
                <a:latin typeface="Helvetica" panose="020B0604020202020204" pitchFamily="34" charset="0"/>
                <a:ea typeface="HGP創英角ｺﾞｼｯｸUB"/>
                <a:cs typeface="Helvetica" panose="020B0604020202020204" pitchFamily="34" charset="0"/>
              </a:rPr>
              <a:t>）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553" y="3994150"/>
            <a:ext cx="2935361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正方形/長方形 1"/>
          <p:cNvSpPr>
            <a:spLocks noChangeArrowheads="1"/>
          </p:cNvSpPr>
          <p:nvPr/>
        </p:nvSpPr>
        <p:spPr bwMode="auto">
          <a:xfrm>
            <a:off x="6023177" y="5986463"/>
            <a:ext cx="33734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400" dirty="0">
                <a:solidFill>
                  <a:srgbClr val="000000"/>
                </a:solidFill>
                <a:latin typeface="Helvetica" panose="020B0604020202020204" pitchFamily="34" charset="0"/>
                <a:ea typeface="HGP創英角ｺﾞｼｯｸUB"/>
                <a:cs typeface="Helvetica" panose="020B0604020202020204" pitchFamily="34" charset="0"/>
              </a:rPr>
              <a:t>H2 Gas Turbine</a:t>
            </a:r>
            <a:endParaRPr lang="ja-JP" altLang="en-US" sz="1400" dirty="0">
              <a:solidFill>
                <a:srgbClr val="000000"/>
              </a:solidFill>
              <a:latin typeface="Helvetica" panose="020B0604020202020204" pitchFamily="34" charset="0"/>
              <a:ea typeface="HGP創英角ｺﾞｼｯｸUB"/>
              <a:cs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1"/>
          <p:cNvSpPr>
            <a:spLocks noGrp="1"/>
          </p:cNvSpPr>
          <p:nvPr>
            <p:ph type="title" idx="4294967295"/>
          </p:nvPr>
        </p:nvSpPr>
        <p:spPr>
          <a:xfrm>
            <a:off x="415925" y="254000"/>
            <a:ext cx="6683375" cy="7191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Contents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1987" name="コンテンツ プレースホルダー 1"/>
          <p:cNvSpPr>
            <a:spLocks noGrp="1"/>
          </p:cNvSpPr>
          <p:nvPr>
            <p:ph sz="quarter" idx="4294967295"/>
          </p:nvPr>
        </p:nvSpPr>
        <p:spPr>
          <a:xfrm>
            <a:off x="234950" y="1835150"/>
            <a:ext cx="9183688" cy="3617913"/>
          </a:xfrm>
        </p:spPr>
        <p:txBody>
          <a:bodyPr/>
          <a:lstStyle/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Japan’s Basic Hydrogen Strategy</a:t>
            </a: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KHI’s hydrogen vision and capabilities</a:t>
            </a: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latin typeface="メイリオ"/>
                <a:ea typeface="メイリオ"/>
                <a:cs typeface="メイリオ"/>
                <a:hlinkClick r:id="rId3" action="ppaction://hlinkfile"/>
              </a:rPr>
              <a:t>Hydrogen Energy Supply Chain (HESC) Project</a:t>
            </a:r>
            <a:endParaRPr lang="en-US" altLang="ja-JP" b="1" dirty="0">
              <a:latin typeface="メイリオ"/>
              <a:ea typeface="メイリオ"/>
              <a:cs typeface="メイリオ"/>
            </a:endParaRP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The HESC Project and Carbon Capture and Storage (CCS) </a:t>
            </a:r>
          </a:p>
          <a:p>
            <a:pPr marL="514350" indent="-514350" eaLnBrk="1" hangingPunct="1">
              <a:spcBef>
                <a:spcPts val="1800"/>
              </a:spcBef>
              <a:buFont typeface="Verdana" panose="020B0604030504040204" pitchFamily="34" charset="0"/>
              <a:buAutoNum type="arabicPeriod"/>
            </a:pPr>
            <a:r>
              <a:rPr lang="en-US" altLang="ja-JP" b="1" dirty="0">
                <a:solidFill>
                  <a:srgbClr val="C7D9E9"/>
                </a:solidFill>
                <a:latin typeface="メイリオ"/>
                <a:ea typeface="メイリオ"/>
                <a:cs typeface="メイリオ"/>
              </a:rPr>
              <a:t>Closing remarks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325438" y="1721102"/>
            <a:ext cx="5276465" cy="345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The HESC Project is a world-first initiative to establish an integrated supply chain for sustainable hydrogen, produced from Victorian brown coal in the Latrobe Valley, </a:t>
            </a:r>
            <a:r>
              <a:rPr lang="en-US" altLang="ja-JP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Victoria, </a:t>
            </a:r>
            <a:r>
              <a:rPr lang="en-AU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to be exported to Japan.</a:t>
            </a:r>
          </a:p>
          <a:p>
            <a:pPr>
              <a:defRPr/>
            </a:pPr>
            <a:endParaRPr lang="en-GB" b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The HESC Project will be developed in two phases:</a:t>
            </a:r>
          </a:p>
          <a:p>
            <a:pPr marL="623888" lvl="1" eaLnBrk="1" hangingPunct="1">
              <a:spcBef>
                <a:spcPts val="8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n-AU" sz="1600" dirty="0">
                <a:latin typeface="Helvetica" panose="020B0604020202020204" pitchFamily="34" charset="0"/>
                <a:cs typeface="Helvetica" panose="020B0604020202020204" pitchFamily="34" charset="0"/>
              </a:rPr>
              <a:t>Pilot Phase:</a:t>
            </a:r>
            <a:r>
              <a:rPr lang="en-AU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 The </a:t>
            </a:r>
            <a:r>
              <a:rPr lang="en-AU" sz="1600" dirty="0">
                <a:latin typeface="Helvetica" panose="020B0604020202020204" pitchFamily="34" charset="0"/>
                <a:cs typeface="Helvetica" panose="020B0604020202020204" pitchFamily="34" charset="0"/>
              </a:rPr>
              <a:t>pilot phase</a:t>
            </a:r>
            <a:r>
              <a:rPr lang="en-AU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 will demonstrate a fully integrated supply chain between Australia and Japan by 2021. </a:t>
            </a:r>
          </a:p>
          <a:p>
            <a:pPr marL="623888" lvl="1" eaLnBrk="1" hangingPunct="1">
              <a:spcBef>
                <a:spcPts val="8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n-AU" sz="1600" dirty="0">
                <a:latin typeface="Helvetica" panose="020B0604020202020204" pitchFamily="34" charset="0"/>
                <a:cs typeface="Helvetica" panose="020B0604020202020204" pitchFamily="34" charset="0"/>
              </a:rPr>
              <a:t>Commercial Phase:</a:t>
            </a:r>
            <a:r>
              <a:rPr lang="en-AU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 The </a:t>
            </a:r>
            <a:r>
              <a:rPr lang="en-AU" sz="1600" dirty="0">
                <a:latin typeface="Helvetica" panose="020B0604020202020204" pitchFamily="34" charset="0"/>
                <a:cs typeface="Helvetica" panose="020B0604020202020204" pitchFamily="34" charset="0"/>
              </a:rPr>
              <a:t>commercial phase</a:t>
            </a:r>
            <a:r>
              <a:rPr lang="en-AU" sz="1600" b="0" dirty="0">
                <a:latin typeface="Helvetica" panose="020B0604020202020204" pitchFamily="34" charset="0"/>
                <a:cs typeface="Helvetica" panose="020B0604020202020204" pitchFamily="34" charset="0"/>
              </a:rPr>
              <a:t> will be operational targeted in the 2030s.</a:t>
            </a:r>
          </a:p>
          <a:p>
            <a:pPr eaLnBrk="1" hangingPunct="1">
              <a:spcAft>
                <a:spcPts val="300"/>
              </a:spcAft>
              <a:defRPr/>
            </a:pPr>
            <a:endParaRPr lang="en-AU" sz="16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225425" y="330200"/>
            <a:ext cx="9450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7313">
              <a:spcBef>
                <a:spcPct val="20000"/>
              </a:spcBef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14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2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altLang="ja-JP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HESC Project - Overview</a:t>
            </a:r>
            <a:endParaRPr lang="ja-JP" altLang="ja-JP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4036" name="タイトル 3"/>
          <p:cNvSpPr txBox="1">
            <a:spLocks/>
          </p:cNvSpPr>
          <p:nvPr/>
        </p:nvSpPr>
        <p:spPr bwMode="auto">
          <a:xfrm>
            <a:off x="325438" y="-4763"/>
            <a:ext cx="63976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ja-JP" sz="1200">
                <a:solidFill>
                  <a:srgbClr val="7F7F7F"/>
                </a:solidFill>
              </a:rPr>
              <a:t>3. Hydrogen Energy Supply Chain (HESC) Project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271" y="1433413"/>
            <a:ext cx="3142506" cy="2095004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271" y="3655121"/>
            <a:ext cx="3142506" cy="209500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V_TOP" val="97.93157"/>
  <p:tag name="ADV_LEFT" val="207.154"/>
  <p:tag name="ADV_HEIGHT" val="62.85496"/>
  <p:tag name="ADV_WIDTH" val="34.0468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V_TOP" val="97.93157"/>
  <p:tag name="ADV_LEFT" val="207.154"/>
  <p:tag name="ADV_HEIGHT" val="62.85496"/>
  <p:tag name="ADV_WIDTH" val="34.046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30521_Kawasaki_J_C_pptx2010_BG">
  <a:themeElements>
    <a:clrScheme name="KHI_C">
      <a:dk1>
        <a:srgbClr val="000000"/>
      </a:dk1>
      <a:lt1>
        <a:srgbClr val="FFFFFF"/>
      </a:lt1>
      <a:dk2>
        <a:srgbClr val="4C4948"/>
      </a:dk2>
      <a:lt2>
        <a:srgbClr val="E60012"/>
      </a:lt2>
      <a:accent1>
        <a:srgbClr val="AAA282"/>
      </a:accent1>
      <a:accent2>
        <a:srgbClr val="5CB5AA"/>
      </a:accent2>
      <a:accent3>
        <a:srgbClr val="215787"/>
      </a:accent3>
      <a:accent4>
        <a:srgbClr val="45B035"/>
      </a:accent4>
      <a:accent5>
        <a:srgbClr val="72A1C7"/>
      </a:accent5>
      <a:accent6>
        <a:srgbClr val="EFEFEF"/>
      </a:accent6>
      <a:hlink>
        <a:srgbClr val="C13932"/>
      </a:hlink>
      <a:folHlink>
        <a:srgbClr val="9C7399"/>
      </a:folHlink>
    </a:clrScheme>
    <a:fontScheme name="KHI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spcAft>
            <a:spcPts val="600"/>
          </a:spcAft>
          <a:defRPr kumimoji="1" sz="1600" b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kumimoji="1" sz="1600" b="0" dirty="0" smtClean="0">
            <a:solidFill>
              <a:schemeClr val="tx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KHI_C">
  <a:themeElements>
    <a:clrScheme name="KHI_C">
      <a:dk1>
        <a:srgbClr val="000000"/>
      </a:dk1>
      <a:lt1>
        <a:srgbClr val="FFFFFF"/>
      </a:lt1>
      <a:dk2>
        <a:srgbClr val="4C4948"/>
      </a:dk2>
      <a:lt2>
        <a:srgbClr val="E60012"/>
      </a:lt2>
      <a:accent1>
        <a:srgbClr val="AAA282"/>
      </a:accent1>
      <a:accent2>
        <a:srgbClr val="5CB5AA"/>
      </a:accent2>
      <a:accent3>
        <a:srgbClr val="215787"/>
      </a:accent3>
      <a:accent4>
        <a:srgbClr val="45B035"/>
      </a:accent4>
      <a:accent5>
        <a:srgbClr val="72A1C7"/>
      </a:accent5>
      <a:accent6>
        <a:srgbClr val="EFEFEF"/>
      </a:accent6>
      <a:hlink>
        <a:srgbClr val="C13932"/>
      </a:hlink>
      <a:folHlink>
        <a:srgbClr val="9C7399"/>
      </a:folHlink>
    </a:clrScheme>
    <a:fontScheme name="KHI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spcAft>
            <a:spcPts val="600"/>
          </a:spcAft>
          <a:defRPr kumimoji="1" sz="1600" b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kumimoji="1" sz="1600" b="0" dirty="0" smtClean="0">
            <a:solidFill>
              <a:schemeClr val="tx2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130521_Kawasaki_J_C_pptx2010_BG">
  <a:themeElements>
    <a:clrScheme name="KHI_C">
      <a:dk1>
        <a:srgbClr val="000000"/>
      </a:dk1>
      <a:lt1>
        <a:srgbClr val="FFFFFF"/>
      </a:lt1>
      <a:dk2>
        <a:srgbClr val="4C4948"/>
      </a:dk2>
      <a:lt2>
        <a:srgbClr val="E60012"/>
      </a:lt2>
      <a:accent1>
        <a:srgbClr val="AAA282"/>
      </a:accent1>
      <a:accent2>
        <a:srgbClr val="5CB5AA"/>
      </a:accent2>
      <a:accent3>
        <a:srgbClr val="215787"/>
      </a:accent3>
      <a:accent4>
        <a:srgbClr val="45B035"/>
      </a:accent4>
      <a:accent5>
        <a:srgbClr val="72A1C7"/>
      </a:accent5>
      <a:accent6>
        <a:srgbClr val="EFEFEF"/>
      </a:accent6>
      <a:hlink>
        <a:srgbClr val="C13932"/>
      </a:hlink>
      <a:folHlink>
        <a:srgbClr val="9C7399"/>
      </a:folHlink>
    </a:clrScheme>
    <a:fontScheme name="ユーザー定義 3">
      <a:majorFont>
        <a:latin typeface="Arial"/>
        <a:ea typeface="ＭＳ ゴシック"/>
        <a:cs typeface=""/>
      </a:majorFont>
      <a:minorFont>
        <a:latin typeface="Arial"/>
        <a:ea typeface="ＭＳ 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spcAft>
            <a:spcPts val="600"/>
          </a:spcAft>
          <a:defRPr kumimoji="1" sz="1600" b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kumimoji="1" sz="1600" b="0" dirty="0" smtClean="0">
            <a:solidFill>
              <a:schemeClr val="tx2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4_130521_Kawasaki_J_C_pptx2010_BG">
  <a:themeElements>
    <a:clrScheme name="KHI_C">
      <a:dk1>
        <a:srgbClr val="000000"/>
      </a:dk1>
      <a:lt1>
        <a:srgbClr val="FFFFFF"/>
      </a:lt1>
      <a:dk2>
        <a:srgbClr val="4C4948"/>
      </a:dk2>
      <a:lt2>
        <a:srgbClr val="E60012"/>
      </a:lt2>
      <a:accent1>
        <a:srgbClr val="AAA282"/>
      </a:accent1>
      <a:accent2>
        <a:srgbClr val="5CB5AA"/>
      </a:accent2>
      <a:accent3>
        <a:srgbClr val="215787"/>
      </a:accent3>
      <a:accent4>
        <a:srgbClr val="45B035"/>
      </a:accent4>
      <a:accent5>
        <a:srgbClr val="72A1C7"/>
      </a:accent5>
      <a:accent6>
        <a:srgbClr val="EFEFEF"/>
      </a:accent6>
      <a:hlink>
        <a:srgbClr val="C13932"/>
      </a:hlink>
      <a:folHlink>
        <a:srgbClr val="9C7399"/>
      </a:folHlink>
    </a:clrScheme>
    <a:fontScheme name="ユーザー定義 3">
      <a:majorFont>
        <a:latin typeface="Arial"/>
        <a:ea typeface="ＭＳ ゴシック"/>
        <a:cs typeface=""/>
      </a:majorFont>
      <a:minorFont>
        <a:latin typeface="Arial"/>
        <a:ea typeface="ＭＳ 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spcAft>
            <a:spcPts val="600"/>
          </a:spcAft>
          <a:defRPr kumimoji="1" sz="1600" b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kumimoji="1" sz="1600" b="0" dirty="0" smtClean="0">
            <a:solidFill>
              <a:schemeClr val="tx2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lobal CCS Institute Document" ma:contentTypeID="0x010100E8C2E3643C86A945BD85CDF7C05E4AD10001D77C4FF94CCC4EBAF297C5688AE78D" ma:contentTypeVersion="8" ma:contentTypeDescription="" ma:contentTypeScope="" ma:versionID="ef341790a546bae427028503f20ab4be">
  <xsd:schema xmlns:xsd="http://www.w3.org/2001/XMLSchema" xmlns:xs="http://www.w3.org/2001/XMLSchema" xmlns:p="http://schemas.microsoft.com/office/2006/metadata/properties" xmlns:ns2="09ae4737-8c2b-4235-9e87-b405573634ae" xmlns:ns3="2d76bea9-2581-425b-8239-ac3e5f8124bd" targetNamespace="http://schemas.microsoft.com/office/2006/metadata/properties" ma:root="true" ma:fieldsID="87249baeec27eca5ccab9b528c4bd647" ns2:_="" ns3:_="">
    <xsd:import namespace="09ae4737-8c2b-4235-9e87-b405573634ae"/>
    <xsd:import namespace="2d76bea9-2581-425b-8239-ac3e5f8124bd"/>
    <xsd:element name="properties">
      <xsd:complexType>
        <xsd:sequence>
          <xsd:element name="documentManagement">
            <xsd:complexType>
              <xsd:all>
                <xsd:element ref="ns2:c49628f1ed014027b07e12eeee46372e" minOccurs="0"/>
                <xsd:element ref="ns2:TaxCatchAll" minOccurs="0"/>
                <xsd:element ref="ns2:TaxCatchAllLabel" minOccurs="0"/>
                <xsd:element ref="ns2:b0a746751c6a45358a5b39d9a4555505" minOccurs="0"/>
                <xsd:element ref="ns2:d681c9991eb24e819417f45efd7520da" minOccurs="0"/>
                <xsd:element ref="ns2:cdbba9dd12a24aaca6e1e53ee231b78a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e4737-8c2b-4235-9e87-b405573634ae" elementFormDefault="qualified">
    <xsd:import namespace="http://schemas.microsoft.com/office/2006/documentManagement/types"/>
    <xsd:import namespace="http://schemas.microsoft.com/office/infopath/2007/PartnerControls"/>
    <xsd:element name="c49628f1ed014027b07e12eeee46372e" ma:index="8" nillable="true" ma:taxonomy="true" ma:internalName="c49628f1ed014027b07e12eeee46372e" ma:taxonomyFieldName="Region" ma:displayName="Region" ma:readOnly="false" ma:default="" ma:fieldId="{c49628f1-ed01-4027-b07e-12eeee46372e}" ma:sspId="11ee2b8d-9ea8-43bb-9f4f-fee1e52ff97e" ma:termSetId="fa1ba7bb-25ed-4cab-897f-5bcd32e0f7e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45e08cf3-a182-4752-bc18-b0ebe72d1e1b}" ma:internalName="TaxCatchAll" ma:showField="CatchAllData" ma:web="09ae4737-8c2b-4235-9e87-b40557363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45e08cf3-a182-4752-bc18-b0ebe72d1e1b}" ma:internalName="TaxCatchAllLabel" ma:readOnly="true" ma:showField="CatchAllDataLabel" ma:web="09ae4737-8c2b-4235-9e87-b40557363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b0a746751c6a45358a5b39d9a4555505" ma:index="12" nillable="true" ma:taxonomy="true" ma:internalName="b0a746751c6a45358a5b39d9a4555505" ma:taxonomyFieldName="Practice" ma:displayName="Practice" ma:readOnly="false" ma:default="" ma:fieldId="{b0a74675-1c6a-4535-8a5b-39d9a4555505}" ma:sspId="11ee2b8d-9ea8-43bb-9f4f-fee1e52ff97e" ma:termSetId="db02c312-cb06-4ee9-a072-a27356101ad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681c9991eb24e819417f45efd7520da" ma:index="14" nillable="true" ma:taxonomy="true" ma:internalName="d681c9991eb24e819417f45efd7520da" ma:taxonomyFieldName="Document_x0020_Type" ma:displayName="Document Type" ma:default="" ma:fieldId="{d681c999-1eb2-4e81-9417-f45efd7520da}" ma:sspId="11ee2b8d-9ea8-43bb-9f4f-fee1e52ff97e" ma:termSetId="1cc0a1ab-3e52-44cc-81f8-1bb23f2fd09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dbba9dd12a24aaca6e1e53ee231b78a" ma:index="16" nillable="true" ma:taxonomy="true" ma:internalName="cdbba9dd12a24aaca6e1e53ee231b78a" ma:taxonomyFieldName="DocumentSite" ma:displayName="Document Site" ma:readOnly="false" ma:default="" ma:fieldId="{cdbba9dd-12a2-4aac-a6e1-e53ee231b78a}" ma:sspId="11ee2b8d-9ea8-43bb-9f4f-fee1e52ff97e" ma:termSetId="0a28ce65-8c13-49b3-a2e0-4931d19948b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6bea9-2581-425b-8239-ac3e5f8124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2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2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681c9991eb24e819417f45efd7520da xmlns="09ae4737-8c2b-4235-9e87-b405573634ae">
      <Terms xmlns="http://schemas.microsoft.com/office/infopath/2007/PartnerControls"/>
    </d681c9991eb24e819417f45efd7520da>
    <TaxCatchAll xmlns="09ae4737-8c2b-4235-9e87-b405573634ae"/>
    <cdbba9dd12a24aaca6e1e53ee231b78a xmlns="09ae4737-8c2b-4235-9e87-b405573634ae">
      <Terms xmlns="http://schemas.microsoft.com/office/infopath/2007/PartnerControls"/>
    </cdbba9dd12a24aaca6e1e53ee231b78a>
    <c49628f1ed014027b07e12eeee46372e xmlns="09ae4737-8c2b-4235-9e87-b405573634ae">
      <Terms xmlns="http://schemas.microsoft.com/office/infopath/2007/PartnerControls"/>
    </c49628f1ed014027b07e12eeee46372e>
    <b0a746751c6a45358a5b39d9a4555505 xmlns="09ae4737-8c2b-4235-9e87-b405573634ae">
      <Terms xmlns="http://schemas.microsoft.com/office/infopath/2007/PartnerControls"/>
    </b0a746751c6a45358a5b39d9a4555505>
  </documentManagement>
</p:properties>
</file>

<file path=customXml/itemProps1.xml><?xml version="1.0" encoding="utf-8"?>
<ds:datastoreItem xmlns:ds="http://schemas.openxmlformats.org/officeDocument/2006/customXml" ds:itemID="{4C152315-6ACA-4D44-8AC1-EA9343F2FF94}"/>
</file>

<file path=customXml/itemProps2.xml><?xml version="1.0" encoding="utf-8"?>
<ds:datastoreItem xmlns:ds="http://schemas.openxmlformats.org/officeDocument/2006/customXml" ds:itemID="{1B4E4A80-2EBC-41AC-BFA4-AD4FFB7AD8E6}"/>
</file>

<file path=customXml/itemProps3.xml><?xml version="1.0" encoding="utf-8"?>
<ds:datastoreItem xmlns:ds="http://schemas.openxmlformats.org/officeDocument/2006/customXml" ds:itemID="{7289ADFA-FEA4-4EF9-9237-8C5C1E959BF2}"/>
</file>

<file path=docProps/app.xml><?xml version="1.0" encoding="utf-8"?>
<Properties xmlns="http://schemas.openxmlformats.org/officeDocument/2006/extended-properties" xmlns:vt="http://schemas.openxmlformats.org/officeDocument/2006/docPropsVTypes">
  <Template>130521_Kawasaki_J_C_pptx2010_BG</Template>
  <TotalTime>12275</TotalTime>
  <Words>1267</Words>
  <Application>Microsoft Office PowerPoint</Application>
  <PresentationFormat>A4 Paper (210x297 mm)</PresentationFormat>
  <Paragraphs>224</Paragraphs>
  <Slides>19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HGP創英角ｺﾞｼｯｸUB</vt:lpstr>
      <vt:lpstr>メイリオ</vt:lpstr>
      <vt:lpstr>ＭＳ ゴシック</vt:lpstr>
      <vt:lpstr>ＭＳ Ｐゴシック</vt:lpstr>
      <vt:lpstr>ＭＳ Ｐゴシック</vt:lpstr>
      <vt:lpstr>ＭＳ Ｐ明朝</vt:lpstr>
      <vt:lpstr>Arial</vt:lpstr>
      <vt:lpstr>Arial Black</vt:lpstr>
      <vt:lpstr>Arial Unicode MS</vt:lpstr>
      <vt:lpstr>Calibri</vt:lpstr>
      <vt:lpstr>Courier New</vt:lpstr>
      <vt:lpstr>Helvetica</vt:lpstr>
      <vt:lpstr>Times New Roman</vt:lpstr>
      <vt:lpstr>Verdana</vt:lpstr>
      <vt:lpstr>Wingdings</vt:lpstr>
      <vt:lpstr>130521_Kawasaki_J_C_pptx2010_BG</vt:lpstr>
      <vt:lpstr>KHI_C</vt:lpstr>
      <vt:lpstr>2_130521_Kawasaki_J_C_pptx2010_BG</vt:lpstr>
      <vt:lpstr>4_130521_Kawasaki_J_C_pptx2010_BG</vt:lpstr>
      <vt:lpstr>think-cell Slide</vt:lpstr>
      <vt:lpstr>PowerPoint Presentation</vt:lpstr>
      <vt:lpstr>Contents</vt:lpstr>
      <vt:lpstr>PowerPoint Presentation</vt:lpstr>
      <vt:lpstr>PowerPoint Presentation</vt:lpstr>
      <vt:lpstr>Contents</vt:lpstr>
      <vt:lpstr>PowerPoint Presentation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Contents</vt:lpstr>
      <vt:lpstr>PowerPoint Presentation</vt:lpstr>
      <vt:lpstr>Contents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会社概要</dc:title>
  <dc:creator>yoshino yoko</dc:creator>
  <cp:lastModifiedBy>Tony Zhang</cp:lastModifiedBy>
  <cp:revision>1020</cp:revision>
  <cp:lastPrinted>2018-10-23T12:54:54Z</cp:lastPrinted>
  <dcterms:created xsi:type="dcterms:W3CDTF">2013-06-24T00:10:51Z</dcterms:created>
  <dcterms:modified xsi:type="dcterms:W3CDTF">2019-05-31T06:01:34Z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0x010100E8C2E3643C86A945BD85CDF7C05E4AD10001D77C4FF94CCC4EBAF297C5688AE78D</vt:lpwstr>
  </property>
</Properties>
</file>