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Default Extension="emf" ContentType="image/x-emf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1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24.xml" ContentType="application/vnd.openxmlformats-officedocument.presentationml.slide+xml"/>
  <Override PartName="/ppt/slides/slide1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988" r:id="rId2"/>
    <p:sldId id="1524" r:id="rId3"/>
    <p:sldId id="1525" r:id="rId4"/>
    <p:sldId id="1526" r:id="rId5"/>
    <p:sldId id="1527" r:id="rId6"/>
    <p:sldId id="1542" r:id="rId7"/>
    <p:sldId id="1513" r:id="rId8"/>
    <p:sldId id="1514" r:id="rId9"/>
    <p:sldId id="1516" r:id="rId10"/>
    <p:sldId id="1541" r:id="rId11"/>
    <p:sldId id="1515" r:id="rId12"/>
    <p:sldId id="1485" r:id="rId13"/>
    <p:sldId id="1543" r:id="rId14"/>
    <p:sldId id="1486" r:id="rId15"/>
    <p:sldId id="1532" r:id="rId16"/>
    <p:sldId id="1517" r:id="rId17"/>
    <p:sldId id="1535" r:id="rId18"/>
    <p:sldId id="1536" r:id="rId19"/>
    <p:sldId id="1537" r:id="rId20"/>
    <p:sldId id="1488" r:id="rId21"/>
    <p:sldId id="1522" r:id="rId22"/>
    <p:sldId id="1523" r:id="rId23"/>
    <p:sldId id="1490" r:id="rId24"/>
    <p:sldId id="1491" r:id="rId25"/>
    <p:sldId id="1539" r:id="rId26"/>
    <p:sldId id="1505" r:id="rId27"/>
    <p:sldId id="1511" r:id="rId28"/>
    <p:sldId id="1519" r:id="rId29"/>
    <p:sldId id="1520" r:id="rId30"/>
  </p:sldIdLst>
  <p:sldSz cx="9144000" cy="6877050"/>
  <p:notesSz cx="7099300" cy="10234613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b="1" kern="1200">
        <a:solidFill>
          <a:srgbClr val="040000"/>
        </a:solidFill>
        <a:latin typeface="Times New Roman" pitchFamily="18" charset="0"/>
        <a:ea typeface="黑体" pitchFamily="2" charset="-122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b="1" kern="1200">
        <a:solidFill>
          <a:srgbClr val="040000"/>
        </a:solidFill>
        <a:latin typeface="Times New Roman" pitchFamily="18" charset="0"/>
        <a:ea typeface="黑体" pitchFamily="2" charset="-122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b="1" kern="1200">
        <a:solidFill>
          <a:srgbClr val="040000"/>
        </a:solidFill>
        <a:latin typeface="Times New Roman" pitchFamily="18" charset="0"/>
        <a:ea typeface="黑体" pitchFamily="2" charset="-122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b="1" kern="1200">
        <a:solidFill>
          <a:srgbClr val="040000"/>
        </a:solidFill>
        <a:latin typeface="Times New Roman" pitchFamily="18" charset="0"/>
        <a:ea typeface="黑体" pitchFamily="2" charset="-122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b="1" kern="1200">
        <a:solidFill>
          <a:srgbClr val="040000"/>
        </a:solidFill>
        <a:latin typeface="Times New Roman" pitchFamily="18" charset="0"/>
        <a:ea typeface="黑体" pitchFamily="2" charset="-122"/>
        <a:cs typeface="+mn-cs"/>
      </a:defRPr>
    </a:lvl5pPr>
    <a:lvl6pPr marL="2286000" algn="l" defTabSz="914400" rtl="0" eaLnBrk="1" latinLnBrk="0" hangingPunct="1">
      <a:defRPr b="1" kern="1200">
        <a:solidFill>
          <a:srgbClr val="040000"/>
        </a:solidFill>
        <a:latin typeface="Times New Roman" pitchFamily="18" charset="0"/>
        <a:ea typeface="黑体" pitchFamily="2" charset="-122"/>
        <a:cs typeface="+mn-cs"/>
      </a:defRPr>
    </a:lvl6pPr>
    <a:lvl7pPr marL="2743200" algn="l" defTabSz="914400" rtl="0" eaLnBrk="1" latinLnBrk="0" hangingPunct="1">
      <a:defRPr b="1" kern="1200">
        <a:solidFill>
          <a:srgbClr val="040000"/>
        </a:solidFill>
        <a:latin typeface="Times New Roman" pitchFamily="18" charset="0"/>
        <a:ea typeface="黑体" pitchFamily="2" charset="-122"/>
        <a:cs typeface="+mn-cs"/>
      </a:defRPr>
    </a:lvl7pPr>
    <a:lvl8pPr marL="3200400" algn="l" defTabSz="914400" rtl="0" eaLnBrk="1" latinLnBrk="0" hangingPunct="1">
      <a:defRPr b="1" kern="1200">
        <a:solidFill>
          <a:srgbClr val="040000"/>
        </a:solidFill>
        <a:latin typeface="Times New Roman" pitchFamily="18" charset="0"/>
        <a:ea typeface="黑体" pitchFamily="2" charset="-122"/>
        <a:cs typeface="+mn-cs"/>
      </a:defRPr>
    </a:lvl8pPr>
    <a:lvl9pPr marL="3657600" algn="l" defTabSz="914400" rtl="0" eaLnBrk="1" latinLnBrk="0" hangingPunct="1">
      <a:defRPr b="1" kern="1200">
        <a:solidFill>
          <a:srgbClr val="040000"/>
        </a:solidFill>
        <a:latin typeface="Times New Roman" pitchFamily="18" charset="0"/>
        <a:ea typeface="黑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4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908F"/>
    <a:srgbClr val="000066"/>
    <a:srgbClr val="000000"/>
    <a:srgbClr val="FF0000"/>
    <a:srgbClr val="5086C2"/>
    <a:srgbClr val="DCE7F3"/>
    <a:srgbClr val="FFFF99"/>
    <a:srgbClr val="FFD85B"/>
    <a:srgbClr val="FFD347"/>
    <a:srgbClr val="FAB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99844" autoAdjust="0"/>
  </p:normalViewPr>
  <p:slideViewPr>
    <p:cSldViewPr>
      <p:cViewPr>
        <p:scale>
          <a:sx n="90" d="100"/>
          <a:sy n="90" d="100"/>
        </p:scale>
        <p:origin x="-1960" y="-96"/>
      </p:cViewPr>
      <p:guideLst>
        <p:guide orient="horz" pos="216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1980" y="-114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25" Type="http://schemas.openxmlformats.org/officeDocument/2006/relationships/slide" Target="slides/slide24.xml"/><Relationship Id="rId7" Type="http://schemas.openxmlformats.org/officeDocument/2006/relationships/slide" Target="slides/slide6.xml"/><Relationship Id="rId33" Type="http://schemas.openxmlformats.org/officeDocument/2006/relationships/printerSettings" Target="printerSettings/printerSettings1.bin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openxmlformats.org/officeDocument/2006/relationships/customXml" Target="../customXml/item1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4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32" Type="http://schemas.openxmlformats.org/officeDocument/2006/relationships/handoutMaster" Target="handoutMasters/handout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5" Type="http://schemas.openxmlformats.org/officeDocument/2006/relationships/slide" Target="slides/slide4.xml"/><Relationship Id="rId36" Type="http://schemas.openxmlformats.org/officeDocument/2006/relationships/theme" Target="theme/theme1.xml"/><Relationship Id="rId15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" Type="http://schemas.openxmlformats.org/officeDocument/2006/relationships/slide" Target="slides/slide3.xml"/><Relationship Id="rId30" Type="http://schemas.openxmlformats.org/officeDocument/2006/relationships/slide" Target="slides/slide29.xml"/><Relationship Id="rId9" Type="http://schemas.openxmlformats.org/officeDocument/2006/relationships/slide" Target="slides/slide8.xml"/><Relationship Id="rId35" Type="http://schemas.openxmlformats.org/officeDocument/2006/relationships/viewProps" Target="viewProps.xml"/><Relationship Id="rId14" Type="http://schemas.openxmlformats.org/officeDocument/2006/relationships/slide" Target="slides/slide13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7713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507" y="0"/>
            <a:ext cx="307713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81561608-CC13-4D1E-94C4-30D26E29EB35}" type="datetime1">
              <a:rPr lang="zh-CN" altLang="en-US" smtClean="0"/>
              <a:t>19/5/31</a:t>
            </a:fld>
            <a:endParaRPr lang="en-US" altLang="zh-CN" dirty="0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507" y="9721239"/>
            <a:ext cx="307713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B26B4BE-FF73-4348-AE8E-84C13A8F61FC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4657975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7713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507" y="0"/>
            <a:ext cx="307713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7795D2FA-0CBA-49D2-97E3-2E8B249CE558}" type="datetime1">
              <a:rPr lang="zh-CN" altLang="en-US" smtClean="0"/>
              <a:t>19/5/31</a:t>
            </a:fld>
            <a:endParaRPr lang="en-US" altLang="zh-CN" dirty="0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8538" y="766763"/>
            <a:ext cx="5102225" cy="38369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599" y="4862268"/>
            <a:ext cx="5680104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507" y="9721239"/>
            <a:ext cx="3077137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59" tIns="47380" rIns="94759" bIns="4738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8969A52A-6118-4176-A6D8-9E42DDC702A1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2998832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25" y="769938"/>
            <a:ext cx="5099050" cy="3833812"/>
          </a:xfrm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599" y="4862270"/>
            <a:ext cx="5680104" cy="4603930"/>
          </a:xfrm>
          <a:noFill/>
          <a:ln/>
        </p:spPr>
        <p:txBody>
          <a:bodyPr lIns="94011" tIns="47006" rIns="94011" bIns="47006"/>
          <a:lstStyle/>
          <a:p>
            <a:pPr eaLnBrk="1" hangingPunct="1"/>
            <a:endParaRPr lang="zh-CN" altLang="zh-CN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ACBBF98-65E7-4767-80FD-52CE5B68D129}" type="datetime1">
              <a:rPr lang="zh-CN" altLang="en-US" smtClean="0"/>
              <a:t>19/5/31</a:t>
            </a:fld>
            <a:endParaRPr lang="en-US" altLang="zh-C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969A52A-6118-4176-A6D8-9E42DDC702A1}" type="slidenum">
              <a:rPr lang="zh-CN" altLang="en-US" smtClean="0"/>
              <a:pPr>
                <a:defRPr/>
              </a:pPr>
              <a:t>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94380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4096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fld id="{8DF2FE3C-B838-4C96-B8CD-5D689E96A326}" type="slidenum">
              <a:rPr lang="zh-CN" altLang="en-US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/>
              <a:t>12</a:t>
            </a:fld>
            <a:endParaRPr lang="en-US" altLang="zh-CN" b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3276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4096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fld id="{8DF2FE3C-B838-4C96-B8CD-5D689E96A326}" type="slidenum">
              <a:rPr lang="zh-CN" altLang="en-US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/>
              <a:t>14</a:t>
            </a:fld>
            <a:endParaRPr lang="en-US" altLang="zh-CN" b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4410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4096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fld id="{8DF2FE3C-B838-4C96-B8CD-5D689E96A326}" type="slidenum">
              <a:rPr lang="zh-CN" altLang="en-US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/>
              <a:t>20</a:t>
            </a:fld>
            <a:endParaRPr lang="en-US" altLang="zh-CN" b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0121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4096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fld id="{8DF2FE3C-B838-4C96-B8CD-5D689E96A326}" type="slidenum">
              <a:rPr lang="zh-CN" altLang="en-US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/>
              <a:t>21</a:t>
            </a:fld>
            <a:endParaRPr lang="en-US" altLang="zh-CN" b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3276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4096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fld id="{8DF2FE3C-B838-4C96-B8CD-5D689E96A326}" type="slidenum">
              <a:rPr lang="zh-CN" altLang="en-US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/>
              <a:t>23</a:t>
            </a:fld>
            <a:endParaRPr lang="en-US" altLang="zh-CN" b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3271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4096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4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fld id="{8DF2FE3C-B838-4C96-B8CD-5D689E96A326}" type="slidenum">
              <a:rPr lang="zh-CN" altLang="en-US" b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/>
              <a:t>24</a:t>
            </a:fld>
            <a:endParaRPr lang="en-US" altLang="zh-CN" b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8132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48331-A615-45A1-B027-963C90DB020E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2A0F9-4865-4780-86E2-9B91B2FACBFF}" type="slidenum">
              <a:rPr lang="zh-CN" altLang="en-US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F0363-DA90-4CE3-BC8C-2CC8FD9CB539}" type="datetimeFigureOut">
              <a:rPr lang="zh-CN" altLang="en-US" smtClean="0"/>
              <a:pPr/>
              <a:t>19/5/31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370FC-0C43-4E7E-97BC-4DA6983D3A5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334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025525"/>
            <a:ext cx="8229600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8350" y="6391275"/>
            <a:ext cx="457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FF"/>
                </a:solidFill>
                <a:latin typeface="黑体" pitchFamily="2" charset="-122"/>
              </a:defRPr>
            </a:lvl1pPr>
          </a:lstStyle>
          <a:p>
            <a:pPr>
              <a:defRPr/>
            </a:pPr>
            <a:fld id="{65661ADA-C784-4CB0-8435-25F55A790A29}" type="slidenum">
              <a:rPr lang="zh-CN" altLang="en-US" smtClean="0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1143000" y="382588"/>
            <a:ext cx="7605713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130" name="Rectangle 106"/>
          <p:cNvSpPr>
            <a:spLocks noChangeArrowheads="1"/>
          </p:cNvSpPr>
          <p:nvPr userDrawn="1"/>
        </p:nvSpPr>
        <p:spPr bwMode="gray">
          <a:xfrm>
            <a:off x="1116013" y="657225"/>
            <a:ext cx="8027987" cy="80963"/>
          </a:xfrm>
          <a:prstGeom prst="rect">
            <a:avLst/>
          </a:prstGeom>
          <a:solidFill>
            <a:srgbClr val="00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>
              <a:spcBef>
                <a:spcPct val="50000"/>
              </a:spcBef>
              <a:defRPr/>
            </a:pPr>
            <a:endParaRPr lang="zh-CN" altLang="en-US" sz="2400">
              <a:solidFill>
                <a:schemeClr val="tx1"/>
              </a:solidFill>
              <a:latin typeface="Arial" charset="0"/>
              <a:ea typeface="华文仿宋" pitchFamily="2" charset="-122"/>
            </a:endParaRPr>
          </a:p>
        </p:txBody>
      </p:sp>
      <p:sp>
        <p:nvSpPr>
          <p:cNvPr id="1145" name="Line 121"/>
          <p:cNvSpPr>
            <a:spLocks noChangeShapeType="1"/>
          </p:cNvSpPr>
          <p:nvPr userDrawn="1"/>
        </p:nvSpPr>
        <p:spPr bwMode="auto">
          <a:xfrm>
            <a:off x="0" y="728663"/>
            <a:ext cx="1150938" cy="0"/>
          </a:xfrm>
          <a:prstGeom prst="line">
            <a:avLst/>
          </a:prstGeom>
          <a:noFill/>
          <a:ln w="9525">
            <a:solidFill>
              <a:srgbClr val="0099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zh-CN" altLang="en-US"/>
          </a:p>
        </p:txBody>
      </p:sp>
      <p:pic>
        <p:nvPicPr>
          <p:cNvPr id="2055" name="Picture 13" descr="标志21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8" y="-17463"/>
            <a:ext cx="863600" cy="82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8" r:id="rId2"/>
    <p:sldLayoutId id="2147483719" r:id="rId3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Font typeface="Wingdings" pitchFamily="2" charset="2"/>
        <a:buChar char="q"/>
        <a:defRPr sz="2400" b="1">
          <a:solidFill>
            <a:srgbClr val="FF3300"/>
          </a:solidFill>
          <a:latin typeface="方正黑体简体" pitchFamily="2" charset="-122"/>
          <a:ea typeface="方正黑体简体" pitchFamily="2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Font typeface="Wingdings" pitchFamily="2" charset="2"/>
        <a:buChar char="Ø"/>
        <a:defRPr sz="2000" b="1">
          <a:solidFill>
            <a:srgbClr val="0000FF"/>
          </a:solidFill>
          <a:latin typeface="方正黑体简体" pitchFamily="2" charset="-122"/>
          <a:ea typeface="方正黑体简体" pitchFamily="2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FF"/>
        </a:buClr>
        <a:buFont typeface="Wingdings" pitchFamily="2" charset="2"/>
        <a:buChar char="l"/>
        <a:defRPr b="1">
          <a:solidFill>
            <a:srgbClr val="000066"/>
          </a:solidFill>
          <a:latin typeface="方正黑体简体" pitchFamily="2" charset="-122"/>
          <a:ea typeface="方正黑体简体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ea typeface="方正黑体简体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方正黑体简体" pitchFamily="2" charset="-12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emf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D83BF56-C975-4FD8-9FD8-698021177C9A}" type="slidenum">
              <a:rPr lang="zh-CN" altLang="en-US" smtClean="0"/>
              <a:pPr/>
              <a:t>1</a:t>
            </a:fld>
            <a:endParaRPr lang="en-US" altLang="zh-CN" dirty="0" smtClean="0"/>
          </a:p>
        </p:txBody>
      </p:sp>
      <p:pic>
        <p:nvPicPr>
          <p:cNvPr id="4099" name="Picture 4" descr="图片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859"/>
            <a:ext cx="9144000" cy="6877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292613" name="Rectangle 5"/>
          <p:cNvSpPr>
            <a:spLocks noChangeArrowheads="1"/>
          </p:cNvSpPr>
          <p:nvPr/>
        </p:nvSpPr>
        <p:spPr bwMode="auto">
          <a:xfrm>
            <a:off x="-612576" y="3827364"/>
            <a:ext cx="10585176" cy="258532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中宋" pitchFamily="2" charset="-122"/>
                <a:ea typeface="华文中宋" pitchFamily="2" charset="-122"/>
              </a:rPr>
              <a:t>Dr. Ming Xue</a:t>
            </a:r>
          </a:p>
          <a:p>
            <a:pPr>
              <a:lnSpc>
                <a:spcPct val="150000"/>
              </a:lnSpc>
              <a:defRPr/>
            </a:pPr>
            <a:endParaRPr lang="en-US" altLang="zh-CN" sz="2400" dirty="0" smtClean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中宋" pitchFamily="2" charset="-122"/>
              <a:ea typeface="华文中宋" pitchFamily="2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中宋" pitchFamily="2" charset="-122"/>
                <a:ea typeface="华文中宋" pitchFamily="2" charset="-122"/>
              </a:rPr>
              <a:t>State Key Laboratory of Petroleum Pollution Control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中宋" pitchFamily="2" charset="-122"/>
                <a:ea typeface="华文中宋" pitchFamily="2" charset="-122"/>
              </a:rPr>
              <a:t>CNPC Research Institute of Safety and Environmental Technology 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中宋" pitchFamily="2" charset="-122"/>
                <a:ea typeface="华文中宋" pitchFamily="2" charset="-122"/>
              </a:rPr>
              <a:t>May. 2019</a:t>
            </a:r>
            <a:endParaRPr lang="zh-CN" altLang="en-US" sz="2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0" y="1496050"/>
            <a:ext cx="91440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>
              <a:spcBef>
                <a:spcPct val="50000"/>
              </a:spcBef>
            </a:pPr>
            <a:r>
              <a:rPr lang="en-US" altLang="zh-CN" sz="3600" dirty="0" smtClean="0">
                <a:solidFill>
                  <a:srgbClr val="000066"/>
                </a:solidFill>
                <a:ea typeface="方正大黑简体" pitchFamily="2" charset="-122"/>
                <a:cs typeface="Times New Roman" panose="02020603050405020304" pitchFamily="18" charset="0"/>
              </a:rPr>
              <a:t>Current Status of CCUS in CNPC</a:t>
            </a:r>
            <a:endParaRPr lang="en-US" altLang="zh-CN" sz="5400" dirty="0">
              <a:solidFill>
                <a:srgbClr val="FF0000"/>
              </a:solidFill>
              <a:ea typeface="方正大黑简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337"/>
            <a:ext cx="2428571" cy="885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2A0F9-4865-4780-86E2-9B91B2FACBFF}" type="slidenum">
              <a:rPr lang="zh-CN" altLang="en-US" smtClean="0"/>
              <a:pPr>
                <a:defRPr/>
              </a:pPr>
              <a:t>10</a:t>
            </a:fld>
            <a:endParaRPr lang="en-US" altLang="zh-CN" dirty="0"/>
          </a:p>
        </p:txBody>
      </p:sp>
      <p:sp>
        <p:nvSpPr>
          <p:cNvPr id="3" name="文本框 2"/>
          <p:cNvSpPr txBox="1"/>
          <p:nvPr/>
        </p:nvSpPr>
        <p:spPr bwMode="auto">
          <a:xfrm>
            <a:off x="3419872" y="774229"/>
            <a:ext cx="2151100" cy="797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90000" bIns="90000" rtlCol="0">
            <a:spAutoFit/>
          </a:bodyPr>
          <a:lstStyle/>
          <a:p>
            <a:pPr defTabSz="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4000" b="1" kern="0" dirty="0" smtClean="0">
                <a:solidFill>
                  <a:srgbClr val="FF0000"/>
                </a:solidFill>
                <a:latin typeface="Times"/>
                <a:ea typeface="黑体" pitchFamily="2" charset="-122"/>
                <a:cs typeface="Times"/>
              </a:rPr>
              <a:t>Contents</a:t>
            </a:r>
          </a:p>
        </p:txBody>
      </p:sp>
      <p:sp>
        <p:nvSpPr>
          <p:cNvPr id="6" name="文本框 5"/>
          <p:cNvSpPr txBox="1"/>
          <p:nvPr/>
        </p:nvSpPr>
        <p:spPr bwMode="auto">
          <a:xfrm>
            <a:off x="1619672" y="1998365"/>
            <a:ext cx="5840060" cy="235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90000" bIns="90000" rtlCol="0">
            <a:spAutoFit/>
          </a:bodyPr>
          <a:lstStyle/>
          <a:p>
            <a:pPr algn="l" defTabSz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3200" b="1" kern="0" dirty="0" smtClean="0">
                <a:solidFill>
                  <a:srgbClr val="000066"/>
                </a:solidFill>
                <a:latin typeface="Times"/>
                <a:cs typeface="Times"/>
              </a:rPr>
              <a:t>1. About us</a:t>
            </a:r>
          </a:p>
          <a:p>
            <a:pPr algn="l" defTabSz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3200" kern="0" dirty="0" smtClean="0">
                <a:solidFill>
                  <a:srgbClr val="000066"/>
                </a:solidFill>
                <a:latin typeface="Times"/>
                <a:cs typeface="Times"/>
              </a:rPr>
              <a:t>2. CCUS in China - Background</a:t>
            </a:r>
          </a:p>
          <a:p>
            <a:pPr algn="l" defTabSz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3200" kern="0" dirty="0" smtClean="0">
                <a:solidFill>
                  <a:srgbClr val="FF0000"/>
                </a:solidFill>
                <a:latin typeface="Times"/>
                <a:cs typeface="Times"/>
              </a:rPr>
              <a:t>3. CCUS Practice in CNPC</a:t>
            </a:r>
          </a:p>
        </p:txBody>
      </p:sp>
    </p:spTree>
    <p:extLst>
      <p:ext uri="{BB962C8B-B14F-4D97-AF65-F5344CB8AC3E}">
        <p14:creationId xmlns:p14="http://schemas.microsoft.com/office/powerpoint/2010/main" val="1680541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2A0F9-4865-4780-86E2-9B91B2FACBFF}" type="slidenum">
              <a:rPr lang="zh-CN" altLang="en-US" smtClean="0"/>
              <a:pPr>
                <a:defRPr/>
              </a:pPr>
              <a:t>11</a:t>
            </a:fld>
            <a:endParaRPr lang="en-US" altLang="zh-CN" dirty="0"/>
          </a:p>
        </p:txBody>
      </p:sp>
      <p:sp>
        <p:nvSpPr>
          <p:cNvPr id="3" name="标题 1"/>
          <p:cNvSpPr txBox="1">
            <a:spLocks/>
          </p:cNvSpPr>
          <p:nvPr/>
        </p:nvSpPr>
        <p:spPr>
          <a:xfrm>
            <a:off x="1115616" y="126157"/>
            <a:ext cx="7605713" cy="5651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大黑简体" panose="03000509000000000000" pitchFamily="65" charset="-122"/>
                <a:cs typeface="Times New Roman" panose="02020603050405020304" pitchFamily="18" charset="0"/>
              </a:rPr>
              <a:t>CCUS in CNPC</a:t>
            </a:r>
            <a:endParaRPr lang="zh-CN" altLang="en-US" sz="2800" kern="0" dirty="0">
              <a:solidFill>
                <a:srgbClr val="FF0000"/>
              </a:solidFill>
              <a:latin typeface="Times New Roman" panose="02020603050405020304" pitchFamily="18" charset="0"/>
              <a:ea typeface="方正大黑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5" name="圆角矩形 1"/>
          <p:cNvSpPr/>
          <p:nvPr/>
        </p:nvSpPr>
        <p:spPr bwMode="auto">
          <a:xfrm>
            <a:off x="251520" y="918245"/>
            <a:ext cx="8568952" cy="2365653"/>
          </a:xfrm>
          <a:prstGeom prst="roundRect">
            <a:avLst>
              <a:gd name="adj" fmla="val 7902"/>
            </a:avLst>
          </a:prstGeom>
          <a:gradFill rotWithShape="1">
            <a:gsLst>
              <a:gs pos="65000">
                <a:schemeClr val="bg1"/>
              </a:gs>
              <a:gs pos="100000">
                <a:schemeClr val="accent4">
                  <a:lumMod val="10000"/>
                  <a:lumOff val="90000"/>
                </a:schemeClr>
              </a:gs>
              <a:gs pos="100000">
                <a:schemeClr val="accent1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2">
              <a:schemeClr val="tx1">
                <a:gamma/>
                <a:shade val="60000"/>
                <a:invGamma/>
                <a:alpha val="0"/>
              </a:schemeClr>
            </a:prstShdw>
          </a:effectLst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solidFill>
                  <a:srgbClr val="000066"/>
                </a:solidFill>
              </a:rPr>
              <a:t>In </a:t>
            </a:r>
            <a:r>
              <a:rPr lang="en-US" altLang="zh-CN" sz="2400" dirty="0">
                <a:solidFill>
                  <a:srgbClr val="000066"/>
                </a:solidFill>
              </a:rPr>
              <a:t>1965, </a:t>
            </a:r>
            <a:r>
              <a:rPr lang="en-US" altLang="zh-CN" sz="2400" dirty="0" smtClean="0">
                <a:solidFill>
                  <a:srgbClr val="000066"/>
                </a:solidFill>
              </a:rPr>
              <a:t>started exploring </a:t>
            </a:r>
            <a:r>
              <a:rPr lang="en-US" altLang="zh-CN" sz="2400" dirty="0">
                <a:solidFill>
                  <a:srgbClr val="000066"/>
                </a:solidFill>
              </a:rPr>
              <a:t>CO</a:t>
            </a:r>
            <a:r>
              <a:rPr lang="en-US" altLang="zh-CN" sz="2400" baseline="-25000" dirty="0">
                <a:solidFill>
                  <a:srgbClr val="000066"/>
                </a:solidFill>
              </a:rPr>
              <a:t>2</a:t>
            </a:r>
            <a:r>
              <a:rPr lang="en-US" altLang="zh-CN" sz="2400" dirty="0">
                <a:solidFill>
                  <a:srgbClr val="000066"/>
                </a:solidFill>
              </a:rPr>
              <a:t>  flooding technology.  </a:t>
            </a:r>
            <a:endParaRPr lang="en-US" altLang="zh-CN" sz="2400" dirty="0" smtClean="0">
              <a:solidFill>
                <a:srgbClr val="000066"/>
              </a:solidFill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solidFill>
                  <a:srgbClr val="000066"/>
                </a:solidFill>
              </a:rPr>
              <a:t>Since </a:t>
            </a:r>
            <a:r>
              <a:rPr lang="en-US" altLang="zh-CN" sz="2400" dirty="0">
                <a:solidFill>
                  <a:srgbClr val="000066"/>
                </a:solidFill>
              </a:rPr>
              <a:t>2006, </a:t>
            </a:r>
            <a:r>
              <a:rPr lang="en-US" altLang="zh-CN" sz="2400" dirty="0" smtClean="0">
                <a:solidFill>
                  <a:srgbClr val="000066"/>
                </a:solidFill>
              </a:rPr>
              <a:t>started a </a:t>
            </a:r>
            <a:r>
              <a:rPr lang="en-US" altLang="zh-CN" sz="2400" dirty="0">
                <a:solidFill>
                  <a:srgbClr val="000066"/>
                </a:solidFill>
              </a:rPr>
              <a:t>number of CCUS researches. </a:t>
            </a:r>
            <a:endParaRPr lang="en-US" altLang="zh-CN" sz="2400" dirty="0" smtClean="0">
              <a:solidFill>
                <a:srgbClr val="000066"/>
              </a:solidFill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solidFill>
                  <a:srgbClr val="000066"/>
                </a:solidFill>
              </a:rPr>
              <a:t>Now in </a:t>
            </a:r>
            <a:r>
              <a:rPr lang="en-US" altLang="zh-CN" sz="2400" dirty="0">
                <a:solidFill>
                  <a:srgbClr val="000066"/>
                </a:solidFill>
              </a:rPr>
              <a:t>the phase of industrialization </a:t>
            </a:r>
            <a:r>
              <a:rPr lang="en-US" altLang="zh-CN" sz="2400" dirty="0" smtClean="0">
                <a:solidFill>
                  <a:srgbClr val="000066"/>
                </a:solidFill>
              </a:rPr>
              <a:t>test and lead </a:t>
            </a:r>
            <a:r>
              <a:rPr lang="en-US" altLang="zh-CN" sz="2400" dirty="0">
                <a:solidFill>
                  <a:srgbClr val="000066"/>
                </a:solidFill>
              </a:rPr>
              <a:t>the </a:t>
            </a:r>
            <a:r>
              <a:rPr lang="en-US" altLang="zh-CN" sz="2400" dirty="0" smtClean="0">
                <a:solidFill>
                  <a:srgbClr val="000066"/>
                </a:solidFill>
              </a:rPr>
              <a:t>industrial CCUS development in China</a:t>
            </a:r>
            <a:endParaRPr lang="en-US" altLang="zh-CN" sz="2200" dirty="0" smtClean="0">
              <a:solidFill>
                <a:srgbClr val="000066"/>
              </a:solidFill>
              <a:ea typeface="方正大黑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517424"/>
            <a:ext cx="8458200" cy="33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69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标题 1"/>
          <p:cNvSpPr txBox="1">
            <a:spLocks/>
          </p:cNvSpPr>
          <p:nvPr/>
        </p:nvSpPr>
        <p:spPr>
          <a:xfrm>
            <a:off x="1115616" y="126157"/>
            <a:ext cx="7605713" cy="5651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大黑简体" panose="03000509000000000000" pitchFamily="65" charset="-122"/>
                <a:cs typeface="Times New Roman" panose="02020603050405020304" pitchFamily="18" charset="0"/>
              </a:rPr>
              <a:t>CCUS in CNPC</a:t>
            </a:r>
            <a:endParaRPr lang="zh-CN" altLang="en-US" sz="2800" kern="0" dirty="0">
              <a:solidFill>
                <a:srgbClr val="FF0000"/>
              </a:solidFill>
              <a:latin typeface="Times New Roman" panose="02020603050405020304" pitchFamily="18" charset="0"/>
              <a:ea typeface="方正大黑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2" name="圆角矩形 1"/>
          <p:cNvSpPr/>
          <p:nvPr/>
        </p:nvSpPr>
        <p:spPr bwMode="auto">
          <a:xfrm>
            <a:off x="323528" y="774229"/>
            <a:ext cx="8568952" cy="2128555"/>
          </a:xfrm>
          <a:prstGeom prst="roundRect">
            <a:avLst>
              <a:gd name="adj" fmla="val 7902"/>
            </a:avLst>
          </a:prstGeom>
          <a:gradFill rotWithShape="1">
            <a:gsLst>
              <a:gs pos="65000">
                <a:schemeClr val="bg1"/>
              </a:gs>
              <a:gs pos="100000">
                <a:schemeClr val="accent4">
                  <a:lumMod val="10000"/>
                  <a:lumOff val="90000"/>
                </a:schemeClr>
              </a:gs>
              <a:gs pos="100000">
                <a:schemeClr val="accent1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2">
              <a:schemeClr val="tx1">
                <a:gamma/>
                <a:shade val="60000"/>
                <a:invGamma/>
                <a:alpha val="0"/>
              </a:schemeClr>
            </a:prstShdw>
          </a:effectLst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lvl="2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 smtClean="0">
                <a:solidFill>
                  <a:srgbClr val="000066"/>
                </a:solidFill>
              </a:rPr>
              <a:t>First national science and technology demonstration CCS-EOR site in Jilin Oilfield, </a:t>
            </a:r>
            <a:r>
              <a:rPr lang="en-US" altLang="zh-CN" sz="2200" dirty="0" err="1" smtClean="0">
                <a:solidFill>
                  <a:srgbClr val="000066"/>
                </a:solidFill>
              </a:rPr>
              <a:t>Songliao</a:t>
            </a:r>
            <a:r>
              <a:rPr lang="en-US" altLang="zh-CN" sz="2200" dirty="0" smtClean="0">
                <a:solidFill>
                  <a:srgbClr val="000066"/>
                </a:solidFill>
              </a:rPr>
              <a:t> Basin</a:t>
            </a:r>
            <a:endParaRPr lang="en-US" altLang="zh-CN" sz="2200" dirty="0">
              <a:solidFill>
                <a:srgbClr val="000066"/>
              </a:solidFill>
            </a:endParaRPr>
          </a:p>
          <a:p>
            <a:pPr marL="342900" lvl="2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000066"/>
                </a:solidFill>
                <a:latin typeface="Times"/>
                <a:ea typeface="方正黑体简体" charset="0"/>
                <a:cs typeface="Times"/>
              </a:rPr>
              <a:t>I</a:t>
            </a:r>
            <a:r>
              <a:rPr lang="en-US" altLang="zh-CN" sz="2000" dirty="0" smtClean="0">
                <a:solidFill>
                  <a:srgbClr val="000066"/>
                </a:solidFill>
                <a:latin typeface="Times"/>
                <a:ea typeface="方正黑体简体" charset="0"/>
                <a:cs typeface="Times"/>
              </a:rPr>
              <a:t>ntegration </a:t>
            </a:r>
            <a:r>
              <a:rPr lang="en-US" altLang="zh-CN" sz="2000" dirty="0">
                <a:solidFill>
                  <a:srgbClr val="000066"/>
                </a:solidFill>
                <a:latin typeface="Times"/>
                <a:ea typeface="方正黑体简体" charset="0"/>
                <a:cs typeface="Times"/>
              </a:rPr>
              <a:t>of CO</a:t>
            </a:r>
            <a:r>
              <a:rPr lang="en-US" altLang="zh-CN" sz="2000" baseline="-25000" dirty="0">
                <a:solidFill>
                  <a:srgbClr val="000066"/>
                </a:solidFill>
                <a:latin typeface="Times"/>
                <a:ea typeface="方正黑体简体" charset="0"/>
                <a:cs typeface="Times"/>
              </a:rPr>
              <a:t>2</a:t>
            </a:r>
            <a:r>
              <a:rPr lang="en-US" altLang="zh-CN" sz="2000" dirty="0">
                <a:solidFill>
                  <a:srgbClr val="000066"/>
                </a:solidFill>
                <a:latin typeface="Times"/>
                <a:ea typeface="方正黑体简体" charset="0"/>
                <a:cs typeface="Times"/>
              </a:rPr>
              <a:t> separation, capture and EOR with annual CO</a:t>
            </a:r>
            <a:r>
              <a:rPr lang="en-US" altLang="zh-CN" sz="2000" baseline="-25000" dirty="0">
                <a:solidFill>
                  <a:srgbClr val="000066"/>
                </a:solidFill>
                <a:latin typeface="Times"/>
                <a:ea typeface="方正黑体简体" charset="0"/>
                <a:cs typeface="Times"/>
              </a:rPr>
              <a:t>2</a:t>
            </a:r>
            <a:r>
              <a:rPr lang="en-US" altLang="zh-CN" sz="2000" dirty="0">
                <a:solidFill>
                  <a:srgbClr val="000066"/>
                </a:solidFill>
                <a:latin typeface="Times"/>
                <a:ea typeface="方正黑体简体" charset="0"/>
                <a:cs typeface="Times"/>
              </a:rPr>
              <a:t> storage capacity of 300 thousand </a:t>
            </a:r>
            <a:r>
              <a:rPr lang="en-US" altLang="zh-CN" sz="2000" dirty="0" smtClean="0">
                <a:solidFill>
                  <a:srgbClr val="000066"/>
                </a:solidFill>
                <a:latin typeface="Times"/>
                <a:ea typeface="方正黑体简体" charset="0"/>
                <a:cs typeface="Times"/>
              </a:rPr>
              <a:t>tons </a:t>
            </a:r>
            <a:r>
              <a:rPr lang="en-US" altLang="zh-CN" sz="2200" dirty="0" smtClean="0">
                <a:solidFill>
                  <a:srgbClr val="000066"/>
                </a:solidFill>
              </a:rPr>
              <a:t>with EOR ~15%</a:t>
            </a:r>
            <a:r>
              <a:rPr lang="en-US" altLang="zh-CN" sz="2200" dirty="0" smtClean="0">
                <a:solidFill>
                  <a:srgbClr val="000066"/>
                </a:solidFill>
                <a:ea typeface="方正大黑简体" panose="03000509000000000000" pitchFamily="65" charset="-122"/>
                <a:cs typeface="Times New Roman" panose="02020603050405020304" pitchFamily="18" charset="0"/>
              </a:rPr>
              <a:t>, </a:t>
            </a:r>
          </a:p>
        </p:txBody>
      </p:sp>
      <p:grpSp>
        <p:nvGrpSpPr>
          <p:cNvPr id="13" name="Group 2">
            <a:extLst>
              <a:ext uri="{FF2B5EF4-FFF2-40B4-BE49-F238E27FC236}">
                <a16:creationId xmlns="" xmlns:a16="http://schemas.microsoft.com/office/drawing/2014/main" id="{F53A6F18-EC6A-4F8B-8930-3E7EABB209E6}"/>
              </a:ext>
            </a:extLst>
          </p:cNvPr>
          <p:cNvGrpSpPr>
            <a:grpSpLocks/>
          </p:cNvGrpSpPr>
          <p:nvPr/>
        </p:nvGrpSpPr>
        <p:grpSpPr bwMode="auto">
          <a:xfrm>
            <a:off x="-396552" y="3013471"/>
            <a:ext cx="9037638" cy="3881438"/>
            <a:chOff x="-609" y="-99"/>
            <a:chExt cx="6435" cy="3130"/>
          </a:xfrm>
        </p:grpSpPr>
        <p:pic>
          <p:nvPicPr>
            <p:cNvPr id="14" name="Picture 274" descr="11111">
              <a:extLst>
                <a:ext uri="{FF2B5EF4-FFF2-40B4-BE49-F238E27FC236}">
                  <a16:creationId xmlns="" xmlns:a16="http://schemas.microsoft.com/office/drawing/2014/main" id="{4F4248A9-6F77-481C-8C75-7A43BC20B6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" y="-99"/>
              <a:ext cx="5799" cy="3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275">
              <a:extLst>
                <a:ext uri="{FF2B5EF4-FFF2-40B4-BE49-F238E27FC236}">
                  <a16:creationId xmlns="" xmlns:a16="http://schemas.microsoft.com/office/drawing/2014/main" id="{4D312234-FC10-4937-9DB5-9E888D5A7C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" y="1325"/>
              <a:ext cx="1450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1pPr>
              <a:lvl2pPr marL="742950" indent="-28575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2pPr>
              <a:lvl3pPr marL="11430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3pPr>
              <a:lvl4pPr marL="16002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4pPr>
              <a:lvl5pPr marL="20574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CN" sz="1100" b="1">
                  <a:solidFill>
                    <a:schemeClr val="bg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Arial" panose="020B0604020202020204" pitchFamily="34" charset="0"/>
                </a:rPr>
                <a:t>Gas Wells with CO</a:t>
              </a:r>
              <a:r>
                <a:rPr lang="en-US" altLang="zh-CN" sz="1100" b="1" baseline="-25000">
                  <a:solidFill>
                    <a:schemeClr val="bg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Arial" panose="020B0604020202020204" pitchFamily="34" charset="0"/>
                </a:rPr>
                <a:t>2</a:t>
              </a:r>
              <a:endParaRPr lang="zh-CN" altLang="en-US" sz="1100" b="1" baseline="-25000">
                <a:solidFill>
                  <a:schemeClr val="bg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Text Box 276">
              <a:extLst>
                <a:ext uri="{FF2B5EF4-FFF2-40B4-BE49-F238E27FC236}">
                  <a16:creationId xmlns="" xmlns:a16="http://schemas.microsoft.com/office/drawing/2014/main" id="{0363C224-1744-4D8F-B35F-6E85827946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" y="2680"/>
              <a:ext cx="1184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1pPr>
              <a:lvl2pPr marL="742950" indent="-28575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2pPr>
              <a:lvl3pPr marL="11430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3pPr>
              <a:lvl4pPr marL="16002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4pPr>
              <a:lvl5pPr marL="20574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100" b="1">
                  <a:solidFill>
                    <a:schemeClr val="bg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Arial" panose="020B0604020202020204" pitchFamily="34" charset="0"/>
                </a:rPr>
                <a:t>CO</a:t>
              </a:r>
              <a:r>
                <a:rPr lang="en-US" altLang="zh-CN" sz="1100" b="1" baseline="-25000">
                  <a:solidFill>
                    <a:schemeClr val="bg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Arial" panose="020B0604020202020204" pitchFamily="34" charset="0"/>
                </a:rPr>
                <a:t>2 </a:t>
              </a:r>
              <a:r>
                <a:rPr lang="en-US" altLang="zh-CN" sz="1100" b="1">
                  <a:solidFill>
                    <a:schemeClr val="bg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Arial" panose="020B0604020202020204" pitchFamily="34" charset="0"/>
                </a:rPr>
                <a:t>capture system </a:t>
              </a:r>
            </a:p>
          </p:txBody>
        </p:sp>
        <p:sp>
          <p:nvSpPr>
            <p:cNvPr id="17" name="Text Box 278">
              <a:extLst>
                <a:ext uri="{FF2B5EF4-FFF2-40B4-BE49-F238E27FC236}">
                  <a16:creationId xmlns="" xmlns:a16="http://schemas.microsoft.com/office/drawing/2014/main" id="{1DB35B36-B542-4A7C-A460-9F2D1FF630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2" y="2246"/>
              <a:ext cx="1264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1pPr>
              <a:lvl2pPr marL="742950" indent="-28575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2pPr>
              <a:lvl3pPr marL="11430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3pPr>
              <a:lvl4pPr marL="16002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4pPr>
              <a:lvl5pPr marL="20574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zh-CN" sz="1100" b="1">
                  <a:solidFill>
                    <a:schemeClr val="bg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Arial" panose="020B0604020202020204" pitchFamily="34" charset="0"/>
                </a:rPr>
                <a:t>CO</a:t>
              </a:r>
              <a:r>
                <a:rPr lang="en-US" altLang="zh-CN" sz="1100" b="1" baseline="-25000">
                  <a:solidFill>
                    <a:schemeClr val="bg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Arial" panose="020B0604020202020204" pitchFamily="34" charset="0"/>
                </a:rPr>
                <a:t>2</a:t>
              </a:r>
              <a:r>
                <a:rPr lang="en-US" altLang="zh-CN" sz="1100" b="1">
                  <a:solidFill>
                    <a:schemeClr val="bg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Arial" panose="020B0604020202020204" pitchFamily="34" charset="0"/>
                </a:rPr>
                <a:t> injection system</a:t>
              </a:r>
              <a:endParaRPr lang="zh-CN" altLang="en-US" sz="1100" b="1">
                <a:solidFill>
                  <a:schemeClr val="bg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Text Box 279">
              <a:extLst>
                <a:ext uri="{FF2B5EF4-FFF2-40B4-BE49-F238E27FC236}">
                  <a16:creationId xmlns="" xmlns:a16="http://schemas.microsoft.com/office/drawing/2014/main" id="{D99D664B-0DCF-43F7-B1EF-3084E54C6A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2" y="1555"/>
              <a:ext cx="1240" cy="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1pPr>
              <a:lvl2pPr marL="742950" indent="-28575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2pPr>
              <a:lvl3pPr marL="11430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3pPr>
              <a:lvl4pPr marL="16002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4pPr>
              <a:lvl5pPr marL="20574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zh-CN" sz="1100" b="1">
                  <a:solidFill>
                    <a:schemeClr val="bg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Arial" panose="020B0604020202020204" pitchFamily="34" charset="0"/>
                </a:rPr>
                <a:t>Cyclic gas injection system </a:t>
              </a:r>
            </a:p>
          </p:txBody>
        </p:sp>
        <p:sp>
          <p:nvSpPr>
            <p:cNvPr id="19" name="Text Box 280">
              <a:extLst>
                <a:ext uri="{FF2B5EF4-FFF2-40B4-BE49-F238E27FC236}">
                  <a16:creationId xmlns="" xmlns:a16="http://schemas.microsoft.com/office/drawing/2014/main" id="{8D1F1EBD-35AF-44A3-ACE9-0A77A5C61D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7" y="1363"/>
              <a:ext cx="1043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1pPr>
              <a:lvl2pPr marL="742950" indent="-28575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2pPr>
              <a:lvl3pPr marL="11430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3pPr>
              <a:lvl4pPr marL="16002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4pPr>
              <a:lvl5pPr marL="20574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50000"/>
                </a:spcBef>
              </a:pPr>
              <a:r>
                <a:rPr lang="en-US" altLang="zh-CN" sz="1100" b="1">
                  <a:solidFill>
                    <a:schemeClr val="bg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Arial" panose="020B0604020202020204" pitchFamily="34" charset="0"/>
                </a:rPr>
                <a:t>Collected fluid processing system</a:t>
              </a:r>
              <a:endParaRPr lang="zh-CN" altLang="en-US" sz="1100" b="1">
                <a:solidFill>
                  <a:schemeClr val="bg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Text Box 281">
              <a:extLst>
                <a:ext uri="{FF2B5EF4-FFF2-40B4-BE49-F238E27FC236}">
                  <a16:creationId xmlns="" xmlns:a16="http://schemas.microsoft.com/office/drawing/2014/main" id="{FD931202-CE5B-44FE-8EC7-3CA71891F7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5" y="2650"/>
              <a:ext cx="697" cy="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1pPr>
              <a:lvl2pPr marL="742950" indent="-28575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2pPr>
              <a:lvl3pPr marL="11430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3pPr>
              <a:lvl4pPr marL="16002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4pPr>
              <a:lvl5pPr marL="20574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zh-CN" sz="1100" b="1">
                  <a:solidFill>
                    <a:schemeClr val="bg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Arial" panose="020B0604020202020204" pitchFamily="34" charset="0"/>
                </a:rPr>
                <a:t>Injection well</a:t>
              </a:r>
              <a:endParaRPr lang="zh-CN" altLang="en-US" sz="1100" b="1">
                <a:solidFill>
                  <a:schemeClr val="bg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Text Box 282">
              <a:extLst>
                <a:ext uri="{FF2B5EF4-FFF2-40B4-BE49-F238E27FC236}">
                  <a16:creationId xmlns="" xmlns:a16="http://schemas.microsoft.com/office/drawing/2014/main" id="{C9BF434A-D1B5-41D3-A7FD-4F2447B3ED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5" y="2650"/>
              <a:ext cx="921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1pPr>
              <a:lvl2pPr marL="742950" indent="-28575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2pPr>
              <a:lvl3pPr marL="11430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3pPr>
              <a:lvl4pPr marL="16002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4pPr>
              <a:lvl5pPr marL="20574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zh-CN" sz="1100" b="1">
                  <a:solidFill>
                    <a:schemeClr val="bg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Arial" panose="020B0604020202020204" pitchFamily="34" charset="0"/>
                </a:rPr>
                <a:t>Production well</a:t>
              </a:r>
              <a:endParaRPr lang="zh-CN" altLang="en-US" sz="1100" b="1">
                <a:solidFill>
                  <a:schemeClr val="bg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" name="Text Box 283">
              <a:extLst>
                <a:ext uri="{FF2B5EF4-FFF2-40B4-BE49-F238E27FC236}">
                  <a16:creationId xmlns="" xmlns:a16="http://schemas.microsoft.com/office/drawing/2014/main" id="{D61F537A-4262-45F0-A70B-89B735DA52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4" y="2178"/>
              <a:ext cx="664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1pPr>
              <a:lvl2pPr marL="742950" indent="-28575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2pPr>
              <a:lvl3pPr marL="11430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3pPr>
              <a:lvl4pPr marL="16002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4pPr>
              <a:lvl5pPr marL="20574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zh-CN" sz="1100" b="1">
                  <a:solidFill>
                    <a:schemeClr val="bg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Arial" panose="020B0604020202020204" pitchFamily="34" charset="0"/>
                </a:rPr>
                <a:t>Metering</a:t>
              </a:r>
              <a:endParaRPr lang="zh-CN" altLang="en-US" sz="1100" b="1">
                <a:solidFill>
                  <a:schemeClr val="bg1"/>
                </a:solidFill>
                <a:latin typeface="Arial" panose="020B0604020202020204" pitchFamily="34" charset="0"/>
                <a:ea typeface="华文细黑" panose="0201060004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Text Box 284">
              <a:extLst>
                <a:ext uri="{FF2B5EF4-FFF2-40B4-BE49-F238E27FC236}">
                  <a16:creationId xmlns="" xmlns:a16="http://schemas.microsoft.com/office/drawing/2014/main" id="{1224618B-CC2A-42E8-9828-5EA18607A6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609" y="83"/>
              <a:ext cx="5221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1pPr>
              <a:lvl2pPr marL="742950" indent="-28575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2pPr>
              <a:lvl3pPr marL="11430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3pPr>
              <a:lvl4pPr marL="16002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4pPr>
              <a:lvl5pPr marL="20574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CN" sz="1800" b="1" dirty="0">
                  <a:solidFill>
                    <a:srgbClr val="002060"/>
                  </a:solidFill>
                  <a:latin typeface="Arial" panose="020B0604020202020204" pitchFamily="34" charset="0"/>
                  <a:ea typeface="Arial Unicode MS" panose="020B0604020202020204" pitchFamily="34" charset="-122"/>
                  <a:cs typeface="Arial" panose="020B0604020202020204" pitchFamily="34" charset="0"/>
                </a:rPr>
                <a:t>Diagram of CCS-EOR demonstration project</a:t>
              </a:r>
              <a:endParaRPr lang="zh-CN" altLang="en-US" sz="1800" b="1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4" name="Text Box 277">
              <a:extLst>
                <a:ext uri="{FF2B5EF4-FFF2-40B4-BE49-F238E27FC236}">
                  <a16:creationId xmlns="" xmlns:a16="http://schemas.microsoft.com/office/drawing/2014/main" id="{9825C0CD-67DB-44C0-B1EE-CB428192FA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2" y="1785"/>
              <a:ext cx="831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1pPr>
              <a:lvl2pPr marL="742950" indent="-28575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2pPr>
              <a:lvl3pPr marL="11430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3pPr>
              <a:lvl4pPr marL="16002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4pPr>
              <a:lvl5pPr marL="20574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CN" sz="1100" b="1">
                  <a:solidFill>
                    <a:schemeClr val="bg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Arial" panose="020B0604020202020204" pitchFamily="34" charset="0"/>
                </a:rPr>
                <a:t>CO</a:t>
              </a:r>
              <a:r>
                <a:rPr lang="en-US" altLang="zh-CN" sz="1100" b="1" baseline="-25000">
                  <a:solidFill>
                    <a:schemeClr val="bg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Arial" panose="020B0604020202020204" pitchFamily="34" charset="0"/>
                </a:rPr>
                <a:t>2</a:t>
              </a:r>
              <a:r>
                <a:rPr lang="en-US" altLang="zh-CN" sz="1100" b="1">
                  <a:solidFill>
                    <a:schemeClr val="bg1"/>
                  </a:solidFill>
                  <a:latin typeface="Arial" panose="020B0604020202020204" pitchFamily="34" charset="0"/>
                  <a:ea typeface="华文细黑" panose="02010600040101010101" pitchFamily="2" charset="-122"/>
                  <a:cs typeface="Arial" panose="020B0604020202020204" pitchFamily="34" charset="0"/>
                </a:rPr>
                <a:t> pipeline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14027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2A0F9-4865-4780-86E2-9B91B2FACBFF}" type="slidenum">
              <a:rPr lang="zh-CN" altLang="en-US" smtClean="0"/>
              <a:pPr>
                <a:defRPr/>
              </a:pPr>
              <a:t>13</a:t>
            </a:fld>
            <a:endParaRPr lang="en-US" altLang="zh-CN" dirty="0"/>
          </a:p>
        </p:txBody>
      </p:sp>
      <p:sp>
        <p:nvSpPr>
          <p:cNvPr id="6" name="矩形 11"/>
          <p:cNvSpPr>
            <a:spLocks noChangeArrowheads="1"/>
          </p:cNvSpPr>
          <p:nvPr/>
        </p:nvSpPr>
        <p:spPr bwMode="auto">
          <a:xfrm>
            <a:off x="395536" y="990253"/>
            <a:ext cx="8497888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 dirty="0" smtClean="0">
                <a:solidFill>
                  <a:srgbClr val="000066"/>
                </a:solidFill>
                <a:latin typeface="Times"/>
                <a:ea typeface="方正黑体简体" charset="0"/>
                <a:cs typeface="Times"/>
              </a:rPr>
              <a:t>After the first CCUS base was built in Jilin oilfield, also pilot experiment in Xinjiang oilfield, </a:t>
            </a:r>
            <a:r>
              <a:rPr lang="en-US" altLang="zh-CN" sz="2400" dirty="0" err="1" smtClean="0">
                <a:solidFill>
                  <a:srgbClr val="000066"/>
                </a:solidFill>
                <a:latin typeface="Times"/>
                <a:ea typeface="方正黑体简体" charset="0"/>
                <a:cs typeface="Times"/>
              </a:rPr>
              <a:t>Daqing</a:t>
            </a:r>
            <a:r>
              <a:rPr lang="en-US" altLang="zh-CN" sz="2400" dirty="0" smtClean="0">
                <a:solidFill>
                  <a:srgbClr val="000066"/>
                </a:solidFill>
                <a:latin typeface="Times"/>
                <a:ea typeface="方正黑体简体" charset="0"/>
                <a:cs typeface="Times"/>
              </a:rPr>
              <a:t> oilfield, </a:t>
            </a:r>
            <a:r>
              <a:rPr lang="en-US" altLang="zh-CN" sz="2400" dirty="0" err="1" smtClean="0">
                <a:solidFill>
                  <a:srgbClr val="000066"/>
                </a:solidFill>
                <a:latin typeface="Times"/>
                <a:ea typeface="方正黑体简体" charset="0"/>
                <a:cs typeface="Times"/>
              </a:rPr>
              <a:t>Changqing</a:t>
            </a:r>
            <a:r>
              <a:rPr lang="en-US" altLang="zh-CN" sz="2400" dirty="0" smtClean="0">
                <a:solidFill>
                  <a:srgbClr val="000066"/>
                </a:solidFill>
                <a:latin typeface="Times"/>
                <a:ea typeface="方正黑体简体" charset="0"/>
                <a:cs typeface="Times"/>
              </a:rPr>
              <a:t> Oilfield and </a:t>
            </a:r>
            <a:r>
              <a:rPr lang="en-US" altLang="zh-CN" sz="2400" dirty="0" err="1" smtClean="0">
                <a:solidFill>
                  <a:srgbClr val="000066"/>
                </a:solidFill>
                <a:latin typeface="Times"/>
                <a:ea typeface="方正黑体简体" charset="0"/>
                <a:cs typeface="Times"/>
              </a:rPr>
              <a:t>Fushan</a:t>
            </a:r>
            <a:r>
              <a:rPr lang="en-US" altLang="zh-CN" sz="2400" dirty="0" smtClean="0">
                <a:solidFill>
                  <a:srgbClr val="000066"/>
                </a:solidFill>
                <a:latin typeface="Times"/>
                <a:ea typeface="方正黑体简体" charset="0"/>
                <a:cs typeface="Times"/>
              </a:rPr>
              <a:t> oilfield.</a:t>
            </a:r>
            <a:endParaRPr lang="zh-CN" altLang="en-US" sz="2400" dirty="0">
              <a:solidFill>
                <a:srgbClr val="000066"/>
              </a:solidFill>
              <a:latin typeface="Times"/>
              <a:ea typeface="方正黑体简体" charset="0"/>
              <a:cs typeface="Times"/>
            </a:endParaRPr>
          </a:p>
        </p:txBody>
      </p:sp>
      <p:pic>
        <p:nvPicPr>
          <p:cNvPr id="7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26557"/>
            <a:ext cx="3939178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10533"/>
            <a:ext cx="406338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13500000" algn="ctr" rotWithShape="0">
                    <a:srgbClr val="708688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标题 1"/>
          <p:cNvSpPr txBox="1">
            <a:spLocks/>
          </p:cNvSpPr>
          <p:nvPr/>
        </p:nvSpPr>
        <p:spPr>
          <a:xfrm>
            <a:off x="1115616" y="126157"/>
            <a:ext cx="7605713" cy="5651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大黑简体" panose="03000509000000000000" pitchFamily="65" charset="-122"/>
                <a:cs typeface="Times New Roman" panose="02020603050405020304" pitchFamily="18" charset="0"/>
              </a:rPr>
              <a:t>CCUS in CNPC</a:t>
            </a:r>
            <a:endParaRPr lang="zh-CN" altLang="en-US" sz="2800" kern="0" dirty="0">
              <a:solidFill>
                <a:srgbClr val="FF0000"/>
              </a:solidFill>
              <a:latin typeface="Times New Roman" panose="02020603050405020304" pitchFamily="18" charset="0"/>
              <a:ea typeface="方正大黑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012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标题 1"/>
          <p:cNvSpPr txBox="1">
            <a:spLocks/>
          </p:cNvSpPr>
          <p:nvPr/>
        </p:nvSpPr>
        <p:spPr>
          <a:xfrm>
            <a:off x="1115616" y="126157"/>
            <a:ext cx="7605713" cy="5651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大黑简体" panose="03000509000000000000" pitchFamily="65" charset="-122"/>
                <a:cs typeface="Times New Roman" panose="02020603050405020304" pitchFamily="18" charset="0"/>
              </a:rPr>
              <a:t>CCUS in CNPC</a:t>
            </a:r>
            <a:endParaRPr lang="zh-CN" altLang="en-US" sz="2800" kern="0" dirty="0">
              <a:solidFill>
                <a:srgbClr val="FF0000"/>
              </a:solidFill>
              <a:latin typeface="Times New Roman" panose="02020603050405020304" pitchFamily="18" charset="0"/>
              <a:ea typeface="方正大黑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2" name="圆角矩形 1"/>
          <p:cNvSpPr/>
          <p:nvPr/>
        </p:nvSpPr>
        <p:spPr bwMode="auto">
          <a:xfrm>
            <a:off x="272118" y="862824"/>
            <a:ext cx="8449211" cy="2981042"/>
          </a:xfrm>
          <a:prstGeom prst="roundRect">
            <a:avLst>
              <a:gd name="adj" fmla="val 7902"/>
            </a:avLst>
          </a:prstGeom>
          <a:gradFill rotWithShape="1">
            <a:gsLst>
              <a:gs pos="65000">
                <a:schemeClr val="bg1"/>
              </a:gs>
              <a:gs pos="100000">
                <a:schemeClr val="accent4">
                  <a:lumMod val="10000"/>
                  <a:lumOff val="90000"/>
                </a:schemeClr>
              </a:gs>
              <a:gs pos="100000">
                <a:schemeClr val="accent1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2">
              <a:schemeClr val="tx1">
                <a:gamma/>
                <a:shade val="60000"/>
                <a:invGamma/>
                <a:alpha val="0"/>
              </a:schemeClr>
            </a:prstShdw>
          </a:effectLst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lvl="2" indent="-285750" algn="just">
              <a:lnSpc>
                <a:spcPct val="130000"/>
              </a:lnSpc>
              <a:spcBef>
                <a:spcPts val="1200"/>
              </a:spcBef>
              <a:buClr>
                <a:srgbClr val="000066"/>
              </a:buClr>
              <a:buSzPct val="80000"/>
              <a:buFont typeface="Wingdings" charset="2"/>
              <a:buChar char="Ø"/>
              <a:tabLst>
                <a:tab pos="536575" algn="l"/>
              </a:tabLst>
              <a:defRPr/>
            </a:pPr>
            <a:r>
              <a:rPr lang="en-US" altLang="zh-CN" sz="2200" dirty="0">
                <a:solidFill>
                  <a:srgbClr val="000066"/>
                </a:solidFill>
              </a:rPr>
              <a:t>In 2012, the national energy R &amp; D center of CCS-EOR technology was established by CNPC, which built world-class experimental </a:t>
            </a:r>
            <a:r>
              <a:rPr lang="en-US" altLang="zh-CN" sz="2200" dirty="0" smtClean="0">
                <a:solidFill>
                  <a:srgbClr val="000066"/>
                </a:solidFill>
              </a:rPr>
              <a:t>simulation equipment</a:t>
            </a:r>
          </a:p>
          <a:p>
            <a:pPr marL="285750" lvl="2" indent="-285750" algn="just">
              <a:lnSpc>
                <a:spcPct val="130000"/>
              </a:lnSpc>
              <a:spcBef>
                <a:spcPts val="1200"/>
              </a:spcBef>
              <a:buClr>
                <a:srgbClr val="000066"/>
              </a:buClr>
              <a:buSzPct val="80000"/>
              <a:buFont typeface="Wingdings" charset="2"/>
              <a:buChar char="Ø"/>
              <a:tabLst>
                <a:tab pos="536575" algn="l"/>
              </a:tabLst>
              <a:defRPr/>
            </a:pPr>
            <a:r>
              <a:rPr lang="en-US" altLang="zh-CN" sz="2200" dirty="0" smtClean="0">
                <a:solidFill>
                  <a:srgbClr val="000066"/>
                </a:solidFill>
              </a:rPr>
              <a:t>and </a:t>
            </a:r>
            <a:r>
              <a:rPr lang="en-US" altLang="zh-CN" sz="2200" dirty="0">
                <a:solidFill>
                  <a:srgbClr val="000066"/>
                </a:solidFill>
              </a:rPr>
              <a:t>formed a professional technical innovation team. It has become the platform of CCS-EOR technology research, development and application in China.</a:t>
            </a:r>
          </a:p>
        </p:txBody>
      </p:sp>
      <p:pic>
        <p:nvPicPr>
          <p:cNvPr id="6" name="Picture 17" descr="DSC_0178">
            <a:extLst>
              <a:ext uri="{FF2B5EF4-FFF2-40B4-BE49-F238E27FC236}">
                <a16:creationId xmlns="" xmlns:a16="http://schemas.microsoft.com/office/drawing/2014/main" id="{D4645566-FEEF-4540-92A4-C30547FE09D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/>
          <a:srcRect b="9465"/>
          <a:stretch>
            <a:fillRect/>
          </a:stretch>
        </p:blipFill>
        <p:spPr bwMode="auto">
          <a:xfrm>
            <a:off x="3131840" y="4112790"/>
            <a:ext cx="2278972" cy="22855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 Box 31">
            <a:extLst>
              <a:ext uri="{FF2B5EF4-FFF2-40B4-BE49-F238E27FC236}">
                <a16:creationId xmlns="" xmlns:a16="http://schemas.microsoft.com/office/drawing/2014/main" id="{334C4A4A-5AA5-460F-9F64-4E1DD6218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1988" y="6411753"/>
            <a:ext cx="21240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1pPr>
            <a:lvl2pPr marL="742950" indent="-285750"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2pPr>
            <a:lvl3pPr marL="1143000" indent="-228600"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3pPr>
            <a:lvl4pPr marL="1600200" indent="-228600"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4pPr>
            <a:lvl5pPr marL="2057400" indent="-228600"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600">
                <a:solidFill>
                  <a:srgbClr val="000066"/>
                </a:solidFill>
                <a:latin typeface="Times"/>
                <a:ea typeface="Arial Unicode MS" panose="020B0604020202020204" pitchFamily="34" charset="-122"/>
                <a:cs typeface="Times"/>
              </a:rPr>
              <a:t>Pilot test</a:t>
            </a:r>
            <a:endParaRPr lang="zh-CN" altLang="en-US" sz="1600">
              <a:solidFill>
                <a:srgbClr val="000066"/>
              </a:solidFill>
              <a:latin typeface="Times"/>
              <a:ea typeface="Arial Unicode MS" panose="020B0604020202020204" pitchFamily="34" charset="-122"/>
              <a:cs typeface="Times"/>
            </a:endParaRPr>
          </a:p>
        </p:txBody>
      </p:sp>
      <p:sp>
        <p:nvSpPr>
          <p:cNvPr id="8" name="Text Box 31">
            <a:extLst>
              <a:ext uri="{FF2B5EF4-FFF2-40B4-BE49-F238E27FC236}">
                <a16:creationId xmlns="" xmlns:a16="http://schemas.microsoft.com/office/drawing/2014/main" id="{25B8C3F8-5D41-4814-92DF-D470E578F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6713" y="6412547"/>
            <a:ext cx="32146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1pPr>
            <a:lvl2pPr marL="742950" indent="-285750"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2pPr>
            <a:lvl3pPr marL="1143000" indent="-228600"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3pPr>
            <a:lvl4pPr marL="1600200" indent="-228600"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4pPr>
            <a:lvl5pPr marL="2057400" indent="-228600"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600">
                <a:solidFill>
                  <a:srgbClr val="000066"/>
                </a:solidFill>
                <a:latin typeface="Times"/>
                <a:ea typeface="Arial Unicode MS" panose="020B0604020202020204" pitchFamily="34" charset="-122"/>
                <a:cs typeface="Times"/>
              </a:rPr>
              <a:t>Demonstration base of oil field</a:t>
            </a:r>
            <a:endParaRPr lang="zh-CN" altLang="en-US" sz="1600">
              <a:solidFill>
                <a:srgbClr val="000066"/>
              </a:solidFill>
              <a:latin typeface="Times"/>
              <a:ea typeface="Arial Unicode MS" panose="020B0604020202020204" pitchFamily="34" charset="-122"/>
              <a:cs typeface="Times"/>
            </a:endParaRPr>
          </a:p>
        </p:txBody>
      </p:sp>
      <p:pic>
        <p:nvPicPr>
          <p:cNvPr id="10" name="Picture 31" descr="6O4T0543">
            <a:extLst>
              <a:ext uri="{FF2B5EF4-FFF2-40B4-BE49-F238E27FC236}">
                <a16:creationId xmlns="" xmlns:a16="http://schemas.microsoft.com/office/drawing/2014/main" id="{008C691D-75A4-4A4E-BD6A-8C673F1C590E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>
            <a:extLst/>
          </a:blip>
          <a:stretch>
            <a:fillRect/>
          </a:stretch>
        </p:blipFill>
        <p:spPr bwMode="auto">
          <a:xfrm>
            <a:off x="632980" y="4131540"/>
            <a:ext cx="2282836" cy="2285506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1" name="矩形 11">
            <a:extLst>
              <a:ext uri="{FF2B5EF4-FFF2-40B4-BE49-F238E27FC236}">
                <a16:creationId xmlns="" xmlns:a16="http://schemas.microsoft.com/office/drawing/2014/main" id="{6839540D-543C-41F0-8DE4-96187D13E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6390853"/>
            <a:ext cx="29067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1pPr>
            <a:lvl2pPr marL="742950" indent="-285750"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2pPr>
            <a:lvl3pPr marL="1143000" indent="-228600"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3pPr>
            <a:lvl4pPr marL="1600200" indent="-228600"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4pPr>
            <a:lvl5pPr marL="2057400" indent="-228600"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>
                <a:solidFill>
                  <a:srgbClr val="000066"/>
                </a:solidFill>
                <a:latin typeface="Times"/>
                <a:ea typeface="Arial Unicode MS" panose="020B0604020202020204" pitchFamily="34" charset="-122"/>
                <a:cs typeface="Times"/>
              </a:rPr>
              <a:t>Laboratory equipment</a:t>
            </a:r>
            <a:endParaRPr lang="zh-CN" altLang="en-US" sz="1600">
              <a:solidFill>
                <a:srgbClr val="000066"/>
              </a:solidFill>
              <a:latin typeface="Times"/>
              <a:ea typeface="Arial Unicode MS" panose="020B0604020202020204" pitchFamily="34" charset="-122"/>
              <a:cs typeface="Times"/>
            </a:endParaRPr>
          </a:p>
        </p:txBody>
      </p:sp>
      <p:grpSp>
        <p:nvGrpSpPr>
          <p:cNvPr id="13" name="组合 34">
            <a:extLst>
              <a:ext uri="{FF2B5EF4-FFF2-40B4-BE49-F238E27FC236}">
                <a16:creationId xmlns="" xmlns:a16="http://schemas.microsoft.com/office/drawing/2014/main" id="{0B7F96B8-EFD6-4633-89A5-12C6DF471B83}"/>
              </a:ext>
            </a:extLst>
          </p:cNvPr>
          <p:cNvGrpSpPr>
            <a:grpSpLocks/>
          </p:cNvGrpSpPr>
          <p:nvPr/>
        </p:nvGrpSpPr>
        <p:grpSpPr bwMode="auto">
          <a:xfrm>
            <a:off x="5580063" y="4131540"/>
            <a:ext cx="3021012" cy="2190728"/>
            <a:chOff x="5357818" y="2952750"/>
            <a:chExt cx="3486143" cy="2362200"/>
          </a:xfrm>
        </p:grpSpPr>
        <p:grpSp>
          <p:nvGrpSpPr>
            <p:cNvPr id="14" name="组合 27">
              <a:extLst>
                <a:ext uri="{FF2B5EF4-FFF2-40B4-BE49-F238E27FC236}">
                  <a16:creationId xmlns="" xmlns:a16="http://schemas.microsoft.com/office/drawing/2014/main" id="{18EFAFD5-8A31-4F42-B304-A77840E032D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357818" y="2952750"/>
              <a:ext cx="3486143" cy="2362200"/>
              <a:chOff x="6158609" y="3222172"/>
              <a:chExt cx="2888522" cy="1957251"/>
            </a:xfrm>
          </p:grpSpPr>
          <p:pic>
            <p:nvPicPr>
              <p:cNvPr id="20" name="Picture 3">
                <a:extLst>
                  <a:ext uri="{FF2B5EF4-FFF2-40B4-BE49-F238E27FC236}">
                    <a16:creationId xmlns="" xmlns:a16="http://schemas.microsoft.com/office/drawing/2014/main" id="{B7357ACF-45BA-4670-BB96-A56FCB87AC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28" t="8553" r="4744" b="7384"/>
              <a:stretch>
                <a:fillRect/>
              </a:stretch>
            </p:blipFill>
            <p:spPr bwMode="auto">
              <a:xfrm>
                <a:off x="6158609" y="3222172"/>
                <a:ext cx="2888522" cy="19572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39">
                <a:extLst>
                  <a:ext uri="{FF2B5EF4-FFF2-40B4-BE49-F238E27FC236}">
                    <a16:creationId xmlns="" xmlns:a16="http://schemas.microsoft.com/office/drawing/2014/main" id="{9250BFE8-A7A7-4E94-AFD3-576C62A2B0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81901" y="4081462"/>
                <a:ext cx="161925" cy="15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139">
                <a:extLst>
                  <a:ext uri="{FF2B5EF4-FFF2-40B4-BE49-F238E27FC236}">
                    <a16:creationId xmlns="" xmlns:a16="http://schemas.microsoft.com/office/drawing/2014/main" id="{86969E23-E895-4A2F-8743-8CFCB6316A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39101" y="4043362"/>
                <a:ext cx="161925" cy="15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139">
                <a:extLst>
                  <a:ext uri="{FF2B5EF4-FFF2-40B4-BE49-F238E27FC236}">
                    <a16:creationId xmlns="" xmlns:a16="http://schemas.microsoft.com/office/drawing/2014/main" id="{532124BC-EB69-4F9E-84F7-06D98084CA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72439" y="3919537"/>
                <a:ext cx="161925" cy="15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139">
                <a:extLst>
                  <a:ext uri="{FF2B5EF4-FFF2-40B4-BE49-F238E27FC236}">
                    <a16:creationId xmlns="" xmlns:a16="http://schemas.microsoft.com/office/drawing/2014/main" id="{97F09629-001F-41C1-90CC-1701D9B456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43889" y="3652837"/>
                <a:ext cx="161925" cy="15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139">
                <a:extLst>
                  <a:ext uri="{FF2B5EF4-FFF2-40B4-BE49-F238E27FC236}">
                    <a16:creationId xmlns="" xmlns:a16="http://schemas.microsoft.com/office/drawing/2014/main" id="{EECDBBA7-CFB8-48F5-BC42-D2D480A36C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81988" y="3533775"/>
                <a:ext cx="161925" cy="15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" name="Text Box 31">
              <a:extLst>
                <a:ext uri="{FF2B5EF4-FFF2-40B4-BE49-F238E27FC236}">
                  <a16:creationId xmlns="" xmlns:a16="http://schemas.microsoft.com/office/drawing/2014/main" id="{B0E9C9F8-2973-4968-84D6-65B77B7B90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00958" y="3114075"/>
              <a:ext cx="1000132" cy="273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1pPr>
              <a:lvl2pPr marL="742950" indent="-28575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2pPr>
              <a:lvl3pPr marL="11430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3pPr>
              <a:lvl4pPr marL="16002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4pPr>
              <a:lvl5pPr marL="20574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050" b="1">
                  <a:solidFill>
                    <a:srgbClr val="000066"/>
                  </a:solidFill>
                  <a:latin typeface="Times"/>
                  <a:ea typeface="华文细黑" panose="02010600040101010101" pitchFamily="2" charset="-122"/>
                  <a:cs typeface="Times"/>
                </a:rPr>
                <a:t>Daqing</a:t>
              </a:r>
              <a:endParaRPr lang="zh-CN" altLang="en-US" sz="1050" b="1">
                <a:solidFill>
                  <a:srgbClr val="000066"/>
                </a:solidFill>
                <a:latin typeface="Times"/>
                <a:ea typeface="华文细黑" panose="02010600040101010101" pitchFamily="2" charset="-122"/>
                <a:cs typeface="Times"/>
              </a:endParaRPr>
            </a:p>
          </p:txBody>
        </p:sp>
        <p:sp>
          <p:nvSpPr>
            <p:cNvPr id="16" name="Text Box 31">
              <a:extLst>
                <a:ext uri="{FF2B5EF4-FFF2-40B4-BE49-F238E27FC236}">
                  <a16:creationId xmlns="" xmlns:a16="http://schemas.microsoft.com/office/drawing/2014/main" id="{C34DC06D-FF99-49B0-A7FD-AFE28C84A8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15272" y="3433164"/>
              <a:ext cx="1000132" cy="273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1pPr>
              <a:lvl2pPr marL="742950" indent="-28575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2pPr>
              <a:lvl3pPr marL="11430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3pPr>
              <a:lvl4pPr marL="16002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4pPr>
              <a:lvl5pPr marL="20574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050" b="1">
                  <a:solidFill>
                    <a:srgbClr val="000066"/>
                  </a:solidFill>
                  <a:latin typeface="Times"/>
                  <a:ea typeface="华文细黑" panose="02010600040101010101" pitchFamily="2" charset="-122"/>
                  <a:cs typeface="Times"/>
                </a:rPr>
                <a:t>Jilin</a:t>
              </a:r>
              <a:endParaRPr lang="zh-CN" altLang="en-US" sz="1050" b="1">
                <a:solidFill>
                  <a:srgbClr val="000066"/>
                </a:solidFill>
                <a:latin typeface="Times"/>
                <a:ea typeface="华文细黑" panose="02010600040101010101" pitchFamily="2" charset="-122"/>
                <a:cs typeface="Times"/>
              </a:endParaRPr>
            </a:p>
          </p:txBody>
        </p:sp>
        <p:sp>
          <p:nvSpPr>
            <p:cNvPr id="17" name="Text Box 31">
              <a:extLst>
                <a:ext uri="{FF2B5EF4-FFF2-40B4-BE49-F238E27FC236}">
                  <a16:creationId xmlns="" xmlns:a16="http://schemas.microsoft.com/office/drawing/2014/main" id="{8554B7AB-92E1-48A0-8485-5E5931D4F2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17944" y="3757017"/>
              <a:ext cx="1000132" cy="273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1pPr>
              <a:lvl2pPr marL="742950" indent="-28575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2pPr>
              <a:lvl3pPr marL="11430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3pPr>
              <a:lvl4pPr marL="16002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4pPr>
              <a:lvl5pPr marL="20574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050" b="1">
                  <a:solidFill>
                    <a:srgbClr val="000066"/>
                  </a:solidFill>
                  <a:latin typeface="Times"/>
                  <a:ea typeface="华文细黑" panose="02010600040101010101" pitchFamily="2" charset="-122"/>
                  <a:cs typeface="Times"/>
                </a:rPr>
                <a:t>Jidong</a:t>
              </a:r>
              <a:endParaRPr lang="zh-CN" altLang="en-US" sz="1050" b="1">
                <a:solidFill>
                  <a:srgbClr val="000066"/>
                </a:solidFill>
                <a:latin typeface="Times"/>
                <a:ea typeface="华文细黑" panose="02010600040101010101" pitchFamily="2" charset="-122"/>
                <a:cs typeface="Times"/>
              </a:endParaRPr>
            </a:p>
          </p:txBody>
        </p:sp>
        <p:sp>
          <p:nvSpPr>
            <p:cNvPr id="18" name="Text Box 31">
              <a:extLst>
                <a:ext uri="{FF2B5EF4-FFF2-40B4-BE49-F238E27FC236}">
                  <a16:creationId xmlns="" xmlns:a16="http://schemas.microsoft.com/office/drawing/2014/main" id="{1C029AFF-1AF1-4647-BD40-B9E265647A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51781" y="4009403"/>
              <a:ext cx="1000132" cy="273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1pPr>
              <a:lvl2pPr marL="742950" indent="-28575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2pPr>
              <a:lvl3pPr marL="11430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3pPr>
              <a:lvl4pPr marL="16002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4pPr>
              <a:lvl5pPr marL="20574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050" b="1">
                  <a:solidFill>
                    <a:srgbClr val="000066"/>
                  </a:solidFill>
                  <a:latin typeface="Times"/>
                  <a:ea typeface="华文细黑" panose="02010600040101010101" pitchFamily="2" charset="-122"/>
                  <a:cs typeface="Times"/>
                </a:rPr>
                <a:t>Dagang</a:t>
              </a:r>
              <a:endParaRPr lang="zh-CN" altLang="en-US" sz="1050" b="1">
                <a:solidFill>
                  <a:srgbClr val="000066"/>
                </a:solidFill>
                <a:latin typeface="Times"/>
                <a:ea typeface="华文细黑" panose="02010600040101010101" pitchFamily="2" charset="-122"/>
                <a:cs typeface="Times"/>
              </a:endParaRPr>
            </a:p>
          </p:txBody>
        </p:sp>
        <p:sp>
          <p:nvSpPr>
            <p:cNvPr id="19" name="Text Box 31">
              <a:extLst>
                <a:ext uri="{FF2B5EF4-FFF2-40B4-BE49-F238E27FC236}">
                  <a16:creationId xmlns="" xmlns:a16="http://schemas.microsoft.com/office/drawing/2014/main" id="{6F62708B-BCFA-4D0D-A72B-36AE1CA1E2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04045" y="4092403"/>
              <a:ext cx="1000132" cy="273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1pPr>
              <a:lvl2pPr marL="742950" indent="-28575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2pPr>
              <a:lvl3pPr marL="11430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3pPr>
              <a:lvl4pPr marL="16002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4pPr>
              <a:lvl5pPr marL="20574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050" b="1">
                  <a:solidFill>
                    <a:srgbClr val="000066"/>
                  </a:solidFill>
                  <a:latin typeface="Times"/>
                  <a:ea typeface="华文细黑" panose="02010600040101010101" pitchFamily="2" charset="-122"/>
                  <a:cs typeface="Times"/>
                </a:rPr>
                <a:t>Changqing</a:t>
              </a:r>
              <a:endParaRPr lang="zh-CN" altLang="en-US" sz="1050" b="1">
                <a:solidFill>
                  <a:srgbClr val="000066"/>
                </a:solidFill>
                <a:latin typeface="Times"/>
                <a:ea typeface="华文细黑" panose="02010600040101010101" pitchFamily="2" charset="-122"/>
                <a:cs typeface="Time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37862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2A0F9-4865-4780-86E2-9B91B2FACBFF}" type="slidenum">
              <a:rPr lang="zh-CN" altLang="en-US" smtClean="0"/>
              <a:pPr>
                <a:defRPr/>
              </a:pPr>
              <a:t>15</a:t>
            </a:fld>
            <a:endParaRPr lang="en-US" altLang="zh-CN" dirty="0"/>
          </a:p>
        </p:txBody>
      </p:sp>
      <p:sp>
        <p:nvSpPr>
          <p:cNvPr id="3" name="矩形 11"/>
          <p:cNvSpPr>
            <a:spLocks noChangeArrowheads="1"/>
          </p:cNvSpPr>
          <p:nvPr/>
        </p:nvSpPr>
        <p:spPr bwMode="auto">
          <a:xfrm>
            <a:off x="323528" y="1062261"/>
            <a:ext cx="849788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 dirty="0" smtClean="0">
                <a:solidFill>
                  <a:srgbClr val="000066"/>
                </a:solidFill>
                <a:latin typeface="Times"/>
                <a:ea typeface="方正黑体简体" charset="0"/>
                <a:cs typeface="Times"/>
              </a:rPr>
              <a:t>In the past 5yrs, 4 national key technology or equipment development projects and 3 CNPC key technology projects</a:t>
            </a:r>
            <a:endParaRPr lang="zh-CN" altLang="en-US" sz="2400" dirty="0">
              <a:solidFill>
                <a:srgbClr val="000066"/>
              </a:solidFill>
              <a:latin typeface="Times"/>
              <a:ea typeface="方正黑体简体" charset="0"/>
              <a:cs typeface="Times"/>
            </a:endParaRPr>
          </a:p>
        </p:txBody>
      </p:sp>
      <p:graphicFrame>
        <p:nvGraphicFramePr>
          <p:cNvPr id="4" name="Group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139505"/>
              </p:ext>
            </p:extLst>
          </p:nvPr>
        </p:nvGraphicFramePr>
        <p:xfrm>
          <a:off x="3955728" y="2570634"/>
          <a:ext cx="4775200" cy="4189362"/>
        </p:xfrm>
        <a:graphic>
          <a:graphicData uri="http://schemas.openxmlformats.org/drawingml/2006/table">
            <a:tbl>
              <a:tblPr/>
              <a:tblGrid>
                <a:gridCol w="3712616"/>
                <a:gridCol w="1062584"/>
              </a:tblGrid>
              <a:tr h="261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方正大黑简体" charset="0"/>
                          <a:ea typeface="方正大黑简体" charset="0"/>
                          <a:cs typeface="Times New Roman" charset="0"/>
                        </a:rPr>
                        <a:t>Project</a:t>
                      </a:r>
                      <a:endParaRPr kumimoji="0" lang="zh-CN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方正大黑简体" charset="0"/>
                        <a:ea typeface="方正大黑简体" charset="0"/>
                        <a:cs typeface="Times New Roman" charset="0"/>
                      </a:endParaRPr>
                    </a:p>
                  </a:txBody>
                  <a:tcPr marL="33752" marR="33752" marT="16864" marB="16864" anchor="ctr" horzOverflow="overflow">
                    <a:lnL>
                      <a:noFill/>
                    </a:lnL>
                    <a:lnR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AB83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方正大黑简体" charset="0"/>
                          <a:ea typeface="方正大黑简体" charset="0"/>
                          <a:cs typeface="Times New Roman" charset="0"/>
                        </a:rPr>
                        <a:t>Source</a:t>
                      </a:r>
                      <a:endParaRPr kumimoji="0" lang="zh-CN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方正大黑简体" charset="0"/>
                        <a:ea typeface="方正大黑简体" charset="0"/>
                        <a:cs typeface="Times New Roman" charset="0"/>
                      </a:endParaRPr>
                    </a:p>
                  </a:txBody>
                  <a:tcPr marL="33752" marR="33752" marT="16864" marB="16864" anchor="ctr" horzOverflow="overflow">
                    <a:lnL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AB83D"/>
                    </a:solidFill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"/>
                          <a:ea typeface="微软雅黑" charset="0"/>
                          <a:cs typeface="Times"/>
                        </a:rPr>
                        <a:t>Resource recycling and underground storage through CO2-EOR </a:t>
                      </a:r>
                      <a:endParaRPr kumimoji="0" lang="zh-CN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"/>
                        <a:ea typeface="微软雅黑" charset="0"/>
                        <a:cs typeface="Times"/>
                      </a:endParaRPr>
                    </a:p>
                  </a:txBody>
                  <a:tcPr marL="33752" marR="33752" marT="16864" marB="16864" anchor="ctr" horzOverflow="overflow">
                    <a:lnL>
                      <a:noFill/>
                    </a:lnL>
                    <a:lnR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zh-CN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"/>
                          <a:ea typeface="微软雅黑" charset="0"/>
                          <a:cs typeface="Times"/>
                        </a:rPr>
                        <a:t>“</a:t>
                      </a: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"/>
                          <a:ea typeface="微软雅黑" charset="0"/>
                          <a:cs typeface="Times"/>
                        </a:rPr>
                        <a:t>973</a:t>
                      </a:r>
                      <a:r>
                        <a:rPr kumimoji="0" lang="zh-CN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"/>
                          <a:ea typeface="微软雅黑" charset="0"/>
                          <a:cs typeface="Times"/>
                        </a:rPr>
                        <a:t>”</a:t>
                      </a:r>
                    </a:p>
                  </a:txBody>
                  <a:tcPr marL="33752" marR="33752" marT="16864" marB="16864" anchor="ctr" horzOverflow="overflow">
                    <a:lnL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"/>
                          <a:ea typeface="微软雅黑" charset="0"/>
                          <a:cs typeface="Times"/>
                        </a:rPr>
                        <a:t>Basic research on CO2 reduction, storage and utilization</a:t>
                      </a:r>
                      <a:endParaRPr kumimoji="0" lang="zh-CN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"/>
                        <a:ea typeface="微软雅黑" charset="0"/>
                        <a:cs typeface="Times"/>
                      </a:endParaRPr>
                    </a:p>
                  </a:txBody>
                  <a:tcPr marL="33752" marR="33752" marT="16864" marB="16864" anchor="ctr" horzOverflow="overflow">
                    <a:lnL>
                      <a:noFill/>
                    </a:lnL>
                    <a:lnR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"/>
                          <a:ea typeface="微软雅黑" charset="0"/>
                          <a:cs typeface="Times"/>
                        </a:rPr>
                        <a:t>Key tech research on CO2-EOR and storage</a:t>
                      </a:r>
                      <a:endParaRPr kumimoji="0" lang="zh-CN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"/>
                        <a:ea typeface="微软雅黑" charset="0"/>
                        <a:cs typeface="Times"/>
                      </a:endParaRPr>
                    </a:p>
                  </a:txBody>
                  <a:tcPr marL="33752" marR="33752" marT="16864" marB="16864" anchor="ctr" horzOverflow="overflow">
                    <a:lnL>
                      <a:noFill/>
                    </a:lnL>
                    <a:lnR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"/>
                          <a:ea typeface="微软雅黑" charset="0"/>
                          <a:cs typeface="Times"/>
                        </a:rPr>
                        <a:t>“863”</a:t>
                      </a:r>
                      <a:endParaRPr kumimoji="0" lang="zh-CN" alt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"/>
                        <a:ea typeface="微软雅黑" charset="0"/>
                        <a:cs typeface="Times"/>
                      </a:endParaRPr>
                    </a:p>
                  </a:txBody>
                  <a:tcPr marL="33752" marR="33752" marT="16864" marB="16864" anchor="ctr" horzOverflow="overflow">
                    <a:lnL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"/>
                          <a:ea typeface="微软雅黑" charset="0"/>
                          <a:cs typeface="Times"/>
                        </a:rPr>
                        <a:t>Demonstration on safety development and utilization of NG containing CO2 </a:t>
                      </a:r>
                      <a:endParaRPr kumimoji="0" lang="zh-CN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"/>
                        <a:ea typeface="微软雅黑" charset="0"/>
                        <a:cs typeface="Times"/>
                      </a:endParaRPr>
                    </a:p>
                  </a:txBody>
                  <a:tcPr marL="33752" marR="33752" marT="16864" marB="16864" anchor="ctr" horzOverflow="overflow">
                    <a:lnL>
                      <a:noFill/>
                    </a:lnL>
                    <a:lnR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"/>
                          <a:ea typeface="微软雅黑" charset="0"/>
                          <a:cs typeface="Times"/>
                        </a:rPr>
                        <a:t>National Key Project</a:t>
                      </a:r>
                      <a:endParaRPr kumimoji="0" lang="zh-CN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"/>
                        <a:ea typeface="微软雅黑" charset="0"/>
                        <a:cs typeface="Times"/>
                      </a:endParaRPr>
                    </a:p>
                  </a:txBody>
                  <a:tcPr marL="33752" marR="33752" marT="16864" marB="16864" anchor="ctr" horzOverflow="overflow">
                    <a:lnL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"/>
                          <a:ea typeface="微软雅黑" charset="0"/>
                          <a:cs typeface="Times"/>
                        </a:rPr>
                        <a:t>Demonstration project of CO2-EOR and Storage</a:t>
                      </a:r>
                      <a:endParaRPr kumimoji="0" lang="zh-CN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"/>
                        <a:ea typeface="微软雅黑" charset="0"/>
                        <a:cs typeface="Times"/>
                      </a:endParaRPr>
                    </a:p>
                  </a:txBody>
                  <a:tcPr marL="33752" marR="33752" marT="16864" marB="16864" anchor="ctr" horzOverflow="overflow">
                    <a:lnL>
                      <a:noFill/>
                    </a:lnL>
                    <a:lnR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"/>
                          <a:ea typeface="微软雅黑" charset="0"/>
                          <a:cs typeface="Times"/>
                        </a:rPr>
                        <a:t>Integration application of NG containing CO2 and carbon storage</a:t>
                      </a:r>
                      <a:endParaRPr kumimoji="0" lang="zh-CN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"/>
                        <a:ea typeface="微软雅黑" charset="0"/>
                        <a:cs typeface="Times"/>
                      </a:endParaRPr>
                    </a:p>
                  </a:txBody>
                  <a:tcPr marL="33752" marR="33752" marT="16864" marB="16864" anchor="ctr" horzOverflow="overflow">
                    <a:lnL>
                      <a:noFill/>
                    </a:lnL>
                    <a:lnR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"/>
                          <a:ea typeface="微软雅黑" charset="0"/>
                          <a:cs typeface="Times"/>
                        </a:rPr>
                        <a:t>CNPC Key Project</a:t>
                      </a:r>
                      <a:endParaRPr kumimoji="0" lang="zh-CN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"/>
                        <a:ea typeface="微软雅黑" charset="0"/>
                        <a:cs typeface="Times"/>
                      </a:endParaRPr>
                    </a:p>
                  </a:txBody>
                  <a:tcPr marL="33752" marR="33752" marT="16864" marB="16864" anchor="ctr" horzOverflow="overflow">
                    <a:lnL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"/>
                          <a:ea typeface="微软雅黑" charset="0"/>
                          <a:cs typeface="Times"/>
                        </a:rPr>
                        <a:t>Key tech research on CO2-EOR and storage in Jilin oilfield</a:t>
                      </a:r>
                      <a:endParaRPr kumimoji="0" lang="zh-CN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"/>
                        <a:ea typeface="微软雅黑" charset="0"/>
                        <a:cs typeface="Times"/>
                      </a:endParaRPr>
                    </a:p>
                  </a:txBody>
                  <a:tcPr marL="33752" marR="33752" marT="16864" marB="16864" anchor="ctr" horzOverflow="overflow">
                    <a:lnL>
                      <a:noFill/>
                    </a:lnL>
                    <a:lnR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altLang="zh-CN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"/>
                          <a:ea typeface="微软雅黑" charset="0"/>
                          <a:cs typeface="Times"/>
                        </a:rPr>
                        <a:t>Tech research and application of CO2-EOR and storage in </a:t>
                      </a:r>
                      <a:r>
                        <a:rPr kumimoji="0" lang="en-US" altLang="zh-CN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"/>
                          <a:ea typeface="微软雅黑" charset="0"/>
                          <a:cs typeface="Times"/>
                        </a:rPr>
                        <a:t>Changqing</a:t>
                      </a:r>
                      <a:r>
                        <a:rPr kumimoji="0" lang="en-US" altLang="zh-CN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"/>
                          <a:ea typeface="微软雅黑" charset="0"/>
                          <a:cs typeface="Times"/>
                        </a:rPr>
                        <a:t> Oilfield</a:t>
                      </a:r>
                      <a:endParaRPr kumimoji="0" lang="en-US" altLang="zh-CN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"/>
                        <a:ea typeface="微软雅黑" charset="0"/>
                        <a:cs typeface="Times"/>
                      </a:endParaRPr>
                    </a:p>
                  </a:txBody>
                  <a:tcPr marL="33752" marR="33752" marT="16864" marB="16864" anchor="ctr" horzOverflow="overflow">
                    <a:lnL>
                      <a:noFill/>
                    </a:lnL>
                    <a:lnR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3C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图片 9" descr="J:\1\999\L10808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6" y="4081934"/>
            <a:ext cx="31686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北科大制氢发电装置 0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6" y="2570634"/>
            <a:ext cx="18002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标题 1"/>
          <p:cNvSpPr txBox="1">
            <a:spLocks/>
          </p:cNvSpPr>
          <p:nvPr/>
        </p:nvSpPr>
        <p:spPr>
          <a:xfrm>
            <a:off x="1115616" y="126157"/>
            <a:ext cx="7605713" cy="5651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大黑简体" panose="03000509000000000000" pitchFamily="65" charset="-122"/>
                <a:cs typeface="Times New Roman" panose="02020603050405020304" pitchFamily="18" charset="0"/>
              </a:rPr>
              <a:t>CCUS in CNPC</a:t>
            </a:r>
            <a:endParaRPr lang="zh-CN" altLang="en-US" sz="2800" kern="0" dirty="0">
              <a:solidFill>
                <a:srgbClr val="FF0000"/>
              </a:solidFill>
              <a:latin typeface="Times New Roman" panose="02020603050405020304" pitchFamily="18" charset="0"/>
              <a:ea typeface="方正大黑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188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2A0F9-4865-4780-86E2-9B91B2FACBFF}" type="slidenum">
              <a:rPr lang="zh-CN" altLang="en-US" smtClean="0"/>
              <a:pPr>
                <a:defRPr/>
              </a:pPr>
              <a:t>16</a:t>
            </a:fld>
            <a:endParaRPr lang="en-US" altLang="zh-CN" dirty="0"/>
          </a:p>
        </p:txBody>
      </p:sp>
      <p:sp>
        <p:nvSpPr>
          <p:cNvPr id="3" name="圆角矩形 1"/>
          <p:cNvSpPr/>
          <p:nvPr/>
        </p:nvSpPr>
        <p:spPr bwMode="auto">
          <a:xfrm>
            <a:off x="276598" y="846237"/>
            <a:ext cx="8568952" cy="2703984"/>
          </a:xfrm>
          <a:prstGeom prst="roundRect">
            <a:avLst>
              <a:gd name="adj" fmla="val 7902"/>
            </a:avLst>
          </a:prstGeom>
          <a:gradFill rotWithShape="1">
            <a:gsLst>
              <a:gs pos="65000">
                <a:schemeClr val="bg1"/>
              </a:gs>
              <a:gs pos="100000">
                <a:schemeClr val="accent4">
                  <a:lumMod val="10000"/>
                  <a:lumOff val="90000"/>
                </a:schemeClr>
              </a:gs>
              <a:gs pos="100000">
                <a:schemeClr val="accent1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2">
              <a:schemeClr val="tx1">
                <a:gamma/>
                <a:shade val="60000"/>
                <a:invGamma/>
                <a:alpha val="0"/>
              </a:schemeClr>
            </a:prstShdw>
          </a:effectLst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lvl="2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 smtClean="0">
                <a:solidFill>
                  <a:srgbClr val="000066"/>
                </a:solidFill>
              </a:rPr>
              <a:t>CNPC has CCS</a:t>
            </a:r>
            <a:r>
              <a:rPr lang="en-US" altLang="zh-CN" sz="2200" dirty="0">
                <a:solidFill>
                  <a:srgbClr val="000066"/>
                </a:solidFill>
              </a:rPr>
              <a:t>-EOR pilot and demonstration tests in 5 oil </a:t>
            </a:r>
            <a:r>
              <a:rPr lang="en-US" altLang="zh-CN" sz="2200" dirty="0" smtClean="0">
                <a:solidFill>
                  <a:srgbClr val="000066"/>
                </a:solidFill>
              </a:rPr>
              <a:t>fields</a:t>
            </a:r>
          </a:p>
          <a:p>
            <a:pPr marL="342900" lvl="2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 smtClean="0">
                <a:solidFill>
                  <a:srgbClr val="000066"/>
                </a:solidFill>
              </a:rPr>
              <a:t> </a:t>
            </a:r>
            <a:r>
              <a:rPr lang="en-US" altLang="zh-CN" sz="2200" dirty="0">
                <a:solidFill>
                  <a:srgbClr val="000066"/>
                </a:solidFill>
              </a:rPr>
              <a:t>B</a:t>
            </a:r>
            <a:r>
              <a:rPr lang="en-US" altLang="zh-CN" sz="2200" dirty="0" smtClean="0">
                <a:solidFill>
                  <a:srgbClr val="000066"/>
                </a:solidFill>
              </a:rPr>
              <a:t>oth </a:t>
            </a:r>
            <a:r>
              <a:rPr lang="en-US" altLang="zh-CN" sz="2200" dirty="0">
                <a:solidFill>
                  <a:srgbClr val="000066"/>
                </a:solidFill>
              </a:rPr>
              <a:t>CCS-EOR theoretical and technical system for continental reservoirs in </a:t>
            </a:r>
            <a:r>
              <a:rPr lang="en-US" altLang="zh-CN" sz="2200" dirty="0" smtClean="0">
                <a:solidFill>
                  <a:srgbClr val="000066"/>
                </a:solidFill>
              </a:rPr>
              <a:t>China were built </a:t>
            </a:r>
          </a:p>
          <a:p>
            <a:pPr marL="342900" lvl="2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 smtClean="0">
                <a:solidFill>
                  <a:srgbClr val="000066"/>
                </a:solidFill>
              </a:rPr>
              <a:t>37 </a:t>
            </a:r>
            <a:r>
              <a:rPr lang="en-US" altLang="zh-CN" sz="2200" dirty="0">
                <a:solidFill>
                  <a:srgbClr val="000066"/>
                </a:solidFill>
              </a:rPr>
              <a:t>China invention patents have been awarded, and 24 </a:t>
            </a:r>
            <a:r>
              <a:rPr lang="en-US" altLang="zh-CN" sz="2200" dirty="0" smtClean="0">
                <a:solidFill>
                  <a:srgbClr val="000066"/>
                </a:solidFill>
              </a:rPr>
              <a:t>national </a:t>
            </a:r>
            <a:r>
              <a:rPr lang="en-US" altLang="zh-CN" sz="2200" dirty="0">
                <a:solidFill>
                  <a:srgbClr val="000066"/>
                </a:solidFill>
              </a:rPr>
              <a:t>industry and enterprise standards have been issued</a:t>
            </a:r>
            <a:r>
              <a:rPr lang="en-US" altLang="zh-CN" sz="2200" dirty="0" smtClean="0">
                <a:solidFill>
                  <a:srgbClr val="000066"/>
                </a:solidFill>
              </a:rPr>
              <a:t>.</a:t>
            </a:r>
            <a:endParaRPr lang="en-US" altLang="zh-CN" sz="2200" dirty="0">
              <a:solidFill>
                <a:srgbClr val="000066"/>
              </a:solidFill>
            </a:endParaRPr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1115616" y="126157"/>
            <a:ext cx="7605713" cy="5651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大黑简体" panose="03000509000000000000" pitchFamily="65" charset="-122"/>
                <a:cs typeface="Times New Roman" panose="02020603050405020304" pitchFamily="18" charset="0"/>
              </a:rPr>
              <a:t>CCUS in CNPC</a:t>
            </a:r>
            <a:endParaRPr lang="zh-CN" altLang="en-US" sz="2800" kern="0" dirty="0">
              <a:solidFill>
                <a:srgbClr val="FF0000"/>
              </a:solidFill>
              <a:latin typeface="Times New Roman" panose="02020603050405020304" pitchFamily="18" charset="0"/>
              <a:ea typeface="方正大黑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l="16404" r="13443" b="474"/>
          <a:stretch/>
        </p:blipFill>
        <p:spPr>
          <a:xfrm>
            <a:off x="5436096" y="3695703"/>
            <a:ext cx="3672620" cy="318134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51520" y="3942581"/>
            <a:ext cx="4752528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200000"/>
              </a:lnSpc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0066"/>
                </a:solidFill>
                <a:latin typeface="Times"/>
                <a:ea typeface="Arial Unicode MS" panose="020B0604020202020204" pitchFamily="34" charset="-122"/>
                <a:cs typeface="Times"/>
              </a:rPr>
              <a:t>Characterize the contribution </a:t>
            </a:r>
            <a:r>
              <a:rPr lang="en-US" altLang="zh-CN" dirty="0" smtClean="0">
                <a:solidFill>
                  <a:srgbClr val="000066"/>
                </a:solidFill>
                <a:latin typeface="Times"/>
                <a:ea typeface="Arial Unicode MS" panose="020B0604020202020204" pitchFamily="34" charset="-122"/>
                <a:cs typeface="Times"/>
              </a:rPr>
              <a:t>of </a:t>
            </a:r>
            <a:r>
              <a:rPr lang="en-US" altLang="zh-CN" dirty="0">
                <a:solidFill>
                  <a:srgbClr val="000066"/>
                </a:solidFill>
                <a:latin typeface="Times"/>
                <a:ea typeface="Arial Unicode MS" panose="020B0604020202020204" pitchFamily="34" charset="-122"/>
                <a:cs typeface="Times"/>
              </a:rPr>
              <a:t>C</a:t>
            </a:r>
            <a:r>
              <a:rPr lang="en-US" altLang="zh-CN" baseline="-25000" dirty="0">
                <a:solidFill>
                  <a:srgbClr val="000066"/>
                </a:solidFill>
                <a:latin typeface="Times"/>
                <a:ea typeface="Arial Unicode MS" panose="020B0604020202020204" pitchFamily="34" charset="-122"/>
                <a:cs typeface="Times"/>
              </a:rPr>
              <a:t>7</a:t>
            </a:r>
            <a:r>
              <a:rPr lang="en-US" altLang="zh-CN" dirty="0">
                <a:solidFill>
                  <a:srgbClr val="000066"/>
                </a:solidFill>
                <a:latin typeface="Times"/>
                <a:ea typeface="Arial Unicode MS" panose="020B0604020202020204" pitchFamily="34" charset="-122"/>
                <a:cs typeface="Times"/>
              </a:rPr>
              <a:t>-C</a:t>
            </a:r>
            <a:r>
              <a:rPr lang="en-US" altLang="zh-CN" baseline="-25000" dirty="0">
                <a:solidFill>
                  <a:srgbClr val="000066"/>
                </a:solidFill>
                <a:latin typeface="Times"/>
                <a:ea typeface="Arial Unicode MS" panose="020B0604020202020204" pitchFamily="34" charset="-122"/>
                <a:cs typeface="Times"/>
              </a:rPr>
              <a:t>15</a:t>
            </a:r>
            <a:r>
              <a:rPr lang="en-US" altLang="zh-CN" dirty="0">
                <a:solidFill>
                  <a:srgbClr val="000066"/>
                </a:solidFill>
                <a:latin typeface="Times"/>
                <a:ea typeface="Arial Unicode MS" panose="020B0604020202020204" pitchFamily="34" charset="-122"/>
                <a:cs typeface="Times"/>
              </a:rPr>
              <a:t> component to </a:t>
            </a:r>
            <a:r>
              <a:rPr lang="en-US" altLang="zh-CN" dirty="0" smtClean="0">
                <a:solidFill>
                  <a:srgbClr val="000066"/>
                </a:solidFill>
                <a:latin typeface="Times"/>
                <a:ea typeface="Arial Unicode MS" panose="020B0604020202020204" pitchFamily="34" charset="-122"/>
                <a:cs typeface="Times"/>
              </a:rPr>
              <a:t>CO</a:t>
            </a:r>
            <a:r>
              <a:rPr lang="en-US" altLang="zh-CN" baseline="-25000" dirty="0" smtClean="0">
                <a:solidFill>
                  <a:srgbClr val="000066"/>
                </a:solidFill>
                <a:latin typeface="Times"/>
                <a:ea typeface="Arial Unicode MS" panose="020B0604020202020204" pitchFamily="34" charset="-122"/>
                <a:cs typeface="Times"/>
              </a:rPr>
              <a:t>2</a:t>
            </a:r>
            <a:r>
              <a:rPr lang="en-US" altLang="zh-CN" dirty="0" smtClean="0">
                <a:solidFill>
                  <a:srgbClr val="000066"/>
                </a:solidFill>
                <a:latin typeface="Times"/>
                <a:ea typeface="Arial Unicode MS" panose="020B0604020202020204" pitchFamily="34" charset="-122"/>
                <a:cs typeface="Times"/>
              </a:rPr>
              <a:t> </a:t>
            </a:r>
            <a:r>
              <a:rPr lang="en-US" altLang="zh-CN" dirty="0">
                <a:solidFill>
                  <a:srgbClr val="000066"/>
                </a:solidFill>
                <a:latin typeface="Times"/>
                <a:ea typeface="Arial Unicode MS" panose="020B0604020202020204" pitchFamily="34" charset="-122"/>
                <a:cs typeface="Times"/>
              </a:rPr>
              <a:t>miscible displacement. </a:t>
            </a:r>
          </a:p>
          <a:p>
            <a:pPr algn="just" eaLnBrk="1" hangingPunct="1">
              <a:lnSpc>
                <a:spcPct val="200000"/>
              </a:lnSpc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0066"/>
                </a:solidFill>
                <a:latin typeface="Times"/>
                <a:ea typeface="Arial Unicode MS" panose="020B0604020202020204" pitchFamily="34" charset="-122"/>
                <a:cs typeface="Times"/>
              </a:rPr>
              <a:t>Establish </a:t>
            </a:r>
            <a:r>
              <a:rPr lang="en-US" altLang="zh-CN" dirty="0" smtClean="0">
                <a:solidFill>
                  <a:srgbClr val="000066"/>
                </a:solidFill>
                <a:latin typeface="Times"/>
                <a:ea typeface="Arial Unicode MS" panose="020B0604020202020204" pitchFamily="34" charset="-122"/>
                <a:cs typeface="Times"/>
              </a:rPr>
              <a:t>key </a:t>
            </a:r>
            <a:r>
              <a:rPr lang="en-US" altLang="zh-CN" dirty="0">
                <a:solidFill>
                  <a:srgbClr val="000066"/>
                </a:solidFill>
                <a:latin typeface="Times"/>
                <a:ea typeface="Arial Unicode MS" panose="020B0604020202020204" pitchFamily="34" charset="-122"/>
                <a:cs typeface="Times"/>
              </a:rPr>
              <a:t>parameters database of </a:t>
            </a:r>
            <a:r>
              <a:rPr lang="en-US" altLang="zh-CN" dirty="0" smtClean="0">
                <a:solidFill>
                  <a:srgbClr val="000066"/>
                </a:solidFill>
                <a:latin typeface="Times"/>
                <a:ea typeface="Arial Unicode MS" panose="020B0604020202020204" pitchFamily="34" charset="-122"/>
                <a:cs typeface="Times"/>
              </a:rPr>
              <a:t>CO</a:t>
            </a:r>
            <a:r>
              <a:rPr lang="en-US" altLang="zh-CN" baseline="-25000" dirty="0" smtClean="0">
                <a:solidFill>
                  <a:srgbClr val="000066"/>
                </a:solidFill>
                <a:latin typeface="Times"/>
                <a:ea typeface="Arial Unicode MS" panose="020B0604020202020204" pitchFamily="34" charset="-122"/>
                <a:cs typeface="Times"/>
              </a:rPr>
              <a:t>2</a:t>
            </a:r>
            <a:r>
              <a:rPr lang="en-US" altLang="zh-CN" dirty="0" smtClean="0">
                <a:solidFill>
                  <a:srgbClr val="000066"/>
                </a:solidFill>
                <a:latin typeface="Times"/>
                <a:ea typeface="Arial Unicode MS" panose="020B0604020202020204" pitchFamily="34" charset="-122"/>
                <a:cs typeface="Times"/>
              </a:rPr>
              <a:t> </a:t>
            </a:r>
            <a:r>
              <a:rPr lang="en-US" altLang="zh-CN" dirty="0">
                <a:solidFill>
                  <a:srgbClr val="000066"/>
                </a:solidFill>
                <a:latin typeface="Times"/>
                <a:ea typeface="Arial Unicode MS" panose="020B0604020202020204" pitchFamily="34" charset="-122"/>
                <a:cs typeface="Times"/>
              </a:rPr>
              <a:t>miscible displacement </a:t>
            </a:r>
            <a:r>
              <a:rPr lang="en-US" altLang="zh-CN" dirty="0" smtClean="0">
                <a:solidFill>
                  <a:srgbClr val="000066"/>
                </a:solidFill>
                <a:latin typeface="Times"/>
                <a:ea typeface="Arial Unicode MS" panose="020B0604020202020204" pitchFamily="34" charset="-122"/>
                <a:cs typeface="Times"/>
              </a:rPr>
              <a:t>in </a:t>
            </a:r>
            <a:r>
              <a:rPr lang="en-US" altLang="zh-CN" dirty="0">
                <a:solidFill>
                  <a:srgbClr val="000066"/>
                </a:solidFill>
                <a:latin typeface="Times"/>
                <a:ea typeface="Arial Unicode MS" panose="020B0604020202020204" pitchFamily="34" charset="-122"/>
                <a:cs typeface="Times"/>
              </a:rPr>
              <a:t>continental oil field and the engineering application system.</a:t>
            </a:r>
            <a:endParaRPr lang="zh-CN" altLang="en-US" dirty="0">
              <a:solidFill>
                <a:srgbClr val="000066"/>
              </a:solidFill>
              <a:latin typeface="Times"/>
              <a:ea typeface="Arial Unicode MS" panose="020B0604020202020204" pitchFamily="34" charset="-122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383408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2A0F9-4865-4780-86E2-9B91B2FACBFF}" type="slidenum">
              <a:rPr lang="zh-CN" altLang="en-US" smtClean="0"/>
              <a:pPr>
                <a:defRPr/>
              </a:pPr>
              <a:t>17</a:t>
            </a:fld>
            <a:endParaRPr lang="en-US" altLang="zh-CN" dirty="0"/>
          </a:p>
        </p:txBody>
      </p:sp>
      <p:sp>
        <p:nvSpPr>
          <p:cNvPr id="3" name="矩形 11"/>
          <p:cNvSpPr>
            <a:spLocks noChangeArrowheads="1"/>
          </p:cNvSpPr>
          <p:nvPr/>
        </p:nvSpPr>
        <p:spPr bwMode="auto">
          <a:xfrm>
            <a:off x="683568" y="918245"/>
            <a:ext cx="799288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 smtClean="0">
                <a:solidFill>
                  <a:srgbClr val="0000FF"/>
                </a:solidFill>
                <a:latin typeface="方正黑体简体" charset="0"/>
                <a:ea typeface="方正黑体简体" charset="0"/>
                <a:cs typeface="方正黑体简体" charset="0"/>
              </a:rPr>
              <a:t>，</a:t>
            </a:r>
            <a:r>
              <a:rPr lang="en-US" altLang="zh-CN" sz="2400" dirty="0" smtClean="0">
                <a:solidFill>
                  <a:srgbClr val="000066"/>
                </a:solidFill>
                <a:latin typeface="Times"/>
                <a:ea typeface="方正黑体简体" charset="0"/>
                <a:cs typeface="Times"/>
              </a:rPr>
              <a:t>The oil reservoirs in China have the potential for CO</a:t>
            </a:r>
            <a:r>
              <a:rPr lang="en-US" altLang="zh-CN" sz="2400" baseline="-25000" dirty="0" smtClean="0">
                <a:solidFill>
                  <a:srgbClr val="000066"/>
                </a:solidFill>
                <a:latin typeface="Times"/>
                <a:ea typeface="方正黑体简体" charset="0"/>
                <a:cs typeface="Times"/>
              </a:rPr>
              <a:t>2</a:t>
            </a:r>
            <a:r>
              <a:rPr lang="en-US" altLang="zh-CN" sz="2400" dirty="0" smtClean="0">
                <a:solidFill>
                  <a:srgbClr val="000066"/>
                </a:solidFill>
                <a:latin typeface="Times"/>
                <a:ea typeface="方正黑体简体" charset="0"/>
                <a:cs typeface="Times"/>
              </a:rPr>
              <a:t> storage as 13 to 15 billion tons.</a:t>
            </a:r>
            <a:endParaRPr lang="zh-CN" altLang="en-US" sz="2400" dirty="0">
              <a:solidFill>
                <a:srgbClr val="000066"/>
              </a:solidFill>
              <a:latin typeface="Times"/>
              <a:ea typeface="方正黑体简体" charset="0"/>
              <a:cs typeface="Times"/>
            </a:endParaRPr>
          </a:p>
        </p:txBody>
      </p:sp>
      <p:pic>
        <p:nvPicPr>
          <p:cNvPr id="4" name="图片 4" descr="说明: H:\全国油气田CO2提高采收率适宜性评价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61741"/>
            <a:ext cx="6458046" cy="461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标题 1"/>
          <p:cNvSpPr txBox="1">
            <a:spLocks/>
          </p:cNvSpPr>
          <p:nvPr/>
        </p:nvSpPr>
        <p:spPr>
          <a:xfrm>
            <a:off x="1115616" y="126157"/>
            <a:ext cx="7605713" cy="5651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大黑简体" panose="03000509000000000000" pitchFamily="65" charset="-122"/>
                <a:cs typeface="Times New Roman" panose="02020603050405020304" pitchFamily="18" charset="0"/>
              </a:rPr>
              <a:t>CCUS in CNPC</a:t>
            </a:r>
            <a:endParaRPr lang="zh-CN" altLang="en-US" sz="2800" kern="0" dirty="0">
              <a:solidFill>
                <a:srgbClr val="FF0000"/>
              </a:solidFill>
              <a:latin typeface="Times New Roman" panose="02020603050405020304" pitchFamily="18" charset="0"/>
              <a:ea typeface="方正大黑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 bwMode="auto">
          <a:xfrm>
            <a:off x="1475656" y="2430413"/>
            <a:ext cx="3960440" cy="397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tIns="90000" bIns="90000" rtlCol="0">
            <a:spAutoFit/>
          </a:bodyPr>
          <a:lstStyle/>
          <a:p>
            <a:pPr defTabSz="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400" b="1" kern="0" dirty="0" smtClean="0">
                <a:solidFill>
                  <a:srgbClr val="000066"/>
                </a:solidFill>
                <a:latin typeface="Times"/>
                <a:ea typeface="黑体" pitchFamily="2" charset="-122"/>
                <a:cs typeface="Times"/>
              </a:rPr>
              <a:t>National CO2-EOR applicability evaluation</a:t>
            </a:r>
            <a:endParaRPr kumimoji="1" lang="zh-CN" altLang="en-US" sz="1400" b="1" kern="0" dirty="0">
              <a:solidFill>
                <a:srgbClr val="000066"/>
              </a:solidFill>
              <a:latin typeface="Times"/>
              <a:ea typeface="黑体" pitchFamily="2" charset="-122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464105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2A0F9-4865-4780-86E2-9B91B2FACBFF}" type="slidenum">
              <a:rPr lang="zh-CN" altLang="en-US" smtClean="0"/>
              <a:pPr>
                <a:defRPr/>
              </a:pPr>
              <a:t>18</a:t>
            </a:fld>
            <a:endParaRPr lang="en-US" altLang="zh-CN" dirty="0"/>
          </a:p>
        </p:txBody>
      </p:sp>
      <p:sp>
        <p:nvSpPr>
          <p:cNvPr id="3" name="矩形 11"/>
          <p:cNvSpPr>
            <a:spLocks noChangeArrowheads="1"/>
          </p:cNvSpPr>
          <p:nvPr/>
        </p:nvSpPr>
        <p:spPr bwMode="auto">
          <a:xfrm>
            <a:off x="196850" y="846237"/>
            <a:ext cx="89471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 dirty="0" smtClean="0">
                <a:solidFill>
                  <a:srgbClr val="000066"/>
                </a:solidFill>
                <a:latin typeface="Times"/>
                <a:ea typeface="方正黑体简体" charset="0"/>
                <a:cs typeface="Times"/>
              </a:rPr>
              <a:t>A total of 83 saline aquifers has the capacity for CO</a:t>
            </a:r>
            <a:r>
              <a:rPr lang="en-US" altLang="zh-CN" sz="2400" baseline="-25000" dirty="0" smtClean="0">
                <a:solidFill>
                  <a:srgbClr val="000066"/>
                </a:solidFill>
                <a:latin typeface="Times"/>
                <a:ea typeface="方正黑体简体" charset="0"/>
                <a:cs typeface="Times"/>
              </a:rPr>
              <a:t>2</a:t>
            </a:r>
            <a:r>
              <a:rPr lang="en-US" altLang="zh-CN" sz="2400" dirty="0" smtClean="0">
                <a:solidFill>
                  <a:srgbClr val="000066"/>
                </a:solidFill>
                <a:latin typeface="Times"/>
                <a:ea typeface="方正黑体简体" charset="0"/>
                <a:cs typeface="Times"/>
              </a:rPr>
              <a:t> storage of 27 billion tons. </a:t>
            </a:r>
            <a:endParaRPr lang="zh-CN" altLang="en-US" sz="2400" dirty="0">
              <a:solidFill>
                <a:srgbClr val="000066"/>
              </a:solidFill>
              <a:latin typeface="Times"/>
              <a:ea typeface="方正黑体简体" charset="0"/>
              <a:cs typeface="Time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2064668"/>
            <a:ext cx="8748713" cy="44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13500000" algn="ctr" rotWithShape="0">
                    <a:srgbClr val="708688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文本框 4"/>
          <p:cNvSpPr txBox="1"/>
          <p:nvPr/>
        </p:nvSpPr>
        <p:spPr bwMode="auto">
          <a:xfrm>
            <a:off x="539552" y="3726557"/>
            <a:ext cx="2016224" cy="42797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tIns="90000" bIns="90000" rtlCol="0">
            <a:spAutoFit/>
          </a:bodyPr>
          <a:lstStyle/>
          <a:p>
            <a:pPr defTabSz="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600" b="1" kern="0" dirty="0" err="1" smtClean="0">
                <a:solidFill>
                  <a:sysClr val="windowText" lastClr="000000"/>
                </a:solidFill>
                <a:latin typeface="Arial" charset="0"/>
                <a:ea typeface="黑体" pitchFamily="2" charset="-122"/>
              </a:rPr>
              <a:t>Tuha</a:t>
            </a:r>
            <a:r>
              <a:rPr kumimoji="1" lang="en-US" altLang="zh-CN" sz="1600" b="1" kern="0" dirty="0" smtClean="0">
                <a:solidFill>
                  <a:sysClr val="windowText" lastClr="000000"/>
                </a:solidFill>
                <a:latin typeface="Arial" charset="0"/>
                <a:ea typeface="黑体" pitchFamily="2" charset="-122"/>
              </a:rPr>
              <a:t> Oilfield</a:t>
            </a:r>
            <a:endParaRPr kumimoji="1" lang="zh-CN" altLang="en-US" sz="1600" b="1" kern="0" dirty="0">
              <a:solidFill>
                <a:sysClr val="windowText" lastClr="000000"/>
              </a:solidFill>
              <a:latin typeface="Arial" charset="0"/>
              <a:ea typeface="黑体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 bwMode="auto">
          <a:xfrm>
            <a:off x="3419872" y="3798565"/>
            <a:ext cx="2016224" cy="42797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tIns="90000" bIns="90000" rtlCol="0">
            <a:spAutoFit/>
          </a:bodyPr>
          <a:lstStyle/>
          <a:p>
            <a:pPr defTabSz="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600" b="1" kern="0" dirty="0" smtClean="0">
                <a:solidFill>
                  <a:sysClr val="windowText" lastClr="000000"/>
                </a:solidFill>
                <a:latin typeface="Arial" charset="0"/>
                <a:ea typeface="黑体" pitchFamily="2" charset="-122"/>
              </a:rPr>
              <a:t>Jilin Oilfield</a:t>
            </a:r>
            <a:endParaRPr kumimoji="1" lang="zh-CN" altLang="en-US" sz="1600" b="1" kern="0" dirty="0">
              <a:solidFill>
                <a:sysClr val="windowText" lastClr="000000"/>
              </a:solidFill>
              <a:latin typeface="Arial" charset="0"/>
              <a:ea typeface="黑体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 bwMode="auto">
          <a:xfrm>
            <a:off x="6300192" y="3798565"/>
            <a:ext cx="2016224" cy="42797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tIns="90000" bIns="90000" rtlCol="0">
            <a:spAutoFit/>
          </a:bodyPr>
          <a:lstStyle/>
          <a:p>
            <a:pPr defTabSz="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600" b="1" kern="0" dirty="0" smtClean="0">
                <a:solidFill>
                  <a:sysClr val="windowText" lastClr="000000"/>
                </a:solidFill>
                <a:latin typeface="Arial" charset="0"/>
                <a:ea typeface="黑体" pitchFamily="2" charset="-122"/>
              </a:rPr>
              <a:t>Xinjiang Oilfield</a:t>
            </a:r>
            <a:endParaRPr kumimoji="1" lang="zh-CN" altLang="en-US" sz="1600" b="1" kern="0" dirty="0">
              <a:solidFill>
                <a:sysClr val="windowText" lastClr="000000"/>
              </a:solidFill>
              <a:latin typeface="Arial" charset="0"/>
              <a:ea typeface="黑体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 bwMode="auto">
          <a:xfrm>
            <a:off x="1259632" y="6174829"/>
            <a:ext cx="2016224" cy="42797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tIns="90000" bIns="90000" rtlCol="0">
            <a:spAutoFit/>
          </a:bodyPr>
          <a:lstStyle/>
          <a:p>
            <a:pPr defTabSz="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600" b="1" kern="0" dirty="0" err="1" smtClean="0">
                <a:solidFill>
                  <a:sysClr val="windowText" lastClr="000000"/>
                </a:solidFill>
                <a:latin typeface="Arial" charset="0"/>
                <a:ea typeface="黑体" pitchFamily="2" charset="-122"/>
              </a:rPr>
              <a:t>Daqing</a:t>
            </a:r>
            <a:r>
              <a:rPr kumimoji="1" lang="en-US" altLang="zh-CN" sz="1600" b="1" kern="0" dirty="0" smtClean="0">
                <a:solidFill>
                  <a:sysClr val="windowText" lastClr="000000"/>
                </a:solidFill>
                <a:latin typeface="Arial" charset="0"/>
                <a:ea typeface="黑体" pitchFamily="2" charset="-122"/>
              </a:rPr>
              <a:t> Oilfield</a:t>
            </a:r>
            <a:endParaRPr kumimoji="1" lang="zh-CN" altLang="en-US" sz="1600" b="1" kern="0" dirty="0">
              <a:solidFill>
                <a:sysClr val="windowText" lastClr="000000"/>
              </a:solidFill>
              <a:latin typeface="Arial" charset="0"/>
              <a:ea typeface="黑体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 bwMode="auto">
          <a:xfrm>
            <a:off x="5364088" y="6250906"/>
            <a:ext cx="2016224" cy="42797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tIns="90000" bIns="90000" rtlCol="0">
            <a:spAutoFit/>
          </a:bodyPr>
          <a:lstStyle/>
          <a:p>
            <a:pPr defTabSz="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600" b="1" kern="0" dirty="0" err="1" smtClean="0">
                <a:solidFill>
                  <a:sysClr val="windowText" lastClr="000000"/>
                </a:solidFill>
                <a:latin typeface="Arial" charset="0"/>
                <a:ea typeface="黑体" pitchFamily="2" charset="-122"/>
              </a:rPr>
              <a:t>Changqing</a:t>
            </a:r>
            <a:r>
              <a:rPr kumimoji="1" lang="en-US" altLang="zh-CN" sz="1600" b="1" kern="0" dirty="0" smtClean="0">
                <a:solidFill>
                  <a:sysClr val="windowText" lastClr="000000"/>
                </a:solidFill>
                <a:latin typeface="Arial" charset="0"/>
                <a:ea typeface="黑体" pitchFamily="2" charset="-122"/>
              </a:rPr>
              <a:t> Oilfield</a:t>
            </a:r>
            <a:endParaRPr kumimoji="1" lang="zh-CN" altLang="en-US" sz="1600" b="1" kern="0" dirty="0">
              <a:solidFill>
                <a:sysClr val="windowText" lastClr="000000"/>
              </a:solidFill>
              <a:latin typeface="Arial" charset="0"/>
              <a:ea typeface="黑体" pitchFamily="2" charset="-122"/>
            </a:endParaRPr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1115616" y="126157"/>
            <a:ext cx="7605713" cy="5651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大黑简体" panose="03000509000000000000" pitchFamily="65" charset="-122"/>
                <a:cs typeface="Times New Roman" panose="02020603050405020304" pitchFamily="18" charset="0"/>
              </a:rPr>
              <a:t>CCUS in CNPC</a:t>
            </a:r>
            <a:endParaRPr lang="zh-CN" altLang="en-US" sz="2800" kern="0" dirty="0">
              <a:solidFill>
                <a:srgbClr val="FF0000"/>
              </a:solidFill>
              <a:latin typeface="Times New Roman" panose="02020603050405020304" pitchFamily="18" charset="0"/>
              <a:ea typeface="方正大黑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468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2A0F9-4865-4780-86E2-9B91B2FACBFF}" type="slidenum">
              <a:rPr lang="zh-CN" altLang="en-US" smtClean="0"/>
              <a:pPr>
                <a:defRPr/>
              </a:pPr>
              <a:t>19</a:t>
            </a:fld>
            <a:endParaRPr lang="en-US" altLang="zh-CN" dirty="0"/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467544" y="846237"/>
            <a:ext cx="7908925" cy="237500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100" b="1">
                <a:solidFill>
                  <a:schemeClr val="tx2"/>
                </a:solidFill>
                <a:latin typeface="Arial" charset="0"/>
                <a:ea typeface="楷体_GB2312" charset="0"/>
                <a:cs typeface="楷体_GB2312" charset="0"/>
              </a:defRPr>
            </a:lvl1pPr>
            <a:lvl2pPr marL="742950" indent="-285750">
              <a:defRPr sz="3100" b="1">
                <a:solidFill>
                  <a:schemeClr val="tx2"/>
                </a:solidFill>
                <a:latin typeface="Arial" charset="0"/>
                <a:ea typeface="楷体_GB2312" charset="0"/>
                <a:cs typeface="楷体_GB2312" charset="0"/>
              </a:defRPr>
            </a:lvl2pPr>
            <a:lvl3pPr marL="1143000" indent="-228600">
              <a:defRPr sz="3100" b="1">
                <a:solidFill>
                  <a:schemeClr val="tx2"/>
                </a:solidFill>
                <a:latin typeface="Arial" charset="0"/>
                <a:ea typeface="楷体_GB2312" charset="0"/>
                <a:cs typeface="楷体_GB2312" charset="0"/>
              </a:defRPr>
            </a:lvl3pPr>
            <a:lvl4pPr marL="1600200" indent="-228600">
              <a:defRPr sz="3100" b="1">
                <a:solidFill>
                  <a:schemeClr val="tx2"/>
                </a:solidFill>
                <a:latin typeface="Arial" charset="0"/>
                <a:ea typeface="楷体_GB2312" charset="0"/>
                <a:cs typeface="楷体_GB2312" charset="0"/>
              </a:defRPr>
            </a:lvl4pPr>
            <a:lvl5pPr marL="2057400" indent="-228600">
              <a:defRPr sz="3100" b="1">
                <a:solidFill>
                  <a:schemeClr val="tx2"/>
                </a:solidFill>
                <a:latin typeface="Arial" charset="0"/>
                <a:ea typeface="楷体_GB2312" charset="0"/>
                <a:cs typeface="楷体_GB231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tx2"/>
                </a:solidFill>
                <a:latin typeface="Arial" charset="0"/>
                <a:ea typeface="楷体_GB2312" charset="0"/>
                <a:cs typeface="楷体_GB231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tx2"/>
                </a:solidFill>
                <a:latin typeface="Arial" charset="0"/>
                <a:ea typeface="楷体_GB2312" charset="0"/>
                <a:cs typeface="楷体_GB231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tx2"/>
                </a:solidFill>
                <a:latin typeface="Arial" charset="0"/>
                <a:ea typeface="楷体_GB2312" charset="0"/>
                <a:cs typeface="楷体_GB231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tx2"/>
                </a:solidFill>
                <a:latin typeface="Arial" charset="0"/>
                <a:ea typeface="楷体_GB2312" charset="0"/>
                <a:cs typeface="楷体_GB2312" charset="0"/>
              </a:defRPr>
            </a:lvl9pPr>
          </a:lstStyle>
          <a:p>
            <a:pPr algn="just" eaLnBrk="1" hangingPunct="1">
              <a:lnSpc>
                <a:spcPct val="150000"/>
              </a:lnSpc>
              <a:buClr>
                <a:srgbClr val="F79646"/>
              </a:buClr>
              <a:buFont typeface="Arial" charset="0"/>
              <a:buNone/>
            </a:pPr>
            <a:r>
              <a:rPr lang="en-US" altLang="zh-CN" sz="2000" dirty="0" smtClean="0">
                <a:solidFill>
                  <a:srgbClr val="000066"/>
                </a:solidFill>
                <a:latin typeface="方正黑体简体" charset="0"/>
                <a:ea typeface="方正黑体简体" charset="0"/>
                <a:cs typeface="方正黑体简体" charset="0"/>
              </a:rPr>
              <a:t>We also participated in the international standard “carbon dioxide capture, transportation and geological storage _ quantification and verification” </a:t>
            </a:r>
            <a:r>
              <a:rPr lang="zh-CN" altLang="en-US" sz="2000" dirty="0">
                <a:solidFill>
                  <a:srgbClr val="000066"/>
                </a:solidFill>
                <a:latin typeface="方正黑体简体" charset="0"/>
                <a:ea typeface="方正黑体简体" charset="0"/>
                <a:cs typeface="方正黑体简体" charset="0"/>
              </a:rPr>
              <a:t>（</a:t>
            </a:r>
            <a:r>
              <a:rPr lang="en-US" altLang="zh-CN" sz="2000" dirty="0">
                <a:solidFill>
                  <a:srgbClr val="000066"/>
                </a:solidFill>
                <a:latin typeface="方正黑体简体" charset="0"/>
                <a:ea typeface="方正黑体简体" charset="0"/>
                <a:cs typeface="方正黑体简体" charset="0"/>
              </a:rPr>
              <a:t>ISO/TR 27915</a:t>
            </a:r>
            <a:r>
              <a:rPr lang="zh-CN" altLang="en-US" sz="2000" dirty="0" smtClean="0">
                <a:solidFill>
                  <a:srgbClr val="000066"/>
                </a:solidFill>
                <a:latin typeface="方正黑体简体" charset="0"/>
                <a:ea typeface="方正黑体简体" charset="0"/>
                <a:cs typeface="方正黑体简体" charset="0"/>
              </a:rPr>
              <a:t>）</a:t>
            </a:r>
            <a:r>
              <a:rPr lang="en-US" altLang="zh-CN" sz="2000" dirty="0" smtClean="0">
                <a:solidFill>
                  <a:srgbClr val="000066"/>
                </a:solidFill>
                <a:latin typeface="方正黑体简体" charset="0"/>
                <a:ea typeface="方正黑体简体" charset="0"/>
                <a:cs typeface="方正黑体简体" charset="0"/>
              </a:rPr>
              <a:t>, providing technical foundation for emission reduction evaluation and carbon market inclusion.</a:t>
            </a:r>
            <a:endParaRPr lang="zh-CN" altLang="en-US" sz="2000" dirty="0">
              <a:solidFill>
                <a:srgbClr val="000066"/>
              </a:solidFill>
              <a:latin typeface="方正黑体简体" charset="0"/>
              <a:ea typeface="方正黑体简体" charset="0"/>
              <a:cs typeface="方正黑体简体" charset="0"/>
            </a:endParaRPr>
          </a:p>
        </p:txBody>
      </p:sp>
      <p:pic>
        <p:nvPicPr>
          <p:cNvPr id="4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694" y="3008660"/>
            <a:ext cx="2644775" cy="3549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69" y="3346797"/>
            <a:ext cx="4327525" cy="28717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标题 1"/>
          <p:cNvSpPr txBox="1">
            <a:spLocks/>
          </p:cNvSpPr>
          <p:nvPr/>
        </p:nvSpPr>
        <p:spPr>
          <a:xfrm>
            <a:off x="1115616" y="126157"/>
            <a:ext cx="7605713" cy="5651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大黑简体" panose="03000509000000000000" pitchFamily="65" charset="-122"/>
                <a:cs typeface="Times New Roman" panose="02020603050405020304" pitchFamily="18" charset="0"/>
              </a:rPr>
              <a:t>CCUS in CNPC</a:t>
            </a:r>
            <a:endParaRPr lang="zh-CN" altLang="en-US" sz="2800" kern="0" dirty="0">
              <a:solidFill>
                <a:srgbClr val="FF0000"/>
              </a:solidFill>
              <a:latin typeface="Times New Roman" panose="02020603050405020304" pitchFamily="18" charset="0"/>
              <a:ea typeface="方正大黑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501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2A0F9-4865-4780-86E2-9B91B2FACBFF}" type="slidenum">
              <a:rPr lang="zh-CN" altLang="en-US" smtClean="0"/>
              <a:pPr>
                <a:defRPr/>
              </a:pPr>
              <a:t>2</a:t>
            </a:fld>
            <a:endParaRPr lang="en-US" altLang="zh-CN" dirty="0"/>
          </a:p>
        </p:txBody>
      </p:sp>
      <p:sp>
        <p:nvSpPr>
          <p:cNvPr id="3" name="文本框 2"/>
          <p:cNvSpPr txBox="1"/>
          <p:nvPr/>
        </p:nvSpPr>
        <p:spPr bwMode="auto">
          <a:xfrm>
            <a:off x="3419872" y="774229"/>
            <a:ext cx="2151100" cy="797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90000" bIns="90000" rtlCol="0">
            <a:spAutoFit/>
          </a:bodyPr>
          <a:lstStyle/>
          <a:p>
            <a:pPr defTabSz="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4000" b="1" kern="0" dirty="0" smtClean="0">
                <a:solidFill>
                  <a:srgbClr val="FF0000"/>
                </a:solidFill>
                <a:latin typeface="Times"/>
                <a:ea typeface="黑体" pitchFamily="2" charset="-122"/>
                <a:cs typeface="Times"/>
              </a:rPr>
              <a:t>Contents</a:t>
            </a:r>
          </a:p>
        </p:txBody>
      </p:sp>
      <p:sp>
        <p:nvSpPr>
          <p:cNvPr id="6" name="文本框 5"/>
          <p:cNvSpPr txBox="1"/>
          <p:nvPr/>
        </p:nvSpPr>
        <p:spPr bwMode="auto">
          <a:xfrm>
            <a:off x="1619672" y="1998365"/>
            <a:ext cx="7019870" cy="235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90000" bIns="90000" rtlCol="0">
            <a:spAutoFit/>
          </a:bodyPr>
          <a:lstStyle/>
          <a:p>
            <a:pPr algn="l" defTabSz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3200" b="1" kern="0" dirty="0" smtClean="0">
                <a:solidFill>
                  <a:srgbClr val="FF0000"/>
                </a:solidFill>
                <a:latin typeface="Times"/>
                <a:cs typeface="Times"/>
              </a:rPr>
              <a:t>1. About us</a:t>
            </a:r>
          </a:p>
          <a:p>
            <a:pPr algn="l" defTabSz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3200" kern="0" dirty="0" smtClean="0">
                <a:solidFill>
                  <a:srgbClr val="000066"/>
                </a:solidFill>
                <a:latin typeface="Times"/>
                <a:cs typeface="Times"/>
              </a:rPr>
              <a:t>2. CCUS in China - Policy Background</a:t>
            </a:r>
          </a:p>
          <a:p>
            <a:pPr algn="l" defTabSz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3200" kern="0" dirty="0" smtClean="0">
                <a:solidFill>
                  <a:srgbClr val="000066"/>
                </a:solidFill>
                <a:latin typeface="Times"/>
                <a:cs typeface="Times"/>
              </a:rPr>
              <a:t>3. CCUS Practice in CNPC</a:t>
            </a:r>
          </a:p>
        </p:txBody>
      </p:sp>
    </p:spTree>
    <p:extLst>
      <p:ext uri="{BB962C8B-B14F-4D97-AF65-F5344CB8AC3E}">
        <p14:creationId xmlns:p14="http://schemas.microsoft.com/office/powerpoint/2010/main" val="1397982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标题 1"/>
          <p:cNvSpPr txBox="1">
            <a:spLocks/>
          </p:cNvSpPr>
          <p:nvPr/>
        </p:nvSpPr>
        <p:spPr>
          <a:xfrm>
            <a:off x="1115616" y="126157"/>
            <a:ext cx="7605713" cy="5651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大黑简体" panose="03000509000000000000" pitchFamily="65" charset="-122"/>
                <a:cs typeface="Times New Roman" panose="02020603050405020304" pitchFamily="18" charset="0"/>
              </a:rPr>
              <a:t>CCS-EOR in CNPC</a:t>
            </a:r>
            <a:endParaRPr lang="zh-CN" altLang="en-US" sz="2800" kern="0" dirty="0">
              <a:solidFill>
                <a:srgbClr val="FF0000"/>
              </a:solidFill>
              <a:latin typeface="Times New Roman" panose="02020603050405020304" pitchFamily="18" charset="0"/>
              <a:ea typeface="方正大黑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2" name="圆角矩形 1"/>
          <p:cNvSpPr/>
          <p:nvPr/>
        </p:nvSpPr>
        <p:spPr bwMode="auto">
          <a:xfrm>
            <a:off x="272941" y="846237"/>
            <a:ext cx="8871059" cy="1449762"/>
          </a:xfrm>
          <a:prstGeom prst="roundRect">
            <a:avLst>
              <a:gd name="adj" fmla="val 7902"/>
            </a:avLst>
          </a:prstGeom>
          <a:gradFill rotWithShape="1">
            <a:gsLst>
              <a:gs pos="65000">
                <a:schemeClr val="bg1"/>
              </a:gs>
              <a:gs pos="100000">
                <a:schemeClr val="accent4">
                  <a:lumMod val="10000"/>
                  <a:lumOff val="90000"/>
                </a:schemeClr>
              </a:gs>
              <a:gs pos="100000">
                <a:schemeClr val="accent1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2">
              <a:schemeClr val="tx1">
                <a:gamma/>
                <a:shade val="60000"/>
                <a:invGamma/>
                <a:alpha val="0"/>
              </a:schemeClr>
            </a:prstShdw>
          </a:effectLst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lvl="2" indent="-342900" algn="l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>
                <a:solidFill>
                  <a:srgbClr val="000066"/>
                </a:solidFill>
              </a:rPr>
              <a:t>CNPC has established CCUS technology innovation strategic alliance with 32 enterprises and universities in China, </a:t>
            </a:r>
            <a:r>
              <a:rPr lang="en-US" altLang="zh-CN" sz="2200" dirty="0" smtClean="0">
                <a:solidFill>
                  <a:srgbClr val="000066"/>
                </a:solidFill>
              </a:rPr>
              <a:t>and cooperation </a:t>
            </a:r>
            <a:r>
              <a:rPr lang="en-US" altLang="zh-CN" sz="2200" dirty="0">
                <a:solidFill>
                  <a:srgbClr val="000066"/>
                </a:solidFill>
              </a:rPr>
              <a:t>on CCS-EOR with </a:t>
            </a:r>
            <a:r>
              <a:rPr lang="en-US" altLang="zh-CN" sz="2200" dirty="0" smtClean="0">
                <a:solidFill>
                  <a:srgbClr val="000066"/>
                </a:solidFill>
              </a:rPr>
              <a:t>US</a:t>
            </a:r>
            <a:r>
              <a:rPr lang="en-US" altLang="zh-CN" sz="2200" dirty="0">
                <a:solidFill>
                  <a:srgbClr val="000066"/>
                </a:solidFill>
              </a:rPr>
              <a:t>, Canada and EU, etc. </a:t>
            </a:r>
            <a:endParaRPr lang="en-US" altLang="zh-CN" sz="2200" dirty="0" smtClean="0">
              <a:solidFill>
                <a:srgbClr val="000066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36736F5B-4D3D-4794-97EE-584CCD10B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t="-943" b="-1"/>
          <a:stretch/>
        </p:blipFill>
        <p:spPr bwMode="auto">
          <a:xfrm>
            <a:off x="544107" y="3230816"/>
            <a:ext cx="3835297" cy="3168352"/>
          </a:xfrm>
          <a:prstGeom prst="rect">
            <a:avLst/>
          </a:prstGeom>
          <a:gradFill flip="none" rotWithShape="1">
            <a:gsLst>
              <a:gs pos="0">
                <a:srgbClr val="000000">
                  <a:tint val="66000"/>
                  <a:satMod val="160000"/>
                </a:srgbClr>
              </a:gs>
              <a:gs pos="50000">
                <a:srgbClr val="000000">
                  <a:tint val="44500"/>
                  <a:satMod val="160000"/>
                </a:srgbClr>
              </a:gs>
              <a:gs pos="100000">
                <a:srgbClr val="00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pic>
      <p:sp>
        <p:nvSpPr>
          <p:cNvPr id="7" name="矩形 8">
            <a:extLst>
              <a:ext uri="{FF2B5EF4-FFF2-40B4-BE49-F238E27FC236}">
                <a16:creationId xmlns="" xmlns:a16="http://schemas.microsoft.com/office/drawing/2014/main" id="{1FDD2F98-DE1E-4FEA-A342-D7D0080C2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610" y="6505832"/>
            <a:ext cx="41767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1pPr>
            <a:lvl2pPr marL="742950" indent="-285750"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2pPr>
            <a:lvl3pPr marL="1143000" indent="-228600"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3pPr>
            <a:lvl4pPr marL="1600200" indent="-228600"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4pPr>
            <a:lvl5pPr marL="2057400" indent="-228600"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800">
                <a:solidFill>
                  <a:srgbClr val="002060"/>
                </a:solidFill>
                <a:latin typeface="Times"/>
                <a:ea typeface="Arial Unicode MS" panose="020B0604020202020204" pitchFamily="34" charset="-122"/>
                <a:cs typeface="Times"/>
              </a:rPr>
              <a:t>Members of China CCUS Alliance </a:t>
            </a:r>
            <a:endParaRPr lang="zh-CN" altLang="en-US" sz="1800">
              <a:solidFill>
                <a:srgbClr val="002060"/>
              </a:solidFill>
              <a:latin typeface="Times"/>
              <a:ea typeface="Arial Unicode MS" panose="020B0604020202020204" pitchFamily="34" charset="-122"/>
              <a:cs typeface="Times"/>
            </a:endParaRPr>
          </a:p>
        </p:txBody>
      </p:sp>
      <p:pic>
        <p:nvPicPr>
          <p:cNvPr id="8" name="Picture 2" descr="20091118_44413819a06790a7def7j4sYHdEmm2Eg">
            <a:extLst>
              <a:ext uri="{FF2B5EF4-FFF2-40B4-BE49-F238E27FC236}">
                <a16:creationId xmlns="" xmlns:a16="http://schemas.microsoft.com/office/drawing/2014/main" id="{EE3A76B6-3397-4E76-A20C-1F2B042D1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635" y="3230819"/>
            <a:ext cx="4071938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="" xmlns:a16="http://schemas.microsoft.com/office/drawing/2014/main" id="{4413DE2C-2B1B-4A07-BFBA-863535A6E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135" y="6477257"/>
            <a:ext cx="51847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1pPr>
            <a:lvl2pPr marL="742950" indent="-285750"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2pPr>
            <a:lvl3pPr marL="1143000" indent="-228600"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3pPr>
            <a:lvl4pPr marL="1600200" indent="-228600"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4pPr>
            <a:lvl5pPr marL="2057400" indent="-228600"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800" dirty="0">
                <a:solidFill>
                  <a:srgbClr val="002060"/>
                </a:solidFill>
                <a:latin typeface="Times"/>
                <a:ea typeface="Arial Unicode MS" panose="020B0604020202020204" pitchFamily="34" charset="-122"/>
                <a:cs typeface="Times"/>
              </a:rPr>
              <a:t>China-U.S. clean energy round-table conference</a:t>
            </a:r>
            <a:endParaRPr lang="zh-CN" altLang="en-US" sz="1800" dirty="0">
              <a:solidFill>
                <a:srgbClr val="002060"/>
              </a:solidFill>
              <a:latin typeface="Times"/>
              <a:ea typeface="Arial Unicode MS" panose="020B0604020202020204" pitchFamily="34" charset="-122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7098919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标题 1"/>
          <p:cNvSpPr txBox="1">
            <a:spLocks/>
          </p:cNvSpPr>
          <p:nvPr/>
        </p:nvSpPr>
        <p:spPr>
          <a:xfrm>
            <a:off x="1115616" y="126157"/>
            <a:ext cx="7605713" cy="5651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大黑简体" panose="03000509000000000000" pitchFamily="65" charset="-122"/>
                <a:cs typeface="Times New Roman" panose="02020603050405020304" pitchFamily="18" charset="0"/>
              </a:rPr>
              <a:t>CCUS in CNPC</a:t>
            </a:r>
            <a:endParaRPr lang="zh-CN" altLang="en-US" sz="2800" kern="0" dirty="0">
              <a:solidFill>
                <a:srgbClr val="FF0000"/>
              </a:solidFill>
              <a:latin typeface="Times New Roman" panose="02020603050405020304" pitchFamily="18" charset="0"/>
              <a:ea typeface="方正大黑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5" name="图片 2">
            <a:extLst>
              <a:ext uri="{FF2B5EF4-FFF2-40B4-BE49-F238E27FC236}">
                <a16:creationId xmlns="" xmlns:a16="http://schemas.microsoft.com/office/drawing/2014/main" id="{C51B3A70-427D-4033-B704-5535D1F82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62261"/>
            <a:ext cx="7933872" cy="196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345059"/>
              </p:ext>
            </p:extLst>
          </p:nvPr>
        </p:nvGraphicFramePr>
        <p:xfrm>
          <a:off x="395536" y="3150493"/>
          <a:ext cx="8424936" cy="3600402"/>
        </p:xfrm>
        <a:graphic>
          <a:graphicData uri="http://schemas.openxmlformats.org/drawingml/2006/table">
            <a:tbl>
              <a:tblPr/>
              <a:tblGrid>
                <a:gridCol w="1412447"/>
                <a:gridCol w="3775409"/>
                <a:gridCol w="934525"/>
                <a:gridCol w="1224120"/>
                <a:gridCol w="1078435"/>
              </a:tblGrid>
              <a:tr h="428663">
                <a:tc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Workstream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宋体" charset="0"/>
                        <a:cs typeface="宋体" charset="0"/>
                      </a:endParaRPr>
                    </a:p>
                  </a:txBody>
                  <a:tcPr marL="81626" marR="81626" marT="40799" marB="40799"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Action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方正大黑简体" charset="0"/>
                        <a:cs typeface="方正大黑简体" charset="0"/>
                      </a:endParaRPr>
                    </a:p>
                  </a:txBody>
                  <a:tcPr marL="81626" marR="81626" marT="40799" marB="40799"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Co-lead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方正大黑简体" charset="0"/>
                        <a:cs typeface="方正大黑简体" charset="0"/>
                      </a:endParaRPr>
                    </a:p>
                  </a:txBody>
                  <a:tcPr marL="81626" marR="81626" marT="40799" marB="40799"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Participate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方正大黑简体" charset="0"/>
                        <a:cs typeface="方正大黑简体" charset="0"/>
                      </a:endParaRPr>
                    </a:p>
                  </a:txBody>
                  <a:tcPr marL="81626" marR="81626" marT="40799" marB="40799"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宋体" charset="0"/>
                          <a:cs typeface="宋体" charset="0"/>
                        </a:rPr>
                        <a:t>notes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方正大黑简体" charset="0"/>
                        <a:cs typeface="方正大黑简体" charset="0"/>
                      </a:endParaRPr>
                    </a:p>
                  </a:txBody>
                  <a:tcPr marL="81626" marR="81626" marT="40799" marB="40799"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83856">
                <a:tc rowSpan="3"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方正大黑简体" charset="0"/>
                          <a:cs typeface="方正大黑简体" charset="0"/>
                        </a:rPr>
                        <a:t>carbon capture &amp; storage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方正大黑简体" charset="0"/>
                          <a:cs typeface="方正大黑简体" charset="0"/>
                        </a:rPr>
                        <a:t>（</a:t>
                      </a: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方正大黑简体" charset="0"/>
                          <a:cs typeface="方正大黑简体" charset="0"/>
                        </a:rPr>
                        <a:t>CCS</a:t>
                      </a:r>
                      <a:r>
                        <a:rPr kumimoji="0" lang="zh-CN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方正大黑简体" charset="0"/>
                          <a:cs typeface="方正大黑简体" charset="0"/>
                        </a:rPr>
                        <a:t>）</a:t>
                      </a:r>
                    </a:p>
                  </a:txBody>
                  <a:tcPr marL="81626" marR="81626" marT="40799" marB="40799"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方正大黑简体" charset="0"/>
                          <a:cs typeface="方正大黑简体" charset="0"/>
                        </a:rPr>
                        <a:t>Pathways to CCS market commercialization in a low carbon economy </a:t>
                      </a:r>
                    </a:p>
                  </a:txBody>
                  <a:tcPr marL="81626" marR="81626" marT="40799" marB="40799"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方正大黑简体" charset="0"/>
                        <a:cs typeface="方正大黑简体" charset="0"/>
                      </a:endParaRPr>
                    </a:p>
                  </a:txBody>
                  <a:tcPr marL="81626" marR="81626" marT="40799" marB="40799"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方正大黑简体" charset="0"/>
                          <a:cs typeface="方正大黑简体" charset="0"/>
                        </a:rPr>
                        <a:t>√</a:t>
                      </a:r>
                    </a:p>
                  </a:txBody>
                  <a:tcPr marL="81626" marR="81626" marT="40799" marB="40799"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方正大黑简体" charset="0"/>
                          <a:cs typeface="方正大黑简体" charset="0"/>
                        </a:rPr>
                        <a:t>Workstream co-lead</a:t>
                      </a:r>
                      <a:endParaRPr kumimoji="0" lang="zh-CN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方正大黑简体" charset="0"/>
                        <a:cs typeface="方正大黑简体" charset="0"/>
                      </a:endParaRPr>
                    </a:p>
                  </a:txBody>
                  <a:tcPr marL="81626" marR="81626" marT="40799" marB="40799" anchor="ctr"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33115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方正大黑简体" charset="0"/>
                          <a:cs typeface="方正大黑简体" charset="0"/>
                        </a:rPr>
                        <a:t>Gas CCS Capture Technologies and cost reduction </a:t>
                      </a:r>
                    </a:p>
                  </a:txBody>
                  <a:tcPr marL="81626" marR="81626" marT="40799" marB="4079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方正大黑简体" charset="0"/>
                        <a:cs typeface="方正大黑简体" charset="0"/>
                      </a:endParaRPr>
                    </a:p>
                  </a:txBody>
                  <a:tcPr marL="81626" marR="81626" marT="40799" marB="4079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方正大黑简体" charset="0"/>
                          <a:cs typeface="方正大黑简体" charset="0"/>
                        </a:rPr>
                        <a:t>√</a:t>
                      </a:r>
                    </a:p>
                  </a:txBody>
                  <a:tcPr marL="81626" marR="81626" marT="40799" marB="4079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3115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方正大黑简体" charset="0"/>
                          <a:cs typeface="方正大黑简体" charset="0"/>
                        </a:rPr>
                        <a:t>Availability of CO2 storage capacity in key markets </a:t>
                      </a:r>
                    </a:p>
                  </a:txBody>
                  <a:tcPr marL="81626" marR="81626" marT="40799" marB="4079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方正大黑简体" charset="0"/>
                          <a:cs typeface="方正大黑简体" charset="0"/>
                        </a:rPr>
                        <a:t>√</a:t>
                      </a:r>
                    </a:p>
                  </a:txBody>
                  <a:tcPr marL="81626" marR="81626" marT="40799" marB="4079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方正大黑简体" charset="0"/>
                        <a:cs typeface="方正大黑简体" charset="0"/>
                      </a:endParaRPr>
                    </a:p>
                  </a:txBody>
                  <a:tcPr marL="81626" marR="81626" marT="40799" marB="4079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483856">
                <a:tc rowSpan="3"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方正大黑简体" charset="0"/>
                          <a:cs typeface="方正大黑简体" charset="0"/>
                        </a:rPr>
                        <a:t>Role of Gas</a:t>
                      </a: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方正大黑简体" charset="0"/>
                        <a:cs typeface="方正大黑简体" charset="0"/>
                      </a:endParaRPr>
                    </a:p>
                  </a:txBody>
                  <a:tcPr marL="81626" marR="81626" marT="40799" marB="4079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方正大黑简体" charset="0"/>
                          <a:cs typeface="方正大黑简体" charset="0"/>
                        </a:rPr>
                        <a:t>methane research to improve the understanding of global oil and gas methane emissions</a:t>
                      </a:r>
                    </a:p>
                  </a:txBody>
                  <a:tcPr marL="81626" marR="81626" marT="40799" marB="4079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方正大黑简体" charset="0"/>
                        <a:cs typeface="方正大黑简体" charset="0"/>
                      </a:endParaRPr>
                    </a:p>
                  </a:txBody>
                  <a:tcPr marL="81626" marR="81626" marT="40799" marB="4079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方正大黑简体" charset="0"/>
                        <a:cs typeface="方正大黑简体" charset="0"/>
                      </a:endParaRPr>
                    </a:p>
                  </a:txBody>
                  <a:tcPr marL="81626" marR="81626" marT="40799" marB="4079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方正大黑简体" charset="0"/>
                          <a:cs typeface="方正大黑简体" charset="0"/>
                        </a:rPr>
                        <a:t>Action co-lead</a:t>
                      </a:r>
                      <a:endParaRPr kumimoji="0" lang="en-US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方正大黑简体" charset="0"/>
                        <a:cs typeface="方正大黑简体" charset="0"/>
                      </a:endParaRPr>
                    </a:p>
                  </a:txBody>
                  <a:tcPr marL="81626" marR="81626" marT="40799" marB="4079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8385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方正大黑简体" charset="0"/>
                          <a:cs typeface="方正大黑简体" charset="0"/>
                        </a:rPr>
                        <a:t>Life cycle assessment methodology for evaluating GHG mitigation options in the natural gas value chain</a:t>
                      </a:r>
                    </a:p>
                  </a:txBody>
                  <a:tcPr marL="81626" marR="81626" marT="40799" marB="4079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方正大黑简体" charset="0"/>
                          <a:cs typeface="方正大黑简体" charset="0"/>
                        </a:rPr>
                        <a:t>√</a:t>
                      </a:r>
                    </a:p>
                  </a:txBody>
                  <a:tcPr marL="81626" marR="81626" marT="40799" marB="4079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方正大黑简体" charset="0"/>
                        <a:cs typeface="方正大黑简体" charset="0"/>
                      </a:endParaRPr>
                    </a:p>
                  </a:txBody>
                  <a:tcPr marL="81626" marR="81626" marT="40799" marB="4079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48385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方正大黑简体" charset="0"/>
                          <a:cs typeface="方正大黑简体" charset="0"/>
                        </a:rPr>
                        <a:t>Support the Development and Deployment of Low-Cost Methane Detection Technology</a:t>
                      </a:r>
                    </a:p>
                  </a:txBody>
                  <a:tcPr marL="81626" marR="81626" marT="40799" marB="4079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Times New Roman" charset="0"/>
                        <a:ea typeface="方正大黑简体" charset="0"/>
                        <a:cs typeface="方正大黑简体" charset="0"/>
                      </a:endParaRPr>
                    </a:p>
                  </a:txBody>
                  <a:tcPr marL="81626" marR="81626" marT="40799" marB="4079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Times New Roman" charset="0"/>
                          <a:ea typeface="方正大黑简体" charset="0"/>
                          <a:cs typeface="方正大黑简体" charset="0"/>
                        </a:rPr>
                        <a:t>√</a:t>
                      </a:r>
                    </a:p>
                  </a:txBody>
                  <a:tcPr marL="81626" marR="81626" marT="40799" marB="4079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574003">
                <a:tc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方正大黑简体" charset="0"/>
                          <a:cs typeface="方正大黑简体" charset="0"/>
                        </a:rPr>
                        <a:t>Low emission roadmap</a:t>
                      </a:r>
                    </a:p>
                  </a:txBody>
                  <a:tcPr marL="81626" marR="81626" marT="40799" marB="4079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方正大黑简体" charset="0"/>
                          <a:cs typeface="方正大黑简体" charset="0"/>
                        </a:rPr>
                        <a:t>Low emissions roadmap and stakeholder roundtables</a:t>
                      </a:r>
                    </a:p>
                  </a:txBody>
                  <a:tcPr marL="81626" marR="81626" marT="40799" marB="4079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方正大黑简体" charset="0"/>
                        <a:cs typeface="方正大黑简体" charset="0"/>
                      </a:endParaRPr>
                    </a:p>
                  </a:txBody>
                  <a:tcPr marL="81626" marR="81626" marT="40799" marB="4079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方正大黑简体" charset="0"/>
                          <a:cs typeface="方正大黑简体" charset="0"/>
                        </a:rPr>
                        <a:t>√</a:t>
                      </a:r>
                    </a:p>
                  </a:txBody>
                  <a:tcPr marL="81626" marR="81626" marT="40799" marB="4079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15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方正大黑简体" charset="0"/>
                          <a:cs typeface="方正大黑简体" charset="0"/>
                        </a:rPr>
                        <a:t>Supported by Tsinghua</a:t>
                      </a:r>
                      <a:endParaRPr kumimoji="0" lang="en-US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方正大黑简体" charset="0"/>
                        <a:cs typeface="方正大黑简体" charset="0"/>
                      </a:endParaRPr>
                    </a:p>
                  </a:txBody>
                  <a:tcPr marL="81626" marR="81626" marT="40799" marB="4079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81051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2A0F9-4865-4780-86E2-9B91B2FACBFF}" type="slidenum">
              <a:rPr lang="zh-CN" altLang="en-US" smtClean="0"/>
              <a:pPr>
                <a:defRPr/>
              </a:pPr>
              <a:t>22</a:t>
            </a:fld>
            <a:endParaRPr lang="en-US" altLang="zh-CN" dirty="0"/>
          </a:p>
        </p:txBody>
      </p:sp>
      <p:grpSp>
        <p:nvGrpSpPr>
          <p:cNvPr id="16" name="组 15"/>
          <p:cNvGrpSpPr/>
          <p:nvPr/>
        </p:nvGrpSpPr>
        <p:grpSpPr>
          <a:xfrm>
            <a:off x="1187624" y="4149169"/>
            <a:ext cx="6581775" cy="2708275"/>
            <a:chOff x="973138" y="2611438"/>
            <a:chExt cx="6581775" cy="2708275"/>
          </a:xfrm>
        </p:grpSpPr>
        <p:grpSp>
          <p:nvGrpSpPr>
            <p:cNvPr id="17" name="Group 52"/>
            <p:cNvGrpSpPr>
              <a:grpSpLocks/>
            </p:cNvGrpSpPr>
            <p:nvPr/>
          </p:nvGrpSpPr>
          <p:grpSpPr bwMode="auto">
            <a:xfrm>
              <a:off x="973138" y="2611438"/>
              <a:ext cx="2947987" cy="2241550"/>
              <a:chOff x="761977" y="2298390"/>
              <a:chExt cx="3449645" cy="2724378"/>
            </a:xfrm>
          </p:grpSpPr>
          <p:grpSp>
            <p:nvGrpSpPr>
              <p:cNvPr id="23" name="Group 41"/>
              <p:cNvGrpSpPr>
                <a:grpSpLocks/>
              </p:cNvGrpSpPr>
              <p:nvPr/>
            </p:nvGrpSpPr>
            <p:grpSpPr bwMode="auto">
              <a:xfrm>
                <a:off x="761977" y="2298390"/>
                <a:ext cx="3449645" cy="2724378"/>
                <a:chOff x="1167505" y="1981844"/>
                <a:chExt cx="2973491" cy="2348332"/>
              </a:xfrm>
            </p:grpSpPr>
            <p:pic>
              <p:nvPicPr>
                <p:cNvPr id="26" name="Picture 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68996" y="1981844"/>
                  <a:ext cx="2772000" cy="2348332"/>
                </a:xfrm>
                <a:prstGeom prst="rect">
                  <a:avLst/>
                </a:prstGeom>
                <a:noFill/>
                <a:ln w="9525">
                  <a:solidFill>
                    <a:srgbClr val="00906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7" name="Callout: Line 9">
                  <a:extLst>
                    <a:ext uri="{FF2B5EF4-FFF2-40B4-BE49-F238E27FC236}">
                      <a16:creationId xmlns:a16="http://schemas.microsoft.com/office/drawing/2014/main" xmlns="" id="{B3984A4C-30D9-4E97-8181-767CD8EA5E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75404" y="3355585"/>
                  <a:ext cx="1889456" cy="435739"/>
                </a:xfrm>
                <a:prstGeom prst="borderCallout1">
                  <a:avLst>
                    <a:gd name="adj1" fmla="val 44898"/>
                    <a:gd name="adj2" fmla="val -4352"/>
                    <a:gd name="adj3" fmla="val -54190"/>
                    <a:gd name="adj4" fmla="val -28778"/>
                  </a:avLst>
                </a:prstGeom>
                <a:noFill/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815975" eaLnBrk="1" hangingPunct="1"/>
                  <a:r>
                    <a:rPr lang="en-US" altLang="zh-CN" sz="1400">
                      <a:solidFill>
                        <a:srgbClr val="000000"/>
                      </a:solidFill>
                      <a:latin typeface="方正大黑简体" charset="0"/>
                      <a:ea typeface="方正大黑简体" charset="0"/>
                      <a:cs typeface="方正大黑简体" charset="0"/>
                    </a:rPr>
                    <a:t>Demonstration Project Investment</a:t>
                  </a:r>
                  <a:endParaRPr lang="en-US" altLang="zh-CN" sz="800">
                    <a:solidFill>
                      <a:srgbClr val="000000"/>
                    </a:solidFill>
                    <a:latin typeface="方正大黑简体" charset="0"/>
                    <a:ea typeface="方正大黑简体" charset="0"/>
                    <a:cs typeface="方正大黑简体" charset="0"/>
                  </a:endParaRPr>
                </a:p>
              </p:txBody>
            </p:sp>
            <p:sp>
              <p:nvSpPr>
                <p:cNvPr id="28" name="Callout: Line 19">
                  <a:extLst>
                    <a:ext uri="{FF2B5EF4-FFF2-40B4-BE49-F238E27FC236}">
                      <a16:creationId xmlns:a16="http://schemas.microsoft.com/office/drawing/2014/main" xmlns="" id="{17C82AFB-D9AC-4829-935E-1D676A9576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505" y="2422572"/>
                  <a:ext cx="1479540" cy="457360"/>
                </a:xfrm>
                <a:prstGeom prst="borderCallout1">
                  <a:avLst>
                    <a:gd name="adj1" fmla="val 47097"/>
                    <a:gd name="adj2" fmla="val 105542"/>
                    <a:gd name="adj3" fmla="val 86477"/>
                    <a:gd name="adj4" fmla="val 121407"/>
                  </a:avLst>
                </a:prstGeom>
                <a:noFill/>
                <a:ln w="9525" algn="ctr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defTabSz="815975" eaLnBrk="1" hangingPunct="1"/>
                  <a:r>
                    <a:rPr lang="en-US" altLang="zh-CN" sz="1400">
                      <a:solidFill>
                        <a:srgbClr val="000000"/>
                      </a:solidFill>
                      <a:latin typeface="Times New Roman" charset="0"/>
                      <a:ea typeface="方正大黑简体" charset="0"/>
                      <a:cs typeface="Times New Roman" charset="0"/>
                    </a:rPr>
                    <a:t>High - tech venture capital</a:t>
                  </a:r>
                  <a:endParaRPr lang="en-US" altLang="zh-CN" sz="800">
                    <a:solidFill>
                      <a:srgbClr val="000000"/>
                    </a:solidFill>
                    <a:latin typeface="Times New Roman" charset="0"/>
                    <a:ea typeface="方正大黑简体" charset="0"/>
                    <a:cs typeface="Times New Roman" charset="0"/>
                  </a:endParaRPr>
                </a:p>
              </p:txBody>
            </p:sp>
          </p:grpSp>
          <p:sp>
            <p:nvSpPr>
              <p:cNvPr id="24" name="TextBox 5">
                <a:extLst>
                  <a:ext uri="{FF2B5EF4-FFF2-40B4-BE49-F238E27FC236}">
                    <a16:creationId xmlns:a16="http://schemas.microsoft.com/office/drawing/2014/main" xmlns="" id="{17466D95-5340-4341-86BE-9CA48EB0C20E}"/>
                  </a:ext>
                </a:extLst>
              </p:cNvPr>
              <p:cNvSpPr txBox="1"/>
              <p:nvPr/>
            </p:nvSpPr>
            <p:spPr>
              <a:xfrm flipH="1">
                <a:off x="2732937" y="3535164"/>
                <a:ext cx="666895" cy="34537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defTabSz="815975">
                  <a:defRPr sz="3200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defTabSz="815975">
                  <a:defRPr sz="32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2pPr>
                <a:lvl3pPr marL="1143000" indent="-228600" defTabSz="815975">
                  <a:defRPr sz="32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3pPr>
                <a:lvl4pPr marL="1600200" indent="-228600" defTabSz="815975">
                  <a:defRPr sz="32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4pPr>
                <a:lvl5pPr marL="2057400" indent="-228600" defTabSz="815975">
                  <a:defRPr sz="32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9pPr>
              </a:lstStyle>
              <a:p>
                <a:pPr eaLnBrk="1" hangingPunct="1"/>
                <a:r>
                  <a:rPr lang="en-US" altLang="zh-CN" sz="1200">
                    <a:solidFill>
                      <a:srgbClr val="595959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方正大黑简体" charset="0"/>
                    <a:ea typeface="方正大黑简体" charset="0"/>
                    <a:cs typeface="方正大黑简体" charset="0"/>
                  </a:rPr>
                  <a:t>70%</a:t>
                </a:r>
              </a:p>
            </p:txBody>
          </p:sp>
          <p:sp>
            <p:nvSpPr>
              <p:cNvPr id="25" name="TextBox 6">
                <a:extLst>
                  <a:ext uri="{FF2B5EF4-FFF2-40B4-BE49-F238E27FC236}">
                    <a16:creationId xmlns:a16="http://schemas.microsoft.com/office/drawing/2014/main" xmlns="" id="{0A931095-81CD-4207-8D54-78656E318720}"/>
                  </a:ext>
                </a:extLst>
              </p:cNvPr>
              <p:cNvSpPr txBox="1"/>
              <p:nvPr/>
            </p:nvSpPr>
            <p:spPr>
              <a:xfrm flipH="1">
                <a:off x="2017745" y="3276619"/>
                <a:ext cx="670609" cy="34537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 defTabSz="815975">
                  <a:defRPr sz="3200">
                    <a:solidFill>
                      <a:schemeClr val="tx1"/>
                    </a:solidFill>
                    <a:latin typeface="Arial" charset="0"/>
                    <a:ea typeface="宋体" charset="0"/>
                    <a:cs typeface="宋体" charset="0"/>
                  </a:defRPr>
                </a:lvl1pPr>
                <a:lvl2pPr marL="742950" indent="-285750" defTabSz="815975">
                  <a:defRPr sz="32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2pPr>
                <a:lvl3pPr marL="1143000" indent="-228600" defTabSz="815975">
                  <a:defRPr sz="32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3pPr>
                <a:lvl4pPr marL="1600200" indent="-228600" defTabSz="815975">
                  <a:defRPr sz="32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4pPr>
                <a:lvl5pPr marL="2057400" indent="-228600" defTabSz="815975">
                  <a:defRPr sz="32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5pPr>
                <a:lvl6pPr marL="25146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6pPr>
                <a:lvl7pPr marL="29718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7pPr>
                <a:lvl8pPr marL="34290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8pPr>
                <a:lvl9pPr marL="3886200" indent="-228600" defTabSz="815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ea typeface="宋体" charset="0"/>
                  </a:defRPr>
                </a:lvl9pPr>
              </a:lstStyle>
              <a:p>
                <a:pPr eaLnBrk="1" hangingPunct="1"/>
                <a:r>
                  <a:rPr lang="en-US" altLang="zh-CN" sz="1200">
                    <a:solidFill>
                      <a:srgbClr val="595959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方正大黑简体" charset="0"/>
                    <a:ea typeface="方正大黑简体" charset="0"/>
                    <a:cs typeface="方正大黑简体" charset="0"/>
                  </a:rPr>
                  <a:t>30%</a:t>
                </a:r>
              </a:p>
            </p:txBody>
          </p:sp>
        </p:grpSp>
        <p:pic>
          <p:nvPicPr>
            <p:cNvPr id="18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4825" y="2611438"/>
              <a:ext cx="3240088" cy="2241550"/>
            </a:xfrm>
            <a:prstGeom prst="rect">
              <a:avLst/>
            </a:prstGeom>
            <a:noFill/>
            <a:ln w="9525">
              <a:solidFill>
                <a:srgbClr val="00906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xmlns="" id="{2AEE37C2-F44A-4D6F-B066-EFBE67C4CD50}"/>
                </a:ext>
              </a:extLst>
            </p:cNvPr>
            <p:cNvSpPr/>
            <p:nvPr/>
          </p:nvSpPr>
          <p:spPr>
            <a:xfrm>
              <a:off x="3227388" y="4953000"/>
              <a:ext cx="3440112" cy="3667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15975" eaLnBrk="1" hangingPunct="1"/>
              <a:r>
                <a:rPr lang="en-US" altLang="zh-CN" sz="1700">
                  <a:solidFill>
                    <a:srgbClr val="3BA8A8"/>
                  </a:solidFill>
                  <a:latin typeface="微软雅黑" charset="0"/>
                  <a:ea typeface="微软雅黑" charset="0"/>
                  <a:cs typeface="微软雅黑" charset="0"/>
                </a:rPr>
                <a:t>OGCI- </a:t>
              </a:r>
              <a:r>
                <a:rPr lang="en-US" altLang="zh-CN" sz="1700">
                  <a:solidFill>
                    <a:srgbClr val="3BA8A8"/>
                  </a:solidFill>
                  <a:latin typeface="Times New Roman" charset="0"/>
                  <a:ea typeface="微软雅黑" charset="0"/>
                  <a:cs typeface="Times New Roman" charset="0"/>
                </a:rPr>
                <a:t>Investment Distribution</a:t>
              </a:r>
              <a:endParaRPr lang="zh-CN" altLang="en-US" sz="1700">
                <a:solidFill>
                  <a:srgbClr val="000000"/>
                </a:solidFill>
                <a:latin typeface="Times New Roman" charset="0"/>
                <a:cs typeface="Times New Roman" charset="0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xmlns="" id="{15C07A02-273D-42E7-96E4-3AABF4894688}"/>
                </a:ext>
              </a:extLst>
            </p:cNvPr>
            <p:cNvSpPr txBox="1"/>
            <p:nvPr/>
          </p:nvSpPr>
          <p:spPr>
            <a:xfrm>
              <a:off x="5448300" y="2822575"/>
              <a:ext cx="1790700" cy="31273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>
              <a:lvl1pPr defTabSz="815975">
                <a:defRPr sz="32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defTabSz="815975"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defTabSz="815975"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defTabSz="815975"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defTabSz="815975"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/>
              <a:r>
                <a:rPr lang="en-US" altLang="zh-CN" sz="1400" dirty="0">
                  <a:solidFill>
                    <a:srgbClr val="000000"/>
                  </a:solidFill>
                  <a:latin typeface="Calibri" charset="0"/>
                </a:rPr>
                <a:t>Energy efficient cars</a:t>
              </a:r>
              <a:endParaRPr lang="zh-CN" altLang="en-US" sz="1400" dirty="0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xmlns="" id="{CE0F7C68-95FF-4B76-9CFD-EFA8EE4598A9}"/>
                </a:ext>
              </a:extLst>
            </p:cNvPr>
            <p:cNvSpPr txBox="1"/>
            <p:nvPr/>
          </p:nvSpPr>
          <p:spPr>
            <a:xfrm>
              <a:off x="3929063" y="3181350"/>
              <a:ext cx="1414462" cy="531813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>
              <a:lvl1pPr defTabSz="815975">
                <a:defRPr sz="32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defTabSz="815975"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defTabSz="815975"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defTabSz="815975"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defTabSz="815975"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/>
              <a:r>
                <a:rPr lang="en-US" altLang="zh-CN" sz="1400">
                  <a:solidFill>
                    <a:srgbClr val="000000"/>
                  </a:solidFill>
                  <a:latin typeface="Calibri" charset="0"/>
                </a:rPr>
                <a:t>Improve energy efficiency</a:t>
              </a:r>
              <a:endParaRPr lang="zh-CN" altLang="en-US" sz="1400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xmlns="" id="{7FFA2B72-3A72-40AE-9427-C00C4D725D70}"/>
                </a:ext>
              </a:extLst>
            </p:cNvPr>
            <p:cNvSpPr txBox="1"/>
            <p:nvPr/>
          </p:nvSpPr>
          <p:spPr>
            <a:xfrm>
              <a:off x="3865563" y="3914775"/>
              <a:ext cx="1427162" cy="531813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>
              <a:lvl1pPr defTabSz="815975">
                <a:defRPr sz="32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defTabSz="815975"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defTabSz="815975"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defTabSz="815975"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defTabSz="815975"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/>
              <a:r>
                <a:rPr lang="en-US" altLang="zh-CN" sz="1400">
                  <a:solidFill>
                    <a:srgbClr val="000000"/>
                  </a:solidFill>
                  <a:latin typeface="Calibri" charset="0"/>
                </a:rPr>
                <a:t>Natural gas clean use</a:t>
              </a:r>
              <a:endParaRPr lang="zh-CN" altLang="en-US" sz="1400">
                <a:solidFill>
                  <a:srgbClr val="000000"/>
                </a:solidFill>
                <a:latin typeface="Calibri" charset="0"/>
              </a:endParaRPr>
            </a:p>
          </p:txBody>
        </p:sp>
      </p:grpSp>
      <p:sp>
        <p:nvSpPr>
          <p:cNvPr id="30" name="圆角矩形 1"/>
          <p:cNvSpPr/>
          <p:nvPr/>
        </p:nvSpPr>
        <p:spPr bwMode="auto">
          <a:xfrm>
            <a:off x="272941" y="1206277"/>
            <a:ext cx="8691547" cy="2176507"/>
          </a:xfrm>
          <a:prstGeom prst="roundRect">
            <a:avLst>
              <a:gd name="adj" fmla="val 7902"/>
            </a:avLst>
          </a:prstGeom>
          <a:gradFill rotWithShape="1">
            <a:gsLst>
              <a:gs pos="65000">
                <a:schemeClr val="bg1"/>
              </a:gs>
              <a:gs pos="100000">
                <a:schemeClr val="accent4">
                  <a:lumMod val="10000"/>
                  <a:lumOff val="90000"/>
                </a:schemeClr>
              </a:gs>
              <a:gs pos="100000">
                <a:schemeClr val="accent1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2">
              <a:schemeClr val="tx1">
                <a:gamma/>
                <a:shade val="60000"/>
                <a:invGamma/>
                <a:alpha val="0"/>
              </a:schemeClr>
            </a:prstShdw>
          </a:effectLst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l" defTabSz="815975" eaLnBrk="1" hangingPunct="1">
              <a:lnSpc>
                <a:spcPct val="150000"/>
              </a:lnSpc>
              <a:buFont typeface="Wingdings" charset="2"/>
              <a:buChar char="Ø"/>
            </a:pPr>
            <a:r>
              <a:rPr lang="en-US" altLang="zh-CN" sz="2200" dirty="0">
                <a:solidFill>
                  <a:srgbClr val="000066"/>
                </a:solidFill>
                <a:latin typeface="Times New Roman" charset="0"/>
                <a:ea typeface="微软雅黑" charset="0"/>
                <a:cs typeface="Times New Roman" charset="0"/>
              </a:rPr>
              <a:t>In January 2016, </a:t>
            </a:r>
            <a:r>
              <a:rPr lang="en-US" altLang="zh-CN" sz="2200" dirty="0" smtClean="0">
                <a:solidFill>
                  <a:srgbClr val="000066"/>
                </a:solidFill>
                <a:latin typeface="Times New Roman" charset="0"/>
                <a:ea typeface="微软雅黑" charset="0"/>
                <a:cs typeface="Times New Roman" charset="0"/>
              </a:rPr>
              <a:t>all member companies in OGCI agreed to invest </a:t>
            </a:r>
            <a:r>
              <a:rPr lang="en-US" altLang="zh-CN" sz="2200" dirty="0">
                <a:solidFill>
                  <a:srgbClr val="000066"/>
                </a:solidFill>
                <a:latin typeface="Times New Roman" charset="0"/>
                <a:ea typeface="微软雅黑" charset="0"/>
                <a:cs typeface="Times New Roman" charset="0"/>
              </a:rPr>
              <a:t>10 million US dollars a year, </a:t>
            </a:r>
            <a:r>
              <a:rPr lang="en-US" altLang="zh-CN" sz="2200" dirty="0" smtClean="0">
                <a:solidFill>
                  <a:srgbClr val="000066"/>
                </a:solidFill>
                <a:latin typeface="Times New Roman" charset="0"/>
                <a:ea typeface="微软雅黑" charset="0"/>
                <a:cs typeface="Times New Roman" charset="0"/>
              </a:rPr>
              <a:t>for </a:t>
            </a:r>
            <a:r>
              <a:rPr lang="en-US" altLang="zh-CN" sz="2200" dirty="0">
                <a:solidFill>
                  <a:srgbClr val="000066"/>
                </a:solidFill>
                <a:latin typeface="Times New Roman" charset="0"/>
                <a:ea typeface="微软雅黑" charset="0"/>
                <a:cs typeface="Times New Roman" charset="0"/>
              </a:rPr>
              <a:t>10 </a:t>
            </a:r>
            <a:r>
              <a:rPr lang="en-US" altLang="zh-CN" sz="2200" dirty="0" smtClean="0">
                <a:solidFill>
                  <a:srgbClr val="000066"/>
                </a:solidFill>
                <a:latin typeface="Times New Roman" charset="0"/>
                <a:ea typeface="微软雅黑" charset="0"/>
                <a:cs typeface="Times New Roman" charset="0"/>
              </a:rPr>
              <a:t>years</a:t>
            </a:r>
          </a:p>
          <a:p>
            <a:pPr marL="342900" indent="-342900" algn="l" defTabSz="815975" eaLnBrk="1" hangingPunct="1">
              <a:lnSpc>
                <a:spcPct val="150000"/>
              </a:lnSpc>
              <a:buFont typeface="Wingdings" charset="2"/>
              <a:buChar char="Ø"/>
            </a:pPr>
            <a:r>
              <a:rPr lang="en-US" altLang="zh-CN" sz="2200" dirty="0" smtClean="0">
                <a:solidFill>
                  <a:srgbClr val="000066"/>
                </a:solidFill>
                <a:latin typeface="Times New Roman" charset="0"/>
                <a:ea typeface="微软雅黑" charset="0"/>
                <a:cs typeface="Times New Roman" charset="0"/>
              </a:rPr>
              <a:t> </a:t>
            </a:r>
            <a:r>
              <a:rPr lang="en-US" altLang="zh-CN" sz="2200" dirty="0">
                <a:solidFill>
                  <a:srgbClr val="000066"/>
                </a:solidFill>
                <a:latin typeface="Times New Roman" charset="0"/>
                <a:ea typeface="微软雅黑" charset="0"/>
                <a:cs typeface="Times New Roman" charset="0"/>
              </a:rPr>
              <a:t>A</a:t>
            </a:r>
            <a:r>
              <a:rPr lang="en-US" altLang="zh-CN" sz="2200" dirty="0" smtClean="0">
                <a:solidFill>
                  <a:srgbClr val="000066"/>
                </a:solidFill>
                <a:latin typeface="Times New Roman" charset="0"/>
                <a:ea typeface="微软雅黑" charset="0"/>
                <a:cs typeface="Times New Roman" charset="0"/>
              </a:rPr>
              <a:t> </a:t>
            </a:r>
            <a:r>
              <a:rPr lang="en-US" altLang="zh-CN" sz="2200" dirty="0">
                <a:solidFill>
                  <a:srgbClr val="000066"/>
                </a:solidFill>
                <a:latin typeface="Times New Roman" charset="0"/>
                <a:ea typeface="微软雅黑" charset="0"/>
                <a:cs typeface="Times New Roman" charset="0"/>
              </a:rPr>
              <a:t>total of 1 billion US dollars for CCUS and other countries to deal with climate change technology investment.</a:t>
            </a:r>
            <a:endParaRPr lang="zh-CN" altLang="en-US" sz="2200" dirty="0">
              <a:solidFill>
                <a:srgbClr val="000066"/>
              </a:solidFill>
              <a:latin typeface="Times New Roman" charset="0"/>
              <a:ea typeface="微软雅黑" charset="0"/>
              <a:cs typeface="Times New Roman" charset="0"/>
            </a:endParaRPr>
          </a:p>
        </p:txBody>
      </p:sp>
      <p:sp>
        <p:nvSpPr>
          <p:cNvPr id="29" name="标题 1"/>
          <p:cNvSpPr txBox="1">
            <a:spLocks/>
          </p:cNvSpPr>
          <p:nvPr/>
        </p:nvSpPr>
        <p:spPr>
          <a:xfrm>
            <a:off x="1115616" y="126157"/>
            <a:ext cx="7605713" cy="5651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大黑简体" panose="03000509000000000000" pitchFamily="65" charset="-122"/>
                <a:cs typeface="Times New Roman" panose="02020603050405020304" pitchFamily="18" charset="0"/>
              </a:rPr>
              <a:t>CCUS in CNPC</a:t>
            </a:r>
            <a:endParaRPr lang="zh-CN" altLang="en-US" sz="2800" kern="0" dirty="0">
              <a:solidFill>
                <a:srgbClr val="FF0000"/>
              </a:solidFill>
              <a:latin typeface="Times New Roman" panose="02020603050405020304" pitchFamily="18" charset="0"/>
              <a:ea typeface="方正大黑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773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标题 1"/>
          <p:cNvSpPr txBox="1">
            <a:spLocks/>
          </p:cNvSpPr>
          <p:nvPr/>
        </p:nvSpPr>
        <p:spPr>
          <a:xfrm>
            <a:off x="1115616" y="126157"/>
            <a:ext cx="7605713" cy="5651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大黑简体" panose="03000509000000000000" pitchFamily="65" charset="-122"/>
                <a:cs typeface="Times New Roman" panose="02020603050405020304" pitchFamily="18" charset="0"/>
              </a:rPr>
              <a:t>CCUS in CNPC: Perspective</a:t>
            </a:r>
            <a:endParaRPr lang="zh-CN" altLang="en-US" sz="2800" kern="0" dirty="0">
              <a:solidFill>
                <a:srgbClr val="FF0000"/>
              </a:solidFill>
              <a:latin typeface="Times New Roman" panose="02020603050405020304" pitchFamily="18" charset="0"/>
              <a:ea typeface="方正大黑简体" panose="03000509000000000000" pitchFamily="65" charset="-122"/>
              <a:cs typeface="Times New Roman" panose="02020603050405020304" pitchFamily="18" charset="0"/>
            </a:endParaRPr>
          </a:p>
        </p:txBody>
      </p:sp>
      <p:grpSp>
        <p:nvGrpSpPr>
          <p:cNvPr id="10" name="组合 17">
            <a:extLst>
              <a:ext uri="{FF2B5EF4-FFF2-40B4-BE49-F238E27FC236}">
                <a16:creationId xmlns="" xmlns:a16="http://schemas.microsoft.com/office/drawing/2014/main" id="{3A12938E-EFD8-4E64-B6DD-88627CD5FC74}"/>
              </a:ext>
            </a:extLst>
          </p:cNvPr>
          <p:cNvGrpSpPr>
            <a:grpSpLocks/>
          </p:cNvGrpSpPr>
          <p:nvPr/>
        </p:nvGrpSpPr>
        <p:grpSpPr bwMode="auto">
          <a:xfrm>
            <a:off x="1115616" y="2430413"/>
            <a:ext cx="6624736" cy="4248472"/>
            <a:chOff x="1000125" y="2470150"/>
            <a:chExt cx="6836804" cy="4307224"/>
          </a:xfrm>
        </p:grpSpPr>
        <p:pic>
          <p:nvPicPr>
            <p:cNvPr id="14" name="Picture 2" descr="G:\view.jpg">
              <a:extLst>
                <a:ext uri="{FF2B5EF4-FFF2-40B4-BE49-F238E27FC236}">
                  <a16:creationId xmlns="" xmlns:a16="http://schemas.microsoft.com/office/drawing/2014/main" id="{ECB65CCF-945B-42F9-86AC-A5027DCE12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2" b="1839"/>
            <a:stretch>
              <a:fillRect/>
            </a:stretch>
          </p:blipFill>
          <p:spPr bwMode="auto">
            <a:xfrm>
              <a:off x="1000125" y="2470150"/>
              <a:ext cx="6836804" cy="4307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6">
              <a:extLst>
                <a:ext uri="{FF2B5EF4-FFF2-40B4-BE49-F238E27FC236}">
                  <a16:creationId xmlns="" xmlns:a16="http://schemas.microsoft.com/office/drawing/2014/main" id="{8EDA47AE-B4C0-49C3-8FD8-3D130E8C1E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888" y="2571744"/>
              <a:ext cx="5072098" cy="382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1pPr>
              <a:lvl2pPr marL="742950" indent="-28575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2pPr>
              <a:lvl3pPr marL="11430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3pPr>
              <a:lvl4pPr marL="16002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4pPr>
              <a:lvl5pPr marL="2057400" indent="-228600"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0000"/>
                  </a:solidFill>
                  <a:latin typeface="黑体" panose="02010609060101010101" pitchFamily="49" charset="-122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1600">
                  <a:solidFill>
                    <a:srgbClr val="002060"/>
                  </a:solidFill>
                  <a:latin typeface="Arial" panose="020B0604020202020204" pitchFamily="34" charset="0"/>
                  <a:ea typeface="Arial Unicode MS" panose="020B0604020202020204" pitchFamily="34" charset="-122"/>
                  <a:cs typeface="Arial" panose="020B0604020202020204" pitchFamily="34" charset="0"/>
                </a:rPr>
                <a:t>China main</a:t>
              </a:r>
              <a:r>
                <a:rPr lang="zh-CN" altLang="en-US" sz="1600">
                  <a:solidFill>
                    <a:srgbClr val="002060"/>
                  </a:solidFill>
                  <a:latin typeface="Arial" panose="020B0604020202020204" pitchFamily="34" charset="0"/>
                  <a:ea typeface="Arial Unicode MS" panose="020B0604020202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1600">
                  <a:solidFill>
                    <a:srgbClr val="002060"/>
                  </a:solidFill>
                  <a:latin typeface="Arial" panose="020B0604020202020204" pitchFamily="34" charset="0"/>
                  <a:ea typeface="Arial Unicode MS" panose="020B0604020202020204" pitchFamily="34" charset="-122"/>
                  <a:cs typeface="Arial" panose="020B0604020202020204" pitchFamily="34" charset="0"/>
                </a:rPr>
                <a:t>sedimentary basins map</a:t>
              </a:r>
              <a:endParaRPr lang="zh-CN" altLang="en-US" sz="160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6" name="圆角矩形 1"/>
          <p:cNvSpPr/>
          <p:nvPr/>
        </p:nvSpPr>
        <p:spPr bwMode="auto">
          <a:xfrm>
            <a:off x="179512" y="1134269"/>
            <a:ext cx="8871059" cy="992615"/>
          </a:xfrm>
          <a:prstGeom prst="roundRect">
            <a:avLst>
              <a:gd name="adj" fmla="val 7902"/>
            </a:avLst>
          </a:prstGeom>
          <a:gradFill rotWithShape="1">
            <a:gsLst>
              <a:gs pos="65000">
                <a:schemeClr val="bg1"/>
              </a:gs>
              <a:gs pos="100000">
                <a:schemeClr val="accent4">
                  <a:lumMod val="10000"/>
                  <a:lumOff val="90000"/>
                </a:schemeClr>
              </a:gs>
              <a:gs pos="100000">
                <a:schemeClr val="accent1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2">
              <a:schemeClr val="tx1">
                <a:gamma/>
                <a:shade val="60000"/>
                <a:invGamma/>
                <a:alpha val="0"/>
              </a:schemeClr>
            </a:prstShdw>
          </a:effectLst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lvl="2" indent="-342900" algn="just">
              <a:lnSpc>
                <a:spcPct val="130000"/>
              </a:lnSpc>
              <a:spcBef>
                <a:spcPts val="1200"/>
              </a:spcBef>
              <a:buClr>
                <a:schemeClr val="tx1"/>
              </a:buClr>
              <a:buSzPct val="80000"/>
              <a:buFont typeface="Wingdings" charset="2"/>
              <a:buChar char="Ø"/>
              <a:tabLst>
                <a:tab pos="536575" algn="l"/>
              </a:tabLst>
              <a:defRPr/>
            </a:pPr>
            <a:r>
              <a:rPr lang="en-US" altLang="zh-CN" sz="2200" dirty="0">
                <a:solidFill>
                  <a:srgbClr val="000066"/>
                </a:solidFill>
              </a:rPr>
              <a:t>CNPC will carry out cross-industry CCS-EOR cooperation with by-product CO</a:t>
            </a:r>
            <a:r>
              <a:rPr lang="en-US" altLang="zh-CN" sz="2200" baseline="-25000" dirty="0">
                <a:solidFill>
                  <a:srgbClr val="000066"/>
                </a:solidFill>
              </a:rPr>
              <a:t>2 </a:t>
            </a:r>
            <a:r>
              <a:rPr lang="en-US" altLang="zh-CN" sz="2200" dirty="0">
                <a:solidFill>
                  <a:srgbClr val="000066"/>
                </a:solidFill>
              </a:rPr>
              <a:t>enterprises of power plant and coal chemical. </a:t>
            </a:r>
            <a:endParaRPr lang="en-US" altLang="zh-CN" sz="2200" dirty="0" smtClean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5547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标题 1"/>
          <p:cNvSpPr txBox="1">
            <a:spLocks/>
          </p:cNvSpPr>
          <p:nvPr/>
        </p:nvSpPr>
        <p:spPr>
          <a:xfrm>
            <a:off x="1115616" y="126157"/>
            <a:ext cx="7605713" cy="5651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大黑简体" panose="03000509000000000000" pitchFamily="65" charset="-122"/>
                <a:cs typeface="Times New Roman" panose="02020603050405020304" pitchFamily="18" charset="0"/>
              </a:rPr>
              <a:t>CCUS in CNPC: Perspective</a:t>
            </a:r>
            <a:endParaRPr lang="zh-CN" altLang="en-US" sz="2800" kern="0" dirty="0">
              <a:solidFill>
                <a:srgbClr val="FF0000"/>
              </a:solidFill>
              <a:latin typeface="Times New Roman" panose="02020603050405020304" pitchFamily="18" charset="0"/>
              <a:ea typeface="方正大黑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3ED4066B-A00A-4573-BCBC-2987926CF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3150493"/>
            <a:ext cx="4870140" cy="3482863"/>
          </a:xfrm>
          <a:prstGeom prst="rect">
            <a:avLst/>
          </a:prstGeom>
        </p:spPr>
      </p:pic>
      <p:sp>
        <p:nvSpPr>
          <p:cNvPr id="7" name="圆角矩形标注 12">
            <a:extLst>
              <a:ext uri="{FF2B5EF4-FFF2-40B4-BE49-F238E27FC236}">
                <a16:creationId xmlns="" xmlns:a16="http://schemas.microsoft.com/office/drawing/2014/main" id="{E9E82B15-7923-497C-836B-F2E9DD4B2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893" y="4312520"/>
            <a:ext cx="2323378" cy="847987"/>
          </a:xfrm>
          <a:prstGeom prst="wedgeRoundRectCallout">
            <a:avLst>
              <a:gd name="adj1" fmla="val 81061"/>
              <a:gd name="adj2" fmla="val -47982"/>
              <a:gd name="adj3" fmla="val 16667"/>
            </a:avLst>
          </a:prstGeom>
          <a:solidFill>
            <a:srgbClr val="FFFFFF"/>
          </a:solidFill>
          <a:ln w="19050">
            <a:solidFill>
              <a:schemeClr val="accent1"/>
            </a:solidFill>
            <a:bevel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100" dirty="0">
                <a:solidFill>
                  <a:srgbClr val="000000"/>
                </a:solidFill>
                <a:latin typeface="Times"/>
                <a:ea typeface="微软雅黑" panose="020B0503020204020204" pitchFamily="34" charset="-122"/>
                <a:cs typeface="Times"/>
                <a:sym typeface="Arial" panose="020B0604020202020204" pitchFamily="34" charset="0"/>
              </a:rPr>
              <a:t>1. Oil and gas resources are rich;</a:t>
            </a:r>
            <a:endParaRPr lang="zh-CN" altLang="en-US" sz="1100" dirty="0">
              <a:solidFill>
                <a:srgbClr val="000000"/>
              </a:solidFill>
              <a:latin typeface="Times"/>
              <a:ea typeface="微软雅黑" panose="020B0503020204020204" pitchFamily="34" charset="-122"/>
              <a:cs typeface="Times"/>
              <a:sym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100" dirty="0">
                <a:solidFill>
                  <a:srgbClr val="000000"/>
                </a:solidFill>
                <a:latin typeface="Times"/>
                <a:ea typeface="微软雅黑" panose="020B0503020204020204" pitchFamily="34" charset="-122"/>
                <a:cs typeface="Times"/>
                <a:sym typeface="Arial" panose="020B0604020202020204" pitchFamily="34" charset="0"/>
              </a:rPr>
              <a:t>2. Rich carbon source;</a:t>
            </a:r>
            <a:endParaRPr lang="zh-CN" altLang="en-US" sz="1100" dirty="0">
              <a:solidFill>
                <a:srgbClr val="000000"/>
              </a:solidFill>
              <a:latin typeface="Times"/>
              <a:ea typeface="微软雅黑" panose="020B0503020204020204" pitchFamily="34" charset="-122"/>
              <a:cs typeface="Times"/>
              <a:sym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100" dirty="0">
                <a:solidFill>
                  <a:srgbClr val="000000"/>
                </a:solidFill>
                <a:latin typeface="Times"/>
                <a:ea typeface="微软雅黑" panose="020B0503020204020204" pitchFamily="34" charset="-122"/>
                <a:cs typeface="Times"/>
                <a:sym typeface="Arial" panose="020B0604020202020204" pitchFamily="34" charset="0"/>
              </a:rPr>
              <a:t>3. The vast desert distribution;</a:t>
            </a:r>
            <a:endParaRPr lang="zh-CN" altLang="en-US" sz="1100" dirty="0">
              <a:solidFill>
                <a:srgbClr val="000000"/>
              </a:solidFill>
              <a:latin typeface="Times"/>
              <a:ea typeface="微软雅黑" panose="020B0503020204020204" pitchFamily="34" charset="-122"/>
              <a:cs typeface="Times"/>
              <a:sym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100" dirty="0">
                <a:solidFill>
                  <a:srgbClr val="000000"/>
                </a:solidFill>
                <a:latin typeface="Times"/>
                <a:ea typeface="微软雅黑" panose="020B0503020204020204" pitchFamily="34" charset="-122"/>
                <a:cs typeface="Times"/>
                <a:sym typeface="Arial" panose="020B0604020202020204" pitchFamily="34" charset="0"/>
              </a:rPr>
              <a:t>4. The population density is small</a:t>
            </a:r>
            <a:endParaRPr lang="zh-CN" altLang="en-US" sz="1100" dirty="0">
              <a:latin typeface="Times"/>
              <a:cs typeface="Times"/>
            </a:endParaRPr>
          </a:p>
        </p:txBody>
      </p:sp>
      <p:sp>
        <p:nvSpPr>
          <p:cNvPr id="8" name="圆角矩形标注 14">
            <a:extLst>
              <a:ext uri="{FF2B5EF4-FFF2-40B4-BE49-F238E27FC236}">
                <a16:creationId xmlns="" xmlns:a16="http://schemas.microsoft.com/office/drawing/2014/main" id="{87CA84EB-AA9E-4C72-9EFC-326BF2582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228" y="3501760"/>
            <a:ext cx="2323378" cy="617537"/>
          </a:xfrm>
          <a:prstGeom prst="wedgeRoundRectCallout">
            <a:avLst>
              <a:gd name="adj1" fmla="val 176492"/>
              <a:gd name="adj2" fmla="val 140014"/>
              <a:gd name="adj3" fmla="val 16667"/>
            </a:avLst>
          </a:prstGeom>
          <a:solidFill>
            <a:srgbClr val="FFFFFF"/>
          </a:solidFill>
          <a:ln w="19050">
            <a:solidFill>
              <a:schemeClr val="accent1"/>
            </a:solidFill>
            <a:bevel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100" dirty="0">
                <a:solidFill>
                  <a:srgbClr val="000000"/>
                </a:solidFill>
                <a:latin typeface="Times"/>
                <a:ea typeface="微软雅黑" panose="020B0503020204020204" pitchFamily="34" charset="-122"/>
                <a:cs typeface="Times"/>
                <a:sym typeface="Arial" panose="020B0604020202020204" pitchFamily="34" charset="0"/>
              </a:rPr>
              <a:t>1. Low porosity, low permeability;</a:t>
            </a:r>
            <a:endParaRPr lang="zh-CN" altLang="en-US" sz="1100" dirty="0">
              <a:solidFill>
                <a:srgbClr val="000000"/>
              </a:solidFill>
              <a:latin typeface="Times"/>
              <a:ea typeface="微软雅黑" panose="020B0503020204020204" pitchFamily="34" charset="-122"/>
              <a:cs typeface="Times"/>
              <a:sym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100" dirty="0">
                <a:solidFill>
                  <a:srgbClr val="000000"/>
                </a:solidFill>
                <a:latin typeface="Times"/>
                <a:ea typeface="微软雅黑" panose="020B0503020204020204" pitchFamily="34" charset="-122"/>
                <a:cs typeface="Times"/>
                <a:sym typeface="Arial" panose="020B0604020202020204" pitchFamily="34" charset="0"/>
              </a:rPr>
              <a:t>3. Formation closed;</a:t>
            </a:r>
            <a:endParaRPr lang="zh-CN" altLang="en-US" sz="1100" dirty="0">
              <a:solidFill>
                <a:srgbClr val="000000"/>
              </a:solidFill>
              <a:latin typeface="Times"/>
              <a:ea typeface="微软雅黑" panose="020B0503020204020204" pitchFamily="34" charset="-122"/>
              <a:cs typeface="Times"/>
              <a:sym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100" dirty="0">
                <a:solidFill>
                  <a:srgbClr val="000000"/>
                </a:solidFill>
                <a:latin typeface="Times"/>
                <a:ea typeface="微软雅黑" panose="020B0503020204020204" pitchFamily="34" charset="-122"/>
                <a:cs typeface="Times"/>
                <a:sym typeface="Arial" panose="020B0604020202020204" pitchFamily="34" charset="0"/>
              </a:rPr>
              <a:t>4. carbon source is rich and cheap </a:t>
            </a:r>
            <a:endParaRPr lang="zh-CN" altLang="en-US" sz="1100" dirty="0">
              <a:solidFill>
                <a:srgbClr val="000000"/>
              </a:solidFill>
              <a:latin typeface="Times"/>
              <a:ea typeface="微软雅黑" panose="020B0503020204020204" pitchFamily="34" charset="-122"/>
              <a:cs typeface="Times"/>
              <a:sym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100" dirty="0">
                <a:solidFill>
                  <a:srgbClr val="000000"/>
                </a:solidFill>
                <a:latin typeface="Times"/>
                <a:ea typeface="微软雅黑" panose="020B0503020204020204" pitchFamily="34" charset="-122"/>
                <a:cs typeface="Times"/>
                <a:sym typeface="Arial" panose="020B0604020202020204" pitchFamily="34" charset="0"/>
              </a:rPr>
              <a:t>5. Transportation distance near.</a:t>
            </a:r>
            <a:endParaRPr lang="zh-CN" altLang="en-US" sz="1100" dirty="0">
              <a:latin typeface="Times"/>
              <a:cs typeface="Times"/>
            </a:endParaRPr>
          </a:p>
        </p:txBody>
      </p:sp>
      <p:sp>
        <p:nvSpPr>
          <p:cNvPr id="9" name="圆角矩形标注 13">
            <a:extLst>
              <a:ext uri="{FF2B5EF4-FFF2-40B4-BE49-F238E27FC236}">
                <a16:creationId xmlns="" xmlns:a16="http://schemas.microsoft.com/office/drawing/2014/main" id="{E97B7049-4675-4C71-AA13-0C8865169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69" y="5384537"/>
            <a:ext cx="2051050" cy="685800"/>
          </a:xfrm>
          <a:prstGeom prst="wedgeRoundRectCallout">
            <a:avLst>
              <a:gd name="adj1" fmla="val 195338"/>
              <a:gd name="adj2" fmla="val -33788"/>
              <a:gd name="adj3" fmla="val 16667"/>
            </a:avLst>
          </a:prstGeom>
          <a:solidFill>
            <a:srgbClr val="FFFFFF"/>
          </a:solidFill>
          <a:ln w="19050">
            <a:solidFill>
              <a:schemeClr val="accent1"/>
            </a:solidFill>
            <a:bevel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100" dirty="0">
                <a:solidFill>
                  <a:srgbClr val="000000"/>
                </a:solidFill>
                <a:latin typeface="Times"/>
                <a:ea typeface="微软雅黑" panose="020B0503020204020204" pitchFamily="34" charset="-122"/>
                <a:cs typeface="Times"/>
                <a:sym typeface="Arial" panose="020B0604020202020204" pitchFamily="34" charset="0"/>
              </a:rPr>
              <a:t>1. Rich natural gas resources;</a:t>
            </a:r>
            <a:endParaRPr lang="zh-CN" altLang="en-US" sz="1100" dirty="0">
              <a:solidFill>
                <a:srgbClr val="000000"/>
              </a:solidFill>
              <a:latin typeface="Times"/>
              <a:ea typeface="微软雅黑" panose="020B0503020204020204" pitchFamily="34" charset="-122"/>
              <a:cs typeface="Times"/>
              <a:sym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100" dirty="0">
                <a:solidFill>
                  <a:srgbClr val="000000"/>
                </a:solidFill>
                <a:latin typeface="Times"/>
                <a:ea typeface="微软雅黑" panose="020B0503020204020204" pitchFamily="34" charset="-122"/>
                <a:cs typeface="Times"/>
                <a:sym typeface="Arial" panose="020B0604020202020204" pitchFamily="34" charset="0"/>
              </a:rPr>
              <a:t>2. Rich carbon </a:t>
            </a:r>
            <a:r>
              <a:rPr lang="en-US" altLang="zh-CN" sz="1100" dirty="0" smtClean="0">
                <a:solidFill>
                  <a:srgbClr val="000000"/>
                </a:solidFill>
                <a:latin typeface="Times"/>
                <a:ea typeface="微软雅黑" panose="020B0503020204020204" pitchFamily="34" charset="-122"/>
                <a:cs typeface="Times"/>
                <a:sym typeface="Arial" panose="020B0604020202020204" pitchFamily="34" charset="0"/>
              </a:rPr>
              <a:t>source.</a:t>
            </a:r>
            <a:endParaRPr lang="zh-CN" altLang="en-US" sz="1100" dirty="0">
              <a:solidFill>
                <a:srgbClr val="000000"/>
              </a:solidFill>
              <a:latin typeface="Times"/>
              <a:ea typeface="微软雅黑" panose="020B0503020204020204" pitchFamily="34" charset="-122"/>
              <a:cs typeface="Times"/>
              <a:sym typeface="Arial" panose="020B0604020202020204" pitchFamily="34" charset="0"/>
            </a:endParaRPr>
          </a:p>
        </p:txBody>
      </p:sp>
      <p:sp>
        <p:nvSpPr>
          <p:cNvPr id="10" name="圆角矩形标注 11">
            <a:extLst>
              <a:ext uri="{FF2B5EF4-FFF2-40B4-BE49-F238E27FC236}">
                <a16:creationId xmlns="" xmlns:a16="http://schemas.microsoft.com/office/drawing/2014/main" id="{AB8D489D-9B0D-4792-9074-CE086BBC2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5431" y="5441007"/>
            <a:ext cx="1576901" cy="647700"/>
          </a:xfrm>
          <a:prstGeom prst="wedgeRoundRectCallout">
            <a:avLst>
              <a:gd name="adj1" fmla="val -53349"/>
              <a:gd name="adj2" fmla="val -155403"/>
              <a:gd name="adj3" fmla="val 16667"/>
            </a:avLst>
          </a:prstGeom>
          <a:solidFill>
            <a:srgbClr val="FFFFFF"/>
          </a:solidFill>
          <a:ln w="19050">
            <a:solidFill>
              <a:schemeClr val="accent1"/>
            </a:solidFill>
            <a:bevel/>
            <a:headEnd/>
            <a:tailEnd/>
          </a:ln>
        </p:spPr>
        <p:txBody>
          <a:bodyPr anchor="ctr"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en-US" altLang="zh-CN" sz="1100" dirty="0">
                <a:solidFill>
                  <a:srgbClr val="000000"/>
                </a:solidFill>
                <a:latin typeface="Times"/>
                <a:ea typeface="微软雅黑" panose="020B0503020204020204" pitchFamily="34" charset="-122"/>
                <a:cs typeface="Times"/>
                <a:sym typeface="Arial" panose="020B0604020202020204" pitchFamily="34" charset="0"/>
              </a:rPr>
              <a:t>Rich carbon source</a:t>
            </a:r>
            <a:endParaRPr lang="zh-CN" altLang="en-US" sz="1100" dirty="0">
              <a:solidFill>
                <a:srgbClr val="000000"/>
              </a:solidFill>
              <a:latin typeface="Times"/>
              <a:ea typeface="微软雅黑" panose="020B0503020204020204" pitchFamily="34" charset="-122"/>
              <a:cs typeface="Times"/>
              <a:sym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en-US" altLang="zh-CN" sz="1100" dirty="0">
                <a:solidFill>
                  <a:srgbClr val="000000"/>
                </a:solidFill>
                <a:latin typeface="Times"/>
                <a:ea typeface="微软雅黑" panose="020B0503020204020204" pitchFamily="34" charset="-122"/>
                <a:cs typeface="Times"/>
                <a:sym typeface="Arial" panose="020B0604020202020204" pitchFamily="34" charset="0"/>
              </a:rPr>
              <a:t>Economically developed</a:t>
            </a:r>
            <a:endParaRPr lang="zh-CN" altLang="en-US" sz="1100" dirty="0">
              <a:solidFill>
                <a:srgbClr val="000000"/>
              </a:solidFill>
              <a:latin typeface="Times"/>
              <a:ea typeface="微软雅黑" panose="020B0503020204020204" pitchFamily="34" charset="-122"/>
              <a:cs typeface="Times"/>
              <a:sym typeface="Arial" panose="020B0604020202020204" pitchFamily="34" charset="0"/>
            </a:endParaRPr>
          </a:p>
        </p:txBody>
      </p:sp>
      <p:sp>
        <p:nvSpPr>
          <p:cNvPr id="11" name="圆角矩形标注 10">
            <a:extLst>
              <a:ext uri="{FF2B5EF4-FFF2-40B4-BE49-F238E27FC236}">
                <a16:creationId xmlns="" xmlns:a16="http://schemas.microsoft.com/office/drawing/2014/main" id="{5BAC9C1C-2EA1-43DF-8B32-95A78E6BFF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3359" y="3137429"/>
            <a:ext cx="2028825" cy="673100"/>
          </a:xfrm>
          <a:prstGeom prst="wedgeRoundRectCallout">
            <a:avLst>
              <a:gd name="adj1" fmla="val -59629"/>
              <a:gd name="adj2" fmla="val 85669"/>
              <a:gd name="adj3" fmla="val 16667"/>
            </a:avLst>
          </a:prstGeom>
          <a:solidFill>
            <a:srgbClr val="FFFFFF"/>
          </a:solidFill>
          <a:ln w="19050">
            <a:solidFill>
              <a:schemeClr val="accent1"/>
            </a:solidFill>
            <a:bevel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AutoNum type="arabicPeriod"/>
            </a:pPr>
            <a:r>
              <a:rPr lang="en-US" altLang="zh-CN" sz="1100" dirty="0">
                <a:solidFill>
                  <a:srgbClr val="000000"/>
                </a:solidFill>
                <a:latin typeface="Times"/>
                <a:ea typeface="微软雅黑" panose="020B0503020204020204" pitchFamily="34" charset="-122"/>
                <a:cs typeface="Times"/>
                <a:sym typeface="Arial" panose="020B0604020202020204" pitchFamily="34" charset="0"/>
              </a:rPr>
              <a:t>rich  oil and gas resources;</a:t>
            </a:r>
            <a:endParaRPr lang="zh-CN" altLang="en-US" sz="1100" dirty="0">
              <a:solidFill>
                <a:srgbClr val="000000"/>
              </a:solidFill>
              <a:latin typeface="Times"/>
              <a:ea typeface="微软雅黑" panose="020B0503020204020204" pitchFamily="34" charset="-122"/>
              <a:cs typeface="Times"/>
              <a:sym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100" dirty="0">
                <a:solidFill>
                  <a:srgbClr val="000000"/>
                </a:solidFill>
                <a:latin typeface="Times"/>
                <a:ea typeface="微软雅黑" panose="020B0503020204020204" pitchFamily="34" charset="-122"/>
                <a:cs typeface="Times"/>
                <a:sym typeface="Arial" panose="020B0604020202020204" pitchFamily="34" charset="0"/>
              </a:rPr>
              <a:t>2. Good reservoir-cap combination;</a:t>
            </a:r>
            <a:endParaRPr lang="zh-CN" altLang="en-US" sz="1100" dirty="0">
              <a:latin typeface="Times"/>
              <a:cs typeface="Times"/>
            </a:endParaRPr>
          </a:p>
        </p:txBody>
      </p:sp>
      <p:sp>
        <p:nvSpPr>
          <p:cNvPr id="12" name="圆角矩形 1"/>
          <p:cNvSpPr/>
          <p:nvPr/>
        </p:nvSpPr>
        <p:spPr bwMode="auto">
          <a:xfrm>
            <a:off x="272941" y="846237"/>
            <a:ext cx="8871059" cy="1572839"/>
          </a:xfrm>
          <a:prstGeom prst="roundRect">
            <a:avLst>
              <a:gd name="adj" fmla="val 7902"/>
            </a:avLst>
          </a:prstGeom>
          <a:gradFill rotWithShape="1">
            <a:gsLst>
              <a:gs pos="65000">
                <a:schemeClr val="bg1"/>
              </a:gs>
              <a:gs pos="100000">
                <a:schemeClr val="accent4">
                  <a:lumMod val="10000"/>
                  <a:lumOff val="90000"/>
                </a:schemeClr>
              </a:gs>
              <a:gs pos="100000">
                <a:schemeClr val="accent1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2">
              <a:schemeClr val="tx1">
                <a:gamma/>
                <a:shade val="60000"/>
                <a:invGamma/>
                <a:alpha val="0"/>
              </a:schemeClr>
            </a:prstShdw>
          </a:effectLst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lvl="2" indent="-342900" algn="just">
              <a:lnSpc>
                <a:spcPct val="130000"/>
              </a:lnSpc>
              <a:spcBef>
                <a:spcPts val="1200"/>
              </a:spcBef>
              <a:buClr>
                <a:schemeClr val="tx1"/>
              </a:buClr>
              <a:buSzPct val="80000"/>
              <a:buFont typeface="Wingdings" charset="2"/>
              <a:buChar char="Ø"/>
              <a:tabLst>
                <a:tab pos="536575" algn="l"/>
              </a:tabLst>
              <a:defRPr/>
            </a:pPr>
            <a:r>
              <a:rPr lang="en-US" altLang="zh-CN" sz="2400" dirty="0" err="1" smtClean="0">
                <a:solidFill>
                  <a:srgbClr val="000066"/>
                </a:solidFill>
              </a:rPr>
              <a:t>Songliao</a:t>
            </a:r>
            <a:r>
              <a:rPr lang="en-US" altLang="zh-CN" sz="2400" dirty="0" smtClean="0">
                <a:solidFill>
                  <a:srgbClr val="000066"/>
                </a:solidFill>
              </a:rPr>
              <a:t> </a:t>
            </a:r>
            <a:r>
              <a:rPr lang="en-US" altLang="zh-CN" sz="2400" dirty="0">
                <a:solidFill>
                  <a:srgbClr val="000066"/>
                </a:solidFill>
              </a:rPr>
              <a:t>basin, </a:t>
            </a:r>
            <a:r>
              <a:rPr lang="en-US" altLang="zh-CN" sz="2400" dirty="0" err="1">
                <a:solidFill>
                  <a:srgbClr val="000066"/>
                </a:solidFill>
              </a:rPr>
              <a:t>bohai</a:t>
            </a:r>
            <a:r>
              <a:rPr lang="en-US" altLang="zh-CN" sz="2400" dirty="0">
                <a:solidFill>
                  <a:srgbClr val="000066"/>
                </a:solidFill>
              </a:rPr>
              <a:t> bay basin, </a:t>
            </a:r>
            <a:r>
              <a:rPr lang="en-US" altLang="zh-CN" sz="2400" dirty="0" err="1">
                <a:solidFill>
                  <a:srgbClr val="000066"/>
                </a:solidFill>
              </a:rPr>
              <a:t>ordos</a:t>
            </a:r>
            <a:r>
              <a:rPr lang="en-US" altLang="zh-CN" sz="2400" dirty="0">
                <a:solidFill>
                  <a:srgbClr val="000066"/>
                </a:solidFill>
              </a:rPr>
              <a:t> basin, </a:t>
            </a:r>
            <a:r>
              <a:rPr lang="en-US" altLang="zh-CN" sz="2400" dirty="0" err="1">
                <a:solidFill>
                  <a:srgbClr val="000066"/>
                </a:solidFill>
              </a:rPr>
              <a:t>junggar</a:t>
            </a:r>
            <a:r>
              <a:rPr lang="en-US" altLang="zh-CN" sz="2400" dirty="0">
                <a:solidFill>
                  <a:srgbClr val="000066"/>
                </a:solidFill>
              </a:rPr>
              <a:t> basin, </a:t>
            </a:r>
            <a:r>
              <a:rPr lang="en-US" altLang="zh-CN" sz="2400" dirty="0" err="1">
                <a:solidFill>
                  <a:srgbClr val="000066"/>
                </a:solidFill>
              </a:rPr>
              <a:t>tarim</a:t>
            </a:r>
            <a:r>
              <a:rPr lang="en-US" altLang="zh-CN" sz="2400" dirty="0">
                <a:solidFill>
                  <a:srgbClr val="000066"/>
                </a:solidFill>
              </a:rPr>
              <a:t> basin and </a:t>
            </a:r>
            <a:r>
              <a:rPr lang="en-US" altLang="zh-CN" sz="2400" dirty="0" err="1">
                <a:solidFill>
                  <a:srgbClr val="000066"/>
                </a:solidFill>
              </a:rPr>
              <a:t>sichuan</a:t>
            </a:r>
            <a:r>
              <a:rPr lang="en-US" altLang="zh-CN" sz="2400" dirty="0">
                <a:solidFill>
                  <a:srgbClr val="000066"/>
                </a:solidFill>
              </a:rPr>
              <a:t> basin as a priority areas to carry out the demonstration project </a:t>
            </a:r>
            <a:r>
              <a:rPr lang="en-US" altLang="zh-CN" sz="2200" dirty="0" smtClean="0">
                <a:solidFill>
                  <a:srgbClr val="000066"/>
                </a:solidFill>
              </a:rPr>
              <a:t>.</a:t>
            </a:r>
            <a:endParaRPr lang="en-US" altLang="zh-CN" sz="2200" dirty="0">
              <a:solidFill>
                <a:srgbClr val="000066"/>
              </a:solidFill>
            </a:endParaRPr>
          </a:p>
        </p:txBody>
      </p:sp>
      <p:sp>
        <p:nvSpPr>
          <p:cNvPr id="2" name="文本框 1"/>
          <p:cNvSpPr txBox="1"/>
          <p:nvPr/>
        </p:nvSpPr>
        <p:spPr bwMode="auto">
          <a:xfrm>
            <a:off x="3203848" y="3294509"/>
            <a:ext cx="1368152" cy="48953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tIns="90000" bIns="90000" rtlCol="0">
            <a:spAutoFit/>
          </a:bodyPr>
          <a:lstStyle/>
          <a:p>
            <a:pPr defTabSz="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000" b="1" kern="0" dirty="0" smtClean="0">
                <a:solidFill>
                  <a:sysClr val="windowText" lastClr="000000"/>
                </a:solidFill>
                <a:latin typeface="Arial" charset="0"/>
                <a:ea typeface="黑体" pitchFamily="2" charset="-122"/>
              </a:rPr>
              <a:t>CCUS Developing Areas in CNPC</a:t>
            </a:r>
            <a:endParaRPr kumimoji="1" lang="zh-CN" altLang="en-US" sz="1000" b="1" kern="0" dirty="0">
              <a:solidFill>
                <a:sysClr val="windowText" lastClr="000000"/>
              </a:solidFill>
              <a:latin typeface="Arial" charset="0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36058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6896643" y="6399036"/>
            <a:ext cx="2133107" cy="47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791" tIns="39895" rIns="79791" bIns="39895"/>
          <a:lstStyle>
            <a:lvl1pPr>
              <a:defRPr sz="2700" b="1">
                <a:solidFill>
                  <a:schemeClr val="tx2"/>
                </a:solidFill>
                <a:latin typeface="Arial" charset="0"/>
                <a:ea typeface="楷体_GB2312" charset="0"/>
                <a:cs typeface="楷体_GB2312" charset="0"/>
              </a:defRPr>
            </a:lvl1pPr>
            <a:lvl2pPr marL="648298" indent="-249345">
              <a:defRPr sz="2700" b="1">
                <a:solidFill>
                  <a:schemeClr val="tx2"/>
                </a:solidFill>
                <a:latin typeface="Arial" charset="0"/>
                <a:ea typeface="楷体_GB2312" charset="0"/>
                <a:cs typeface="楷体_GB2312" charset="0"/>
              </a:defRPr>
            </a:lvl2pPr>
            <a:lvl3pPr marL="997382" indent="-199476">
              <a:defRPr sz="2700" b="1">
                <a:solidFill>
                  <a:schemeClr val="tx2"/>
                </a:solidFill>
                <a:latin typeface="Arial" charset="0"/>
                <a:ea typeface="楷体_GB2312" charset="0"/>
                <a:cs typeface="楷体_GB2312" charset="0"/>
              </a:defRPr>
            </a:lvl3pPr>
            <a:lvl4pPr marL="1396335" indent="-199476">
              <a:defRPr sz="2700" b="1">
                <a:solidFill>
                  <a:schemeClr val="tx2"/>
                </a:solidFill>
                <a:latin typeface="Arial" charset="0"/>
                <a:ea typeface="楷体_GB2312" charset="0"/>
                <a:cs typeface="楷体_GB2312" charset="0"/>
              </a:defRPr>
            </a:lvl4pPr>
            <a:lvl5pPr marL="1795287" indent="-199476">
              <a:defRPr sz="2700" b="1">
                <a:solidFill>
                  <a:schemeClr val="tx2"/>
                </a:solidFill>
                <a:latin typeface="Arial" charset="0"/>
                <a:ea typeface="楷体_GB2312" charset="0"/>
                <a:cs typeface="楷体_GB2312" charset="0"/>
              </a:defRPr>
            </a:lvl5pPr>
            <a:lvl6pPr marL="2194240" indent="-199476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楷体_GB2312" charset="0"/>
                <a:cs typeface="楷体_GB2312" charset="0"/>
              </a:defRPr>
            </a:lvl6pPr>
            <a:lvl7pPr marL="2593193" indent="-199476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楷体_GB2312" charset="0"/>
                <a:cs typeface="楷体_GB2312" charset="0"/>
              </a:defRPr>
            </a:lvl7pPr>
            <a:lvl8pPr marL="2992145" indent="-199476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楷体_GB2312" charset="0"/>
                <a:cs typeface="楷体_GB2312" charset="0"/>
              </a:defRPr>
            </a:lvl8pPr>
            <a:lvl9pPr marL="3391098" indent="-199476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  <a:ea typeface="楷体_GB2312" charset="0"/>
                <a:cs typeface="楷体_GB2312" charset="0"/>
              </a:defRPr>
            </a:lvl9pPr>
          </a:lstStyle>
          <a:p>
            <a:r>
              <a:rPr lang="zh-CN" altLang="en-US" sz="1000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</a:rPr>
              <a:t>第 </a:t>
            </a:r>
            <a:fld id="{E8956D8F-F543-D240-888F-0314AAE53A4A}" type="slidenum">
              <a:rPr lang="zh-CN" altLang="en-US" sz="100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pPr/>
              <a:t>25</a:t>
            </a:fld>
            <a:r>
              <a:rPr lang="en-US" altLang="zh-CN" sz="1000">
                <a:solidFill>
                  <a:srgbClr val="569EE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zh-CN" altLang="en-US" sz="1000">
                <a:solidFill>
                  <a:schemeClr val="tx1"/>
                </a:solidFill>
                <a:latin typeface="微软雅黑" charset="0"/>
                <a:ea typeface="微软雅黑" charset="0"/>
                <a:cs typeface="微软雅黑" charset="0"/>
              </a:rPr>
              <a:t>页</a:t>
            </a:r>
          </a:p>
        </p:txBody>
      </p:sp>
      <p:sp>
        <p:nvSpPr>
          <p:cNvPr id="6" name="标题 1"/>
          <p:cNvSpPr>
            <a:spLocks noGrp="1"/>
          </p:cNvSpPr>
          <p:nvPr/>
        </p:nvSpPr>
        <p:spPr>
          <a:xfrm>
            <a:off x="467544" y="558205"/>
            <a:ext cx="8544525" cy="969025"/>
          </a:xfrm>
          <a:prstGeom prst="rect">
            <a:avLst/>
          </a:prstGeom>
        </p:spPr>
        <p:txBody>
          <a:bodyPr lIns="79791" tIns="39895" rIns="79791" bIns="39895" anchor="ctr">
            <a:normAutofit/>
          </a:bodyPr>
          <a:lstStyle/>
          <a:p>
            <a:pPr indent="-299215">
              <a:lnSpc>
                <a:spcPct val="90000"/>
              </a:lnSpc>
              <a:spcBef>
                <a:spcPct val="20000"/>
              </a:spcBef>
              <a:spcAft>
                <a:spcPct val="60000"/>
              </a:spcAft>
              <a:buClr>
                <a:srgbClr val="66FFFF"/>
              </a:buClr>
              <a:buSzPct val="105000"/>
            </a:pPr>
            <a:endParaRPr kumimoji="1" lang="zh-CN" altLang="en-US" sz="2400" dirty="0">
              <a:solidFill>
                <a:srgbClr val="000066"/>
              </a:solidFill>
              <a:latin typeface="方正大黑简体" charset="0"/>
              <a:ea typeface="方正大黑简体" charset="0"/>
              <a:cs typeface="方正大黑简体" charset="0"/>
            </a:endParaRPr>
          </a:p>
        </p:txBody>
      </p:sp>
      <p:sp>
        <p:nvSpPr>
          <p:cNvPr id="49" name="矩形 48">
            <a:extLst>
              <a:ext uri="{FF2B5EF4-FFF2-40B4-BE49-F238E27FC236}"/>
            </a:extLst>
          </p:cNvPr>
          <p:cNvSpPr/>
          <p:nvPr/>
        </p:nvSpPr>
        <p:spPr>
          <a:xfrm>
            <a:off x="467544" y="1062261"/>
            <a:ext cx="8208912" cy="1480256"/>
          </a:xfrm>
          <a:prstGeom prst="rect">
            <a:avLst/>
          </a:prstGeom>
          <a:solidFill>
            <a:srgbClr val="E3F3F8">
              <a:alpha val="20000"/>
            </a:srgb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</a:ln>
          <a:effectLst/>
        </p:spPr>
        <p:txBody>
          <a:bodyPr lIns="79791" tIns="39895" rIns="79791" bIns="39895" anchor="ctr"/>
          <a:lstStyle/>
          <a:p>
            <a:pPr marL="342900" indent="-342900" algn="just">
              <a:lnSpc>
                <a:spcPct val="150000"/>
              </a:lnSpc>
              <a:buFont typeface="Wingdings" charset="2"/>
              <a:buChar char="Ø"/>
            </a:pPr>
            <a:r>
              <a:rPr kumimoji="1" lang="en-US" altLang="zh-CN" sz="2200" dirty="0">
                <a:solidFill>
                  <a:srgbClr val="000066"/>
                </a:solidFill>
                <a:latin typeface="Times"/>
                <a:ea typeface="方正大黑简体" charset="0"/>
                <a:cs typeface="Times"/>
              </a:rPr>
              <a:t>Optimization and distribution of the green industry</a:t>
            </a:r>
            <a:endParaRPr kumimoji="1" lang="zh-CN" altLang="en-US" sz="2200" dirty="0">
              <a:solidFill>
                <a:srgbClr val="000066"/>
              </a:solidFill>
              <a:latin typeface="Times"/>
              <a:ea typeface="方正大黑简体" charset="0"/>
              <a:cs typeface="Times"/>
            </a:endParaRPr>
          </a:p>
          <a:p>
            <a:pPr marL="342900" indent="-342900" algn="just" eaLnBrk="1" hangingPunct="1">
              <a:lnSpc>
                <a:spcPct val="150000"/>
              </a:lnSpc>
              <a:buFont typeface="Wingdings" charset="2"/>
              <a:buChar char="Ø"/>
            </a:pPr>
            <a:r>
              <a:rPr lang="en-US" altLang="zh-CN" sz="2200" dirty="0" smtClean="0">
                <a:solidFill>
                  <a:srgbClr val="000066"/>
                </a:solidFill>
                <a:latin typeface="Times"/>
                <a:ea typeface="方正黑体简体" charset="0"/>
                <a:cs typeface="Times"/>
              </a:rPr>
              <a:t>Seek for commercialization pattern of CCUS , and promote green credit and foundation.</a:t>
            </a:r>
            <a:endParaRPr kumimoji="1" lang="zh-CN" altLang="en-US" sz="2200" b="0" dirty="0">
              <a:solidFill>
                <a:srgbClr val="000066"/>
              </a:solidFill>
              <a:latin typeface="Times"/>
              <a:ea typeface="宋体" charset="0"/>
              <a:cs typeface="Times"/>
            </a:endParaRPr>
          </a:p>
        </p:txBody>
      </p:sp>
      <p:pic>
        <p:nvPicPr>
          <p:cNvPr id="4506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74429"/>
            <a:ext cx="7525983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13500000" algn="ctr" rotWithShape="0">
                    <a:srgbClr val="708688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标题 1"/>
          <p:cNvSpPr txBox="1">
            <a:spLocks/>
          </p:cNvSpPr>
          <p:nvPr/>
        </p:nvSpPr>
        <p:spPr>
          <a:xfrm>
            <a:off x="1115616" y="126157"/>
            <a:ext cx="7605713" cy="5651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大黑简体" panose="03000509000000000000" pitchFamily="65" charset="-122"/>
                <a:cs typeface="Times New Roman" panose="02020603050405020304" pitchFamily="18" charset="0"/>
              </a:rPr>
              <a:t>CCUS in CNPC: Perspective</a:t>
            </a:r>
            <a:endParaRPr lang="zh-CN" altLang="en-US" sz="2800" kern="0" dirty="0">
              <a:solidFill>
                <a:srgbClr val="FF0000"/>
              </a:solidFill>
              <a:latin typeface="Times New Roman" panose="02020603050405020304" pitchFamily="18" charset="0"/>
              <a:ea typeface="方正大黑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 bwMode="auto">
          <a:xfrm>
            <a:off x="1331640" y="3582541"/>
            <a:ext cx="1296144" cy="1905307"/>
          </a:xfrm>
          <a:prstGeom prst="rect">
            <a:avLst/>
          </a:prstGeom>
          <a:solidFill>
            <a:srgbClr val="3A908F"/>
          </a:solidFill>
          <a:ln w="9525">
            <a:noFill/>
            <a:miter lim="800000"/>
            <a:headEnd/>
            <a:tailEnd/>
          </a:ln>
        </p:spPr>
        <p:txBody>
          <a:bodyPr wrap="square" tIns="90000" bIns="90000" rtlCol="0">
            <a:spAutoFit/>
          </a:bodyPr>
          <a:lstStyle/>
          <a:p>
            <a:pPr defTabSz="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400" b="1" kern="0" dirty="0" smtClean="0">
                <a:solidFill>
                  <a:schemeClr val="bg1"/>
                </a:solidFill>
                <a:latin typeface="Arial" charset="0"/>
                <a:ea typeface="黑体" pitchFamily="2" charset="-122"/>
              </a:rPr>
              <a:t>Multiple CCUS sites with capacity of 100 thousand and 500 </a:t>
            </a:r>
            <a:r>
              <a:rPr kumimoji="1" lang="en-US" altLang="zh-CN" sz="1400" kern="0" dirty="0" smtClean="0">
                <a:solidFill>
                  <a:schemeClr val="bg1"/>
                </a:solidFill>
                <a:latin typeface="Arial" charset="0"/>
              </a:rPr>
              <a:t>thousa</a:t>
            </a:r>
            <a:r>
              <a:rPr kumimoji="1" lang="en-US" altLang="zh-CN" sz="1400" b="1" kern="0" dirty="0" smtClean="0">
                <a:solidFill>
                  <a:schemeClr val="bg1"/>
                </a:solidFill>
                <a:latin typeface="Arial" charset="0"/>
                <a:ea typeface="黑体" pitchFamily="2" charset="-122"/>
              </a:rPr>
              <a:t>nd tons in Jilin</a:t>
            </a:r>
            <a:endParaRPr kumimoji="1" lang="zh-CN" altLang="en-US" sz="1400" b="1" kern="0" dirty="0">
              <a:solidFill>
                <a:schemeClr val="bg1"/>
              </a:solidFill>
              <a:latin typeface="Arial" charset="0"/>
              <a:ea typeface="黑体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 bwMode="auto">
          <a:xfrm>
            <a:off x="3995936" y="3078485"/>
            <a:ext cx="1296144" cy="190530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tIns="90000" bIns="90000" rtlCol="0">
            <a:spAutoFit/>
          </a:bodyPr>
          <a:lstStyle/>
          <a:p>
            <a:pPr defTabSz="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600" b="1" kern="0" dirty="0" smtClean="0">
                <a:solidFill>
                  <a:schemeClr val="bg1"/>
                </a:solidFill>
                <a:latin typeface="Arial" charset="0"/>
                <a:ea typeface="黑体" pitchFamily="2" charset="-122"/>
              </a:rPr>
              <a:t>Xinjiang or </a:t>
            </a:r>
            <a:r>
              <a:rPr kumimoji="1" lang="en-US" altLang="zh-CN" sz="1600" b="1" kern="0" dirty="0" err="1" smtClean="0">
                <a:solidFill>
                  <a:schemeClr val="bg1"/>
                </a:solidFill>
                <a:latin typeface="Arial" charset="0"/>
                <a:ea typeface="黑体" pitchFamily="2" charset="-122"/>
              </a:rPr>
              <a:t>Changqing</a:t>
            </a:r>
            <a:r>
              <a:rPr kumimoji="1" lang="en-US" altLang="zh-CN" sz="1600" b="1" kern="0" dirty="0" smtClean="0">
                <a:solidFill>
                  <a:schemeClr val="bg1"/>
                </a:solidFill>
                <a:latin typeface="Arial" charset="0"/>
                <a:ea typeface="黑体" pitchFamily="2" charset="-122"/>
              </a:rPr>
              <a:t> to reach the capacity of million tons</a:t>
            </a:r>
            <a:endParaRPr kumimoji="1" lang="zh-CN" altLang="en-US" sz="1600" b="1" kern="0" dirty="0">
              <a:solidFill>
                <a:schemeClr val="bg1"/>
              </a:solidFill>
              <a:latin typeface="Arial" charset="0"/>
              <a:ea typeface="黑体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 bwMode="auto">
          <a:xfrm>
            <a:off x="6588224" y="2790453"/>
            <a:ext cx="1656184" cy="1412864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tIns="90000" bIns="90000" rtlCol="0">
            <a:spAutoFit/>
          </a:bodyPr>
          <a:lstStyle/>
          <a:p>
            <a:pPr defTabSz="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600" b="1" kern="0" dirty="0" smtClean="0">
                <a:solidFill>
                  <a:schemeClr val="bg1"/>
                </a:solidFill>
                <a:latin typeface="Arial" charset="0"/>
                <a:ea typeface="黑体" pitchFamily="2" charset="-122"/>
              </a:rPr>
              <a:t>CCUS </a:t>
            </a:r>
            <a:r>
              <a:rPr kumimoji="1" lang="en-US" altLang="zh-CN" sz="1600" kern="0" dirty="0" smtClean="0">
                <a:solidFill>
                  <a:schemeClr val="bg1"/>
                </a:solidFill>
                <a:latin typeface="Arial" charset="0"/>
              </a:rPr>
              <a:t>i</a:t>
            </a:r>
            <a:r>
              <a:rPr kumimoji="1" lang="en-US" altLang="zh-CN" sz="1600" b="1" kern="0" dirty="0" smtClean="0">
                <a:solidFill>
                  <a:schemeClr val="bg1"/>
                </a:solidFill>
                <a:latin typeface="Arial" charset="0"/>
                <a:ea typeface="黑体" pitchFamily="2" charset="-122"/>
              </a:rPr>
              <a:t>ndustrial cluster based in Xinjiang and </a:t>
            </a:r>
            <a:r>
              <a:rPr kumimoji="1" lang="en-US" altLang="zh-CN" sz="1600" b="1" kern="0" dirty="0" err="1" smtClean="0">
                <a:solidFill>
                  <a:schemeClr val="bg1"/>
                </a:solidFill>
                <a:latin typeface="Arial" charset="0"/>
                <a:ea typeface="黑体" pitchFamily="2" charset="-122"/>
              </a:rPr>
              <a:t>Changqing</a:t>
            </a:r>
            <a:endParaRPr kumimoji="1" lang="zh-CN" altLang="en-US" sz="1600" b="1" kern="0" dirty="0">
              <a:solidFill>
                <a:schemeClr val="bg1"/>
              </a:solidFill>
              <a:latin typeface="Arial" charset="0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498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标题 1"/>
          <p:cNvSpPr txBox="1">
            <a:spLocks/>
          </p:cNvSpPr>
          <p:nvPr/>
        </p:nvSpPr>
        <p:spPr>
          <a:xfrm>
            <a:off x="1115616" y="126157"/>
            <a:ext cx="7605713" cy="5651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大黑简体" panose="03000509000000000000" pitchFamily="65" charset="-122"/>
                <a:cs typeface="Times New Roman" panose="02020603050405020304" pitchFamily="18" charset="0"/>
              </a:rPr>
              <a:t>CCUS in CNPC: Perspective</a:t>
            </a:r>
            <a:endParaRPr lang="zh-CN" altLang="en-US" sz="2800" kern="0" dirty="0">
              <a:solidFill>
                <a:srgbClr val="FF0000"/>
              </a:solidFill>
              <a:latin typeface="Times New Roman" panose="02020603050405020304" pitchFamily="18" charset="0"/>
              <a:ea typeface="方正大黑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13009" t="10250" r="14720" b="4051"/>
          <a:stretch/>
        </p:blipFill>
        <p:spPr>
          <a:xfrm>
            <a:off x="0" y="3327940"/>
            <a:ext cx="3698905" cy="35263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3798565"/>
            <a:ext cx="3327400" cy="2921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4230613"/>
            <a:ext cx="2019300" cy="2209800"/>
          </a:xfrm>
          <a:prstGeom prst="rect">
            <a:avLst/>
          </a:prstGeom>
        </p:spPr>
      </p:pic>
      <p:sp>
        <p:nvSpPr>
          <p:cNvPr id="9" name="圆角矩形 1"/>
          <p:cNvSpPr/>
          <p:nvPr/>
        </p:nvSpPr>
        <p:spPr bwMode="auto">
          <a:xfrm>
            <a:off x="467544" y="1206277"/>
            <a:ext cx="8366181" cy="1649031"/>
          </a:xfrm>
          <a:prstGeom prst="roundRect">
            <a:avLst>
              <a:gd name="adj" fmla="val 7902"/>
            </a:avLst>
          </a:prstGeom>
          <a:gradFill rotWithShape="1">
            <a:gsLst>
              <a:gs pos="65000">
                <a:schemeClr val="bg1"/>
              </a:gs>
              <a:gs pos="100000">
                <a:schemeClr val="accent4">
                  <a:lumMod val="10000"/>
                  <a:lumOff val="90000"/>
                </a:schemeClr>
              </a:gs>
              <a:gs pos="100000">
                <a:schemeClr val="accent1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2">
              <a:schemeClr val="tx1">
                <a:gamma/>
                <a:shade val="60000"/>
                <a:invGamma/>
                <a:alpha val="0"/>
              </a:schemeClr>
            </a:prstShdw>
          </a:effectLst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lvl="2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 smtClean="0">
                <a:solidFill>
                  <a:srgbClr val="000066"/>
                </a:solidFill>
              </a:rPr>
              <a:t>Research EOR of tight oil with CO2-based fracturing fluid </a:t>
            </a:r>
          </a:p>
          <a:p>
            <a:pPr marL="342900" lvl="2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 smtClean="0">
                <a:solidFill>
                  <a:srgbClr val="000066"/>
                </a:solidFill>
              </a:rPr>
              <a:t>Reach multiple </a:t>
            </a:r>
            <a:r>
              <a:rPr lang="en-US" altLang="zh-CN" sz="2200" dirty="0">
                <a:solidFill>
                  <a:srgbClr val="000066"/>
                </a:solidFill>
              </a:rPr>
              <a:t>targets, including </a:t>
            </a:r>
            <a:r>
              <a:rPr lang="en-US" altLang="zh-CN" sz="2200" dirty="0" smtClean="0">
                <a:solidFill>
                  <a:srgbClr val="000066"/>
                </a:solidFill>
              </a:rPr>
              <a:t>water saving, </a:t>
            </a:r>
            <a:r>
              <a:rPr lang="en-US" altLang="zh-CN" sz="2200" dirty="0">
                <a:solidFill>
                  <a:srgbClr val="000066"/>
                </a:solidFill>
              </a:rPr>
              <a:t>the effective development of tight oil and CO</a:t>
            </a:r>
            <a:r>
              <a:rPr lang="en-US" altLang="zh-CN" sz="2200" baseline="-25000" dirty="0">
                <a:solidFill>
                  <a:srgbClr val="000066"/>
                </a:solidFill>
              </a:rPr>
              <a:t>2</a:t>
            </a:r>
            <a:r>
              <a:rPr lang="en-US" altLang="zh-CN" sz="2200" dirty="0">
                <a:solidFill>
                  <a:srgbClr val="000066"/>
                </a:solidFill>
              </a:rPr>
              <a:t> storage</a:t>
            </a:r>
            <a:r>
              <a:rPr lang="en-US" altLang="zh-CN" sz="2200" dirty="0" smtClean="0">
                <a:solidFill>
                  <a:srgbClr val="000066"/>
                </a:solidFill>
              </a:rPr>
              <a:t>.</a:t>
            </a:r>
            <a:endParaRPr lang="en-US" altLang="zh-CN" sz="22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065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2A0F9-4865-4780-86E2-9B91B2FACBFF}" type="slidenum">
              <a:rPr lang="zh-CN" altLang="en-US" smtClean="0"/>
              <a:pPr>
                <a:defRPr/>
              </a:pPr>
              <a:t>27</a:t>
            </a:fld>
            <a:endParaRPr lang="en-US" altLang="zh-CN" dirty="0"/>
          </a:p>
        </p:txBody>
      </p:sp>
      <p:sp>
        <p:nvSpPr>
          <p:cNvPr id="4" name="圆角矩形 1"/>
          <p:cNvSpPr/>
          <p:nvPr/>
        </p:nvSpPr>
        <p:spPr bwMode="auto">
          <a:xfrm>
            <a:off x="251520" y="918245"/>
            <a:ext cx="8522022" cy="1906908"/>
          </a:xfrm>
          <a:prstGeom prst="roundRect">
            <a:avLst>
              <a:gd name="adj" fmla="val 7902"/>
            </a:avLst>
          </a:prstGeom>
          <a:gradFill rotWithShape="1">
            <a:gsLst>
              <a:gs pos="65000">
                <a:schemeClr val="bg1"/>
              </a:gs>
              <a:gs pos="100000">
                <a:schemeClr val="accent4">
                  <a:lumMod val="10000"/>
                  <a:lumOff val="90000"/>
                </a:schemeClr>
              </a:gs>
              <a:gs pos="100000">
                <a:schemeClr val="accent1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2">
              <a:schemeClr val="tx1">
                <a:gamma/>
                <a:shade val="60000"/>
                <a:invGamma/>
                <a:alpha val="0"/>
              </a:schemeClr>
            </a:prstShdw>
          </a:effectLst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lvl="2" indent="-342900" algn="just">
              <a:lnSpc>
                <a:spcPct val="130000"/>
              </a:lnSpc>
              <a:spcBef>
                <a:spcPts val="1200"/>
              </a:spcBef>
              <a:buClr>
                <a:srgbClr val="000066"/>
              </a:buClr>
              <a:buSzPct val="80000"/>
              <a:buFont typeface="Wingdings" charset="2"/>
              <a:buChar char="Ø"/>
              <a:tabLst>
                <a:tab pos="536575" algn="l"/>
              </a:tabLst>
              <a:defRPr/>
            </a:pPr>
            <a:r>
              <a:rPr lang="en-US" altLang="zh-CN" sz="2200" dirty="0" smtClean="0">
                <a:solidFill>
                  <a:srgbClr val="000066"/>
                </a:solidFill>
              </a:rPr>
              <a:t>Methane can </a:t>
            </a:r>
            <a:r>
              <a:rPr lang="en-US" altLang="zh-CN" sz="2200" dirty="0">
                <a:solidFill>
                  <a:srgbClr val="000066"/>
                </a:solidFill>
              </a:rPr>
              <a:t>be obtained by injecting </a:t>
            </a:r>
            <a:r>
              <a:rPr lang="en-US" altLang="zh-CN" sz="2200" dirty="0" smtClean="0">
                <a:solidFill>
                  <a:srgbClr val="000066"/>
                </a:solidFill>
              </a:rPr>
              <a:t>CO</a:t>
            </a:r>
            <a:r>
              <a:rPr lang="en-US" altLang="zh-CN" sz="2200" baseline="-25000" dirty="0" smtClean="0">
                <a:solidFill>
                  <a:srgbClr val="000066"/>
                </a:solidFill>
              </a:rPr>
              <a:t>2</a:t>
            </a:r>
            <a:r>
              <a:rPr lang="en-US" altLang="zh-CN" sz="2200" dirty="0" smtClean="0">
                <a:solidFill>
                  <a:srgbClr val="000066"/>
                </a:solidFill>
              </a:rPr>
              <a:t> in </a:t>
            </a:r>
            <a:r>
              <a:rPr lang="en-US" altLang="zh-CN" sz="2200" dirty="0">
                <a:solidFill>
                  <a:srgbClr val="000066"/>
                </a:solidFill>
              </a:rPr>
              <a:t>the abandoned reservoirs, containing organic coal and deep saline formation. It is the long-term development and application of </a:t>
            </a:r>
            <a:r>
              <a:rPr lang="en-US" altLang="zh-CN" sz="2200" dirty="0" smtClean="0">
                <a:solidFill>
                  <a:srgbClr val="000066"/>
                </a:solidFill>
              </a:rPr>
              <a:t>potential technology </a:t>
            </a:r>
            <a:r>
              <a:rPr lang="en-US" altLang="zh-CN" sz="2200" dirty="0">
                <a:solidFill>
                  <a:srgbClr val="000066"/>
                </a:solidFill>
              </a:rPr>
              <a:t>direction of CCUS.</a:t>
            </a:r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1043608" y="126157"/>
            <a:ext cx="7605713" cy="5651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大黑简体" panose="03000509000000000000" pitchFamily="65" charset="-122"/>
                <a:cs typeface="Times New Roman" panose="02020603050405020304" pitchFamily="18" charset="0"/>
              </a:rPr>
              <a:t>CCUS in CNPC: Perspective</a:t>
            </a:r>
            <a:endParaRPr lang="zh-CN" altLang="en-US" sz="2800" kern="0" dirty="0">
              <a:solidFill>
                <a:srgbClr val="FF0000"/>
              </a:solidFill>
              <a:latin typeface="Times New Roman" panose="02020603050405020304" pitchFamily="18" charset="0"/>
              <a:ea typeface="方正大黑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8" name="矩形 1">
            <a:extLst>
              <a:ext uri="{FF2B5EF4-FFF2-40B4-BE49-F238E27FC236}">
                <a16:creationId xmlns="" xmlns:a16="http://schemas.microsoft.com/office/drawing/2014/main" id="{A16DB448-1C7D-4751-81EA-E402814A4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575" y="5964459"/>
            <a:ext cx="77660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1pPr>
            <a:lvl2pPr marL="742950" indent="-285750"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2pPr>
            <a:lvl3pPr marL="1143000" indent="-228600"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3pPr>
            <a:lvl4pPr marL="1600200" indent="-228600"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4pPr>
            <a:lvl5pPr marL="2057400" indent="-228600"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0000"/>
                </a:solidFill>
                <a:latin typeface="黑体" panose="02010609060101010101" pitchFamily="49" charset="-122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20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Synthesis methane  using indigenous microorganism and organic carbon with the storage of CO</a:t>
            </a:r>
            <a:r>
              <a:rPr lang="en-US" altLang="zh-CN" sz="1200" baseline="-2500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2</a:t>
            </a:r>
            <a:endParaRPr lang="zh-CN" altLang="en-US" sz="1200" baseline="-25000" dirty="0">
              <a:solidFill>
                <a:srgbClr val="00206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862461"/>
            <a:ext cx="6069484" cy="320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7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2A0F9-4865-4780-86E2-9B91B2FACBFF}" type="slidenum">
              <a:rPr lang="zh-CN" altLang="en-US" smtClean="0"/>
              <a:pPr>
                <a:defRPr/>
              </a:pPr>
              <a:t>28</a:t>
            </a:fld>
            <a:endParaRPr lang="en-US" altLang="zh-CN" dirty="0"/>
          </a:p>
        </p:txBody>
      </p:sp>
      <p:sp>
        <p:nvSpPr>
          <p:cNvPr id="4" name="圆角矩形 1"/>
          <p:cNvSpPr/>
          <p:nvPr/>
        </p:nvSpPr>
        <p:spPr bwMode="auto">
          <a:xfrm>
            <a:off x="323528" y="1926357"/>
            <a:ext cx="8522022" cy="2755666"/>
          </a:xfrm>
          <a:prstGeom prst="roundRect">
            <a:avLst>
              <a:gd name="adj" fmla="val 7902"/>
            </a:avLst>
          </a:prstGeom>
          <a:gradFill rotWithShape="1">
            <a:gsLst>
              <a:gs pos="65000">
                <a:schemeClr val="bg1"/>
              </a:gs>
              <a:gs pos="100000">
                <a:schemeClr val="accent4">
                  <a:lumMod val="10000"/>
                  <a:lumOff val="90000"/>
                </a:schemeClr>
              </a:gs>
              <a:gs pos="100000">
                <a:schemeClr val="accent1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2">
              <a:schemeClr val="tx1">
                <a:gamma/>
                <a:shade val="60000"/>
                <a:invGamma/>
                <a:alpha val="0"/>
              </a:schemeClr>
            </a:prstShdw>
          </a:effectLst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l">
              <a:lnSpc>
                <a:spcPct val="140000"/>
              </a:lnSpc>
              <a:buFont typeface="Wingdings" charset="2"/>
              <a:buChar char="Ø"/>
            </a:pPr>
            <a:r>
              <a:rPr lang="en-US" altLang="zh-CN" sz="2400" dirty="0">
                <a:solidFill>
                  <a:srgbClr val="000066"/>
                </a:solidFill>
              </a:rPr>
              <a:t> CCUS offset &amp; market mechanism under </a:t>
            </a:r>
            <a:r>
              <a:rPr lang="en-US" altLang="zh-CN" sz="2400" dirty="0" smtClean="0">
                <a:solidFill>
                  <a:srgbClr val="000066"/>
                </a:solidFill>
              </a:rPr>
              <a:t>China </a:t>
            </a:r>
            <a:r>
              <a:rPr lang="en-US" altLang="zh-CN" sz="2400" dirty="0">
                <a:solidFill>
                  <a:srgbClr val="000066"/>
                </a:solidFill>
              </a:rPr>
              <a:t>carbon trade system</a:t>
            </a:r>
          </a:p>
          <a:p>
            <a:pPr marL="342900" indent="-342900" algn="l">
              <a:lnSpc>
                <a:spcPct val="140000"/>
              </a:lnSpc>
              <a:buFont typeface="Wingdings" charset="2"/>
              <a:buChar char="Ø"/>
            </a:pPr>
            <a:r>
              <a:rPr lang="en-US" altLang="zh-CN" sz="2400" dirty="0">
                <a:solidFill>
                  <a:srgbClr val="000066"/>
                </a:solidFill>
              </a:rPr>
              <a:t>How to develop national CCUS Trade Associations </a:t>
            </a:r>
          </a:p>
          <a:p>
            <a:pPr marL="342900" indent="-342900" algn="l">
              <a:lnSpc>
                <a:spcPct val="140000"/>
              </a:lnSpc>
              <a:buFont typeface="Wingdings" charset="2"/>
              <a:buChar char="Ø"/>
            </a:pPr>
            <a:r>
              <a:rPr lang="en-US" altLang="zh-CN" sz="2400" dirty="0">
                <a:solidFill>
                  <a:srgbClr val="000066"/>
                </a:solidFill>
              </a:rPr>
              <a:t>Universal CCUS policy play book</a:t>
            </a:r>
          </a:p>
          <a:p>
            <a:pPr marL="342900" indent="-342900" algn="l">
              <a:lnSpc>
                <a:spcPct val="140000"/>
              </a:lnSpc>
              <a:buFont typeface="Wingdings" charset="2"/>
              <a:buChar char="Ø"/>
            </a:pPr>
            <a:r>
              <a:rPr lang="en-US" altLang="zh-CN" sz="2400" dirty="0" smtClean="0">
                <a:solidFill>
                  <a:srgbClr val="000066"/>
                </a:solidFill>
              </a:rPr>
              <a:t>Other </a:t>
            </a:r>
            <a:r>
              <a:rPr lang="en-US" altLang="zh-CN" sz="2400" dirty="0">
                <a:solidFill>
                  <a:srgbClr val="000066"/>
                </a:solidFill>
              </a:rPr>
              <a:t>important plans of OGCI Aspiration</a:t>
            </a:r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1043608" y="126157"/>
            <a:ext cx="7605713" cy="5651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大黑简体" panose="03000509000000000000" pitchFamily="65" charset="-122"/>
                <a:cs typeface="Times New Roman" panose="02020603050405020304" pitchFamily="18" charset="0"/>
              </a:rPr>
              <a:t>CCUS in CNPC: Upcoming Workshop</a:t>
            </a:r>
            <a:endParaRPr lang="zh-CN" altLang="en-US" sz="2800" kern="0" dirty="0">
              <a:solidFill>
                <a:srgbClr val="FF0000"/>
              </a:solidFill>
              <a:latin typeface="Times New Roman" panose="02020603050405020304" pitchFamily="18" charset="0"/>
              <a:ea typeface="方正大黑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251520" y="990253"/>
            <a:ext cx="7605713" cy="5651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大黑简体" panose="03000509000000000000" pitchFamily="65" charset="-122"/>
                <a:cs typeface="Times New Roman" panose="02020603050405020304" pitchFamily="18" charset="0"/>
              </a:rPr>
              <a:t>Jun. 26, 2019  Hangzhou, China</a:t>
            </a:r>
            <a:endParaRPr lang="zh-CN" altLang="en-US" sz="2800" kern="0" dirty="0">
              <a:solidFill>
                <a:srgbClr val="FF0000"/>
              </a:solidFill>
              <a:latin typeface="Times New Roman" panose="02020603050405020304" pitchFamily="18" charset="0"/>
              <a:ea typeface="方正大黑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849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971600" y="2499821"/>
            <a:ext cx="7596336" cy="187740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2E9E37"/>
              </a:solidFill>
            </a:endParaRPr>
          </a:p>
        </p:txBody>
      </p:sp>
      <p:grpSp>
        <p:nvGrpSpPr>
          <p:cNvPr id="4" name="组 3"/>
          <p:cNvGrpSpPr/>
          <p:nvPr/>
        </p:nvGrpSpPr>
        <p:grpSpPr>
          <a:xfrm>
            <a:off x="971600" y="2355405"/>
            <a:ext cx="7559824" cy="144416"/>
            <a:chOff x="0" y="0"/>
            <a:chExt cx="7559824" cy="188640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2555776" cy="188640"/>
            </a:xfrm>
            <a:prstGeom prst="rect">
              <a:avLst/>
            </a:prstGeom>
            <a:solidFill>
              <a:srgbClr val="7AB83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2E9E37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2483768" y="0"/>
              <a:ext cx="2555776" cy="188640"/>
            </a:xfrm>
            <a:prstGeom prst="rect">
              <a:avLst/>
            </a:prstGeom>
            <a:solidFill>
              <a:srgbClr val="3BA8A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2E9E37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5004048" y="0"/>
              <a:ext cx="2555776" cy="188640"/>
            </a:xfrm>
            <a:prstGeom prst="rect">
              <a:avLst/>
            </a:prstGeom>
            <a:solidFill>
              <a:srgbClr val="57B3D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2E9E37"/>
                </a:solidFill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1043608" y="2572029"/>
            <a:ext cx="6624736" cy="879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Aft>
                <a:spcPct val="0"/>
              </a:spcAft>
              <a:defRPr/>
            </a:pPr>
            <a:r>
              <a:rPr lang="en-US" altLang="zh-CN" sz="3600" spc="100" dirty="0" smtClean="0">
                <a:solidFill>
                  <a:srgbClr val="3BA8A8"/>
                </a:solidFill>
                <a:latin typeface="Times"/>
                <a:ea typeface="微软雅黑" panose="020B0503020204020204" pitchFamily="34" charset="-122"/>
                <a:cs typeface="Times"/>
              </a:rPr>
              <a:t>Thank you!</a:t>
            </a:r>
            <a:endParaRPr lang="zh-CN" altLang="en-US" sz="3600" spc="100" dirty="0">
              <a:solidFill>
                <a:srgbClr val="3BA8A8"/>
              </a:solidFill>
              <a:latin typeface="Times"/>
              <a:ea typeface="微软雅黑" panose="020B0503020204020204" pitchFamily="34" charset="-122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193153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2A0F9-4865-4780-86E2-9B91B2FACBFF}" type="slidenum">
              <a:rPr lang="zh-CN" altLang="en-US" smtClean="0"/>
              <a:pPr>
                <a:defRPr/>
              </a:pPr>
              <a:t>3</a:t>
            </a:fld>
            <a:endParaRPr lang="en-US" altLang="zh-CN" dirty="0"/>
          </a:p>
        </p:txBody>
      </p:sp>
      <p:sp>
        <p:nvSpPr>
          <p:cNvPr id="3" name="标题 1"/>
          <p:cNvSpPr txBox="1">
            <a:spLocks/>
          </p:cNvSpPr>
          <p:nvPr/>
        </p:nvSpPr>
        <p:spPr>
          <a:xfrm>
            <a:off x="1115616" y="126157"/>
            <a:ext cx="7605713" cy="5651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About CNPC</a:t>
            </a:r>
          </a:p>
          <a:p>
            <a:endParaRPr lang="en-US" altLang="zh-CN" sz="28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endParaRPr lang="en-US" altLang="zh-CN" sz="28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Rectangle 25">
            <a:extLst>
              <a:ext uri="{FF2B5EF4-FFF2-40B4-BE49-F238E27FC236}">
                <a16:creationId xmlns="" xmlns:a16="http://schemas.microsoft.com/office/drawing/2014/main" id="{F86795D1-95A8-4279-8BF7-29443A17D54D}"/>
              </a:ext>
            </a:extLst>
          </p:cNvPr>
          <p:cNvSpPr/>
          <p:nvPr/>
        </p:nvSpPr>
        <p:spPr>
          <a:xfrm>
            <a:off x="503188" y="3203575"/>
            <a:ext cx="8162925" cy="3333750"/>
          </a:xfrm>
          <a:prstGeom prst="rect">
            <a:avLst/>
          </a:prstGeom>
          <a:solidFill>
            <a:srgbClr val="188135">
              <a:alpha val="1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19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7">
              <a:solidFill>
                <a:srgbClr val="FFFFFF"/>
              </a:solidFill>
              <a:ea typeface="宋体" pitchFamily="2" charset="-122"/>
            </a:endParaRPr>
          </a:p>
        </p:txBody>
      </p:sp>
      <p:grpSp>
        <p:nvGrpSpPr>
          <p:cNvPr id="6" name="组合 12"/>
          <p:cNvGrpSpPr>
            <a:grpSpLocks/>
          </p:cNvGrpSpPr>
          <p:nvPr/>
        </p:nvGrpSpPr>
        <p:grpSpPr bwMode="auto">
          <a:xfrm>
            <a:off x="979438" y="3476625"/>
            <a:ext cx="2943225" cy="2720975"/>
            <a:chOff x="1870583" y="348730"/>
            <a:chExt cx="5222263" cy="5321921"/>
          </a:xfrm>
        </p:grpSpPr>
        <p:pic>
          <p:nvPicPr>
            <p:cNvPr id="7" name="图片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4866846">
              <a:off x="2848361" y="1518270"/>
              <a:ext cx="3174603" cy="5130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片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33154">
              <a:off x="2940465" y="-616350"/>
              <a:ext cx="3187302" cy="511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15">
              <a:extLst>
                <a:ext uri="{FF2B5EF4-FFF2-40B4-BE49-F238E27FC236}">
                  <a16:creationId xmlns="" xmlns:a16="http://schemas.microsoft.com/office/drawing/2014/main" id="{E5A59336-3F74-4AAA-B0F4-E8536BACC10B}"/>
                </a:ext>
              </a:extLst>
            </p:cNvPr>
            <p:cNvSpPr txBox="1"/>
            <p:nvPr/>
          </p:nvSpPr>
          <p:spPr>
            <a:xfrm>
              <a:off x="2042404" y="3472331"/>
              <a:ext cx="2870274" cy="1145735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defTabSz="815975">
                <a:defRPr sz="32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742950" indent="-285750" defTabSz="815975"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defTabSz="815975"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defTabSz="815975"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defTabSz="815975"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/>
              <a:r>
                <a:rPr lang="en-US" altLang="zh-CN" sz="1000">
                  <a:solidFill>
                    <a:srgbClr val="000000"/>
                  </a:solidFill>
                  <a:latin typeface="微软雅黑" charset="0"/>
                  <a:ea typeface="微软雅黑" charset="0"/>
                  <a:cs typeface="微软雅黑" charset="0"/>
                </a:rPr>
                <a:t>《Fortune》ranking of 500 big companies  around the world</a:t>
              </a:r>
            </a:p>
          </p:txBody>
        </p:sp>
        <p:sp>
          <p:nvSpPr>
            <p:cNvPr id="10" name="TextBox 16">
              <a:extLst>
                <a:ext uri="{FF2B5EF4-FFF2-40B4-BE49-F238E27FC236}">
                  <a16:creationId xmlns="" xmlns:a16="http://schemas.microsoft.com/office/drawing/2014/main" id="{AF7F7F12-F501-46C8-A97D-14895EAAA652}"/>
                </a:ext>
              </a:extLst>
            </p:cNvPr>
            <p:cNvSpPr txBox="1"/>
            <p:nvPr/>
          </p:nvSpPr>
          <p:spPr>
            <a:xfrm>
              <a:off x="2155074" y="2481846"/>
              <a:ext cx="1870325" cy="1341348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defTabSz="815975">
                <a:defRPr sz="32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37931725" indent="-37474525" defTabSz="815975"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defTabSz="815975"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defTabSz="815975"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defTabSz="815975"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altLang="zh-CN" sz="4800" b="1">
                  <a:solidFill>
                    <a:srgbClr val="7E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  <a:ea typeface="微软雅黑" charset="0"/>
                  <a:cs typeface="Times New Roman" charset="0"/>
                </a:rPr>
                <a:t>3</a:t>
              </a:r>
              <a:endParaRPr lang="zh-CN" altLang="en-US" sz="4800" b="1">
                <a:solidFill>
                  <a:srgbClr val="7E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微软雅黑" charset="0"/>
                <a:cs typeface="Times New Roman" charset="0"/>
              </a:endParaRPr>
            </a:p>
          </p:txBody>
        </p:sp>
        <p:cxnSp>
          <p:nvCxnSpPr>
            <p:cNvPr id="11" name="直接连接符 17"/>
            <p:cNvCxnSpPr>
              <a:cxnSpLocks noChangeShapeType="1"/>
            </p:cNvCxnSpPr>
            <p:nvPr/>
          </p:nvCxnSpPr>
          <p:spPr bwMode="auto">
            <a:xfrm>
              <a:off x="2374689" y="3595596"/>
              <a:ext cx="1726680" cy="0"/>
            </a:xfrm>
            <a:prstGeom prst="line">
              <a:avLst/>
            </a:prstGeom>
            <a:noFill/>
            <a:ln w="19050">
              <a:solidFill>
                <a:srgbClr val="7E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TextBox 18">
              <a:extLst>
                <a:ext uri="{FF2B5EF4-FFF2-40B4-BE49-F238E27FC236}">
                  <a16:creationId xmlns="" xmlns:a16="http://schemas.microsoft.com/office/drawing/2014/main" id="{812CDC3D-A375-4020-965B-A8020D94FA8E}"/>
                </a:ext>
              </a:extLst>
            </p:cNvPr>
            <p:cNvSpPr txBox="1"/>
            <p:nvPr/>
          </p:nvSpPr>
          <p:spPr>
            <a:xfrm>
              <a:off x="4797190" y="1895006"/>
              <a:ext cx="2174535" cy="14686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defTabSz="815975">
                <a:defRPr sz="32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37931725" indent="-37474525" defTabSz="815975"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defTabSz="815975"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defTabSz="815975"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defTabSz="815975"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eaLnBrk="1" hangingPunct="1"/>
              <a:r>
                <a:rPr lang="en-US" altLang="zh-CN" sz="1000">
                  <a:solidFill>
                    <a:srgbClr val="000000"/>
                  </a:solidFill>
                  <a:latin typeface="微软雅黑" charset="0"/>
                  <a:ea typeface="微软雅黑" charset="0"/>
                  <a:cs typeface="微软雅黑" charset="0"/>
                </a:rPr>
                <a:t>The world's 50 largest oil companies</a:t>
              </a:r>
            </a:p>
            <a:p>
              <a:pPr eaLnBrk="1" hangingPunct="1"/>
              <a:endParaRPr lang="en-US" altLang="zh-CN" sz="1000">
                <a:solidFill>
                  <a:srgbClr val="595959"/>
                </a:solidFill>
                <a:latin typeface="微软雅黑" charset="0"/>
                <a:ea typeface="微软雅黑" charset="0"/>
                <a:cs typeface="微软雅黑" charset="0"/>
              </a:endParaRPr>
            </a:p>
          </p:txBody>
        </p:sp>
        <p:sp>
          <p:nvSpPr>
            <p:cNvPr id="13" name="TextBox 19">
              <a:extLst>
                <a:ext uri="{FF2B5EF4-FFF2-40B4-BE49-F238E27FC236}">
                  <a16:creationId xmlns="" xmlns:a16="http://schemas.microsoft.com/office/drawing/2014/main" id="{E656EF39-B48F-41AA-9329-3B8988B12534}"/>
                </a:ext>
              </a:extLst>
            </p:cNvPr>
            <p:cNvSpPr txBox="1"/>
            <p:nvPr/>
          </p:nvSpPr>
          <p:spPr>
            <a:xfrm>
              <a:off x="4839442" y="879681"/>
              <a:ext cx="1870325" cy="1341348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defTabSz="815975">
                <a:defRPr sz="3200">
                  <a:solidFill>
                    <a:schemeClr val="tx1"/>
                  </a:solidFill>
                  <a:latin typeface="Arial" charset="0"/>
                  <a:ea typeface="宋体" charset="0"/>
                  <a:cs typeface="宋体" charset="0"/>
                </a:defRPr>
              </a:lvl1pPr>
              <a:lvl2pPr marL="37931725" indent="-37474525" defTabSz="815975"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2pPr>
              <a:lvl3pPr marL="1143000" indent="-228600" defTabSz="815975"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3pPr>
              <a:lvl4pPr marL="1600200" indent="-228600" defTabSz="815975"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4pPr>
              <a:lvl5pPr marL="2057400" indent="-228600" defTabSz="815975"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5pPr>
              <a:lvl6pPr marL="25146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6pPr>
              <a:lvl7pPr marL="29718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7pPr>
              <a:lvl8pPr marL="34290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8pPr>
              <a:lvl9pPr marL="38862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ea typeface="宋体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altLang="zh-CN" sz="4800" b="1">
                  <a:solidFill>
                    <a:srgbClr val="7E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  <a:ea typeface="微软雅黑" charset="0"/>
                  <a:cs typeface="Times New Roman" charset="0"/>
                </a:rPr>
                <a:t>3</a:t>
              </a:r>
              <a:endParaRPr lang="zh-CN" altLang="en-US" sz="4800" b="1">
                <a:solidFill>
                  <a:srgbClr val="7E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微软雅黑" charset="0"/>
                <a:cs typeface="Times New Roman" charset="0"/>
              </a:endParaRPr>
            </a:p>
          </p:txBody>
        </p:sp>
        <p:cxnSp>
          <p:nvCxnSpPr>
            <p:cNvPr id="14" name="直接连接符 20"/>
            <p:cNvCxnSpPr>
              <a:cxnSpLocks noChangeShapeType="1"/>
            </p:cNvCxnSpPr>
            <p:nvPr/>
          </p:nvCxnSpPr>
          <p:spPr bwMode="auto">
            <a:xfrm>
              <a:off x="4847675" y="1892952"/>
              <a:ext cx="1726680" cy="0"/>
            </a:xfrm>
            <a:prstGeom prst="line">
              <a:avLst/>
            </a:prstGeom>
            <a:noFill/>
            <a:ln w="19050">
              <a:solidFill>
                <a:srgbClr val="953735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5" name="矩形 1">
            <a:extLst>
              <a:ext uri="{FF2B5EF4-FFF2-40B4-BE49-F238E27FC236}">
                <a16:creationId xmlns="" xmlns:a16="http://schemas.microsoft.com/office/drawing/2014/main" id="{29280287-4BF7-42BE-81A9-3EB335E90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7425" y="6259513"/>
            <a:ext cx="213201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81619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28" dirty="0">
                <a:solidFill>
                  <a:srgbClr val="BFBFBF"/>
                </a:solidFill>
                <a:latin typeface="方正大黑简体" charset="-122"/>
                <a:ea typeface="方正大黑简体" charset="-122"/>
                <a:cs typeface="+mn-cs"/>
              </a:rPr>
              <a:t>Note: Ranking in 201</a:t>
            </a:r>
            <a:r>
              <a:rPr lang="en-US" altLang="zh-CN" sz="1428" dirty="0">
                <a:solidFill>
                  <a:srgbClr val="BFBFBF"/>
                </a:solidFill>
                <a:latin typeface="方正大黑简体" charset="-122"/>
                <a:ea typeface="方正大黑简体" charset="-122"/>
                <a:cs typeface="+mn-cs"/>
              </a:rPr>
              <a:t>6</a:t>
            </a:r>
            <a:endParaRPr lang="en-US" sz="1428" dirty="0">
              <a:solidFill>
                <a:srgbClr val="BFBFBF"/>
              </a:solidFill>
              <a:latin typeface="方正大黑简体" charset="-122"/>
              <a:ea typeface="方正大黑简体" charset="-122"/>
              <a:cs typeface="+mn-cs"/>
            </a:endParaRPr>
          </a:p>
        </p:txBody>
      </p:sp>
      <p:pic>
        <p:nvPicPr>
          <p:cNvPr id="16" name="Picture 17" descr="表2英文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165475"/>
            <a:ext cx="4965700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/>
          <p:cNvSpPr/>
          <p:nvPr/>
        </p:nvSpPr>
        <p:spPr>
          <a:xfrm>
            <a:off x="467544" y="918245"/>
            <a:ext cx="8496944" cy="1948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815975" eaLnBrk="1" hangingPunct="1">
              <a:lnSpc>
                <a:spcPct val="110000"/>
              </a:lnSpc>
            </a:pPr>
            <a:r>
              <a:rPr lang="en-US" altLang="zh-CN" sz="2200" dirty="0">
                <a:solidFill>
                  <a:srgbClr val="000066"/>
                </a:solidFill>
                <a:latin typeface="Times"/>
                <a:ea typeface="微软雅黑" charset="0"/>
                <a:cs typeface="Times"/>
              </a:rPr>
              <a:t>China National Petroleum </a:t>
            </a:r>
            <a:r>
              <a:rPr lang="en-US" altLang="zh-CN" sz="2200" dirty="0" smtClean="0">
                <a:solidFill>
                  <a:srgbClr val="000066"/>
                </a:solidFill>
                <a:latin typeface="Times"/>
                <a:ea typeface="微软雅黑" charset="0"/>
                <a:cs typeface="Times"/>
              </a:rPr>
              <a:t>Corporation (</a:t>
            </a:r>
            <a:r>
              <a:rPr lang="en-US" altLang="ja-JP" sz="2200" dirty="0" smtClean="0">
                <a:solidFill>
                  <a:srgbClr val="000066"/>
                </a:solidFill>
                <a:latin typeface="Times"/>
                <a:ea typeface="微软雅黑" charset="0"/>
                <a:cs typeface="Times"/>
              </a:rPr>
              <a:t>CNPC) is </a:t>
            </a:r>
            <a:r>
              <a:rPr lang="en-US" altLang="ja-JP" sz="2200" dirty="0">
                <a:solidFill>
                  <a:srgbClr val="000066"/>
                </a:solidFill>
                <a:latin typeface="Times"/>
                <a:ea typeface="微软雅黑" charset="0"/>
                <a:cs typeface="Times"/>
              </a:rPr>
              <a:t>a </a:t>
            </a:r>
            <a:r>
              <a:rPr lang="en-US" altLang="ja-JP" sz="2200" dirty="0" smtClean="0">
                <a:solidFill>
                  <a:srgbClr val="000066"/>
                </a:solidFill>
                <a:latin typeface="Times"/>
                <a:ea typeface="微软雅黑" charset="0"/>
                <a:cs typeface="Times"/>
              </a:rPr>
              <a:t>state</a:t>
            </a:r>
            <a:r>
              <a:rPr lang="en-US" altLang="ja-JP" sz="2200" dirty="0">
                <a:solidFill>
                  <a:srgbClr val="000066"/>
                </a:solidFill>
                <a:latin typeface="Times"/>
                <a:ea typeface="微软雅黑" charset="0"/>
                <a:cs typeface="Times"/>
              </a:rPr>
              <a:t>-owned </a:t>
            </a:r>
            <a:r>
              <a:rPr lang="en-US" altLang="ja-JP" sz="2200" dirty="0" smtClean="0">
                <a:solidFill>
                  <a:srgbClr val="000066"/>
                </a:solidFill>
                <a:latin typeface="Times"/>
                <a:ea typeface="微软雅黑" charset="0"/>
                <a:cs typeface="Times"/>
              </a:rPr>
              <a:t>enterprise with </a:t>
            </a:r>
            <a:r>
              <a:rPr lang="en-US" altLang="ja-JP" sz="2200" dirty="0">
                <a:solidFill>
                  <a:srgbClr val="000066"/>
                </a:solidFill>
                <a:latin typeface="Times"/>
                <a:ea typeface="微软雅黑" charset="0"/>
                <a:cs typeface="Times"/>
              </a:rPr>
              <a:t>businesses and operations covering</a:t>
            </a:r>
            <a:r>
              <a:rPr lang="ja-JP" altLang="en-US" sz="2200" dirty="0">
                <a:solidFill>
                  <a:srgbClr val="000066"/>
                </a:solidFill>
                <a:latin typeface="Times"/>
                <a:ea typeface="微软雅黑" charset="0"/>
                <a:cs typeface="Times"/>
              </a:rPr>
              <a:t>：</a:t>
            </a:r>
            <a:r>
              <a:rPr lang="en-US" altLang="ja-JP" sz="2200" dirty="0">
                <a:solidFill>
                  <a:srgbClr val="000066"/>
                </a:solidFill>
                <a:latin typeface="Times"/>
                <a:ea typeface="微软雅黑" charset="0"/>
                <a:cs typeface="Times"/>
              </a:rPr>
              <a:t>oil and gas business, engineering and technical services, petroleum engineering construction, equipment manufacturing, financial services, </a:t>
            </a:r>
            <a:r>
              <a:rPr lang="en-US" altLang="ja-JP" sz="2200" dirty="0" smtClean="0">
                <a:solidFill>
                  <a:srgbClr val="000066"/>
                </a:solidFill>
                <a:latin typeface="Times"/>
                <a:ea typeface="微软雅黑" charset="0"/>
                <a:cs typeface="Times"/>
              </a:rPr>
              <a:t>renewable </a:t>
            </a:r>
            <a:r>
              <a:rPr lang="en-US" altLang="ja-JP" sz="2200" dirty="0">
                <a:solidFill>
                  <a:srgbClr val="000066"/>
                </a:solidFill>
                <a:latin typeface="Times"/>
                <a:ea typeface="微软雅黑" charset="0"/>
                <a:cs typeface="Times"/>
              </a:rPr>
              <a:t>energy development </a:t>
            </a:r>
            <a:r>
              <a:rPr lang="en-US" altLang="ja-JP" sz="2200" dirty="0" smtClean="0">
                <a:solidFill>
                  <a:srgbClr val="000066"/>
                </a:solidFill>
                <a:latin typeface="Times"/>
                <a:ea typeface="微软雅黑" charset="0"/>
                <a:cs typeface="Times"/>
              </a:rPr>
              <a:t>etc. </a:t>
            </a:r>
            <a:endParaRPr lang="en-US" altLang="zh-CN" sz="2200" dirty="0">
              <a:solidFill>
                <a:srgbClr val="000066"/>
              </a:solidFill>
              <a:latin typeface="Times"/>
              <a:ea typeface="微软雅黑" charset="0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41155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2A0F9-4865-4780-86E2-9B91B2FACBFF}" type="slidenum">
              <a:rPr lang="zh-CN" altLang="en-US" smtClean="0"/>
              <a:pPr>
                <a:defRPr/>
              </a:pPr>
              <a:t>4</a:t>
            </a:fld>
            <a:endParaRPr lang="en-US" altLang="zh-CN" dirty="0"/>
          </a:p>
        </p:txBody>
      </p:sp>
      <p:sp>
        <p:nvSpPr>
          <p:cNvPr id="7" name="矩形 25"/>
          <p:cNvSpPr>
            <a:spLocks noChangeArrowheads="1"/>
          </p:cNvSpPr>
          <p:nvPr/>
        </p:nvSpPr>
        <p:spPr bwMode="auto">
          <a:xfrm>
            <a:off x="179512" y="1926357"/>
            <a:ext cx="8784976" cy="447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-444500" algn="l" defTabSz="457200" eaLnBrk="1" hangingPunct="1">
              <a:lnSpc>
                <a:spcPct val="130000"/>
              </a:lnSpc>
            </a:pPr>
            <a:r>
              <a:rPr lang="en-US" altLang="zh-CN" sz="2000" dirty="0" smtClean="0">
                <a:solidFill>
                  <a:schemeClr val="tx1"/>
                </a:solidFill>
                <a:latin typeface="Times"/>
                <a:ea typeface="方正黑体简体" charset="0"/>
                <a:cs typeface="Times"/>
              </a:rPr>
              <a:t>1. </a:t>
            </a:r>
            <a:r>
              <a:rPr lang="en-US" altLang="zh-CN" sz="2000" dirty="0" smtClean="0">
                <a:solidFill>
                  <a:srgbClr val="FF0000"/>
                </a:solidFill>
                <a:latin typeface="Times"/>
                <a:ea typeface="方正黑体简体" charset="0"/>
                <a:cs typeface="Times"/>
              </a:rPr>
              <a:t>Safety and Environmental policies, strategic plans, regulations and standards</a:t>
            </a:r>
            <a:r>
              <a:rPr lang="en-US" altLang="zh-CN" sz="2000" dirty="0" smtClean="0">
                <a:solidFill>
                  <a:schemeClr val="tx1"/>
                </a:solidFill>
                <a:latin typeface="Times"/>
                <a:ea typeface="方正黑体简体" charset="0"/>
                <a:cs typeface="Times"/>
              </a:rPr>
              <a:t>;</a:t>
            </a:r>
          </a:p>
          <a:p>
            <a:pPr indent="-444500" algn="l" defTabSz="457200" eaLnBrk="1" hangingPunct="1">
              <a:lnSpc>
                <a:spcPct val="130000"/>
              </a:lnSpc>
            </a:pPr>
            <a:r>
              <a:rPr lang="en-US" altLang="zh-CN" sz="2000" dirty="0" smtClean="0">
                <a:solidFill>
                  <a:schemeClr val="tx1"/>
                </a:solidFill>
                <a:latin typeface="Times"/>
                <a:ea typeface="方正黑体简体" charset="0"/>
                <a:cs typeface="Times"/>
              </a:rPr>
              <a:t>2. Management system on health, safety and environment (HSE)</a:t>
            </a:r>
          </a:p>
          <a:p>
            <a:pPr indent="-444500" algn="l" defTabSz="457200" eaLnBrk="1" hangingPunct="1">
              <a:lnSpc>
                <a:spcPct val="130000"/>
              </a:lnSpc>
            </a:pPr>
            <a:r>
              <a:rPr lang="en-US" altLang="zh-CN" sz="2000" dirty="0" smtClean="0">
                <a:solidFill>
                  <a:schemeClr val="tx1"/>
                </a:solidFill>
                <a:latin typeface="Times"/>
                <a:ea typeface="方正黑体简体" charset="0"/>
                <a:cs typeface="Times"/>
              </a:rPr>
              <a:t>3. Technical evaluation on large scale environmental treatment projects</a:t>
            </a:r>
          </a:p>
          <a:p>
            <a:pPr indent="-444500" algn="l" defTabSz="457200" eaLnBrk="1" hangingPunct="1">
              <a:lnSpc>
                <a:spcPct val="130000"/>
              </a:lnSpc>
            </a:pPr>
            <a:r>
              <a:rPr lang="en-US" altLang="zh-CN" sz="2000" dirty="0" smtClean="0">
                <a:solidFill>
                  <a:schemeClr val="tx1"/>
                </a:solidFill>
                <a:latin typeface="Times"/>
                <a:ea typeface="方正黑体简体" charset="0"/>
                <a:cs typeface="Times"/>
              </a:rPr>
              <a:t>4. Technical support for large scale new</a:t>
            </a:r>
            <a:r>
              <a:rPr lang="zh-CN" altLang="en-US" sz="2000" dirty="0" smtClean="0">
                <a:solidFill>
                  <a:schemeClr val="tx1"/>
                </a:solidFill>
                <a:latin typeface="Times"/>
                <a:ea typeface="方正黑体简体" charset="0"/>
                <a:cs typeface="Times"/>
              </a:rPr>
              <a:t>－</a:t>
            </a:r>
            <a:r>
              <a:rPr lang="en-US" altLang="zh-CN" sz="2000" dirty="0" smtClean="0">
                <a:solidFill>
                  <a:schemeClr val="tx1"/>
                </a:solidFill>
                <a:latin typeface="Times"/>
                <a:ea typeface="方正黑体简体" charset="0"/>
                <a:cs typeface="Times"/>
              </a:rPr>
              <a:t>built projects and acquisitions in HSE</a:t>
            </a:r>
          </a:p>
          <a:p>
            <a:pPr indent="-444500" algn="l" defTabSz="457200" eaLnBrk="1" hangingPunct="1">
              <a:lnSpc>
                <a:spcPct val="130000"/>
              </a:lnSpc>
            </a:pPr>
            <a:r>
              <a:rPr lang="en-US" altLang="zh-CN" sz="2000" dirty="0" smtClean="0">
                <a:solidFill>
                  <a:schemeClr val="tx1"/>
                </a:solidFill>
                <a:latin typeface="Times"/>
                <a:ea typeface="方正黑体简体" charset="0"/>
                <a:cs typeface="Times"/>
              </a:rPr>
              <a:t>5. Emergency management and accident investigation</a:t>
            </a:r>
          </a:p>
          <a:p>
            <a:pPr indent="-444500" algn="l" defTabSz="457200" eaLnBrk="1" hangingPunct="1">
              <a:lnSpc>
                <a:spcPct val="130000"/>
              </a:lnSpc>
            </a:pPr>
            <a:r>
              <a:rPr lang="en-US" altLang="zh-CN" sz="2000" dirty="0" smtClean="0">
                <a:solidFill>
                  <a:schemeClr val="tx1"/>
                </a:solidFill>
                <a:latin typeface="Times"/>
                <a:ea typeface="方正黑体简体" charset="0"/>
                <a:cs typeface="Times"/>
              </a:rPr>
              <a:t>6. </a:t>
            </a:r>
            <a:r>
              <a:rPr lang="en-US" altLang="zh-CN" sz="2000" dirty="0" smtClean="0">
                <a:solidFill>
                  <a:srgbClr val="FF0000"/>
                </a:solidFill>
                <a:latin typeface="Times"/>
                <a:ea typeface="方正黑体简体" charset="0"/>
                <a:cs typeface="Times"/>
              </a:rPr>
              <a:t>Research, application and demonstration of basic, and perspective safety and environmental technology in the oil and gas industry</a:t>
            </a:r>
          </a:p>
          <a:p>
            <a:pPr indent="-444500" algn="l" defTabSz="457200" eaLnBrk="1" hangingPunct="1">
              <a:lnSpc>
                <a:spcPct val="130000"/>
              </a:lnSpc>
            </a:pPr>
            <a:r>
              <a:rPr lang="en-US" altLang="zh-CN" sz="2000" dirty="0" smtClean="0">
                <a:solidFill>
                  <a:schemeClr val="tx1"/>
                </a:solidFill>
                <a:latin typeface="Times"/>
                <a:ea typeface="方正黑体简体" charset="0"/>
                <a:cs typeface="Times"/>
              </a:rPr>
              <a:t>7. HSE information management </a:t>
            </a:r>
          </a:p>
          <a:p>
            <a:pPr indent="-444500" algn="l" defTabSz="457200" eaLnBrk="1" hangingPunct="1">
              <a:lnSpc>
                <a:spcPct val="130000"/>
              </a:lnSpc>
            </a:pPr>
            <a:r>
              <a:rPr lang="en-US" altLang="zh-CN" sz="2000" dirty="0" smtClean="0">
                <a:solidFill>
                  <a:schemeClr val="tx1"/>
                </a:solidFill>
                <a:latin typeface="Times"/>
                <a:ea typeface="方正黑体简体" charset="0"/>
                <a:cs typeface="Times"/>
              </a:rPr>
              <a:t>8. HSE evaluation, verification, authentication, and consultation</a:t>
            </a:r>
            <a:endParaRPr lang="zh-CN" altLang="en-US" sz="2000" dirty="0">
              <a:solidFill>
                <a:schemeClr val="tx1"/>
              </a:solidFill>
              <a:latin typeface="Times"/>
              <a:ea typeface="方正黑体简体" charset="0"/>
              <a:cs typeface="Times"/>
            </a:endParaRPr>
          </a:p>
        </p:txBody>
      </p:sp>
      <p:sp>
        <p:nvSpPr>
          <p:cNvPr id="3" name="文本框 2"/>
          <p:cNvSpPr txBox="1"/>
          <p:nvPr/>
        </p:nvSpPr>
        <p:spPr bwMode="auto">
          <a:xfrm>
            <a:off x="179512" y="990253"/>
            <a:ext cx="4896544" cy="67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90000" bIns="90000" rtlCol="0">
            <a:spAutoFit/>
          </a:bodyPr>
          <a:lstStyle/>
          <a:p>
            <a:pPr algn="l" defTabSz="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3200" b="1" kern="0" dirty="0" smtClean="0">
                <a:solidFill>
                  <a:srgbClr val="FF0000"/>
                </a:solidFill>
                <a:latin typeface="Times"/>
                <a:ea typeface="黑体" pitchFamily="2" charset="-122"/>
                <a:cs typeface="Times"/>
              </a:rPr>
              <a:t>Our responsibility:</a:t>
            </a:r>
            <a:endParaRPr kumimoji="1" lang="zh-CN" altLang="en-US" sz="3200" b="1" kern="0" dirty="0">
              <a:solidFill>
                <a:srgbClr val="FF0000"/>
              </a:solidFill>
              <a:latin typeface="Times"/>
              <a:ea typeface="黑体" pitchFamily="2" charset="-122"/>
              <a:cs typeface="Times"/>
            </a:endParaRPr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1115616" y="126157"/>
            <a:ext cx="7605713" cy="5651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About RISE-CNPC</a:t>
            </a:r>
          </a:p>
          <a:p>
            <a:endParaRPr lang="en-US" altLang="zh-CN" sz="28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endParaRPr lang="en-US" altLang="zh-CN" sz="28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939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2A0F9-4865-4780-86E2-9B91B2FACBFF}" type="slidenum">
              <a:rPr lang="zh-CN" altLang="en-US" smtClean="0"/>
              <a:pPr>
                <a:defRPr/>
              </a:pPr>
              <a:t>5</a:t>
            </a:fld>
            <a:endParaRPr lang="en-US" altLang="zh-CN" dirty="0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" y="1926357"/>
            <a:ext cx="9144000" cy="447188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 bwMode="auto">
          <a:xfrm>
            <a:off x="179512" y="990253"/>
            <a:ext cx="4896544" cy="67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90000" bIns="90000" rtlCol="0">
            <a:spAutoFit/>
          </a:bodyPr>
          <a:lstStyle/>
          <a:p>
            <a:pPr algn="l" defTabSz="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3200" b="1" kern="0" dirty="0" smtClean="0">
                <a:solidFill>
                  <a:srgbClr val="FF0000"/>
                </a:solidFill>
                <a:latin typeface="Times"/>
                <a:ea typeface="黑体" pitchFamily="2" charset="-122"/>
                <a:cs typeface="Times"/>
              </a:rPr>
              <a:t>Our research:</a:t>
            </a:r>
            <a:endParaRPr kumimoji="1" lang="zh-CN" altLang="en-US" sz="3200" b="1" kern="0" dirty="0">
              <a:solidFill>
                <a:srgbClr val="FF0000"/>
              </a:solidFill>
              <a:latin typeface="Times"/>
              <a:ea typeface="黑体" pitchFamily="2" charset="-122"/>
              <a:cs typeface="Times"/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1115616" y="126157"/>
            <a:ext cx="7605713" cy="5651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About RISE-CNPC</a:t>
            </a:r>
          </a:p>
          <a:p>
            <a:endParaRPr lang="en-US" altLang="zh-CN" sz="28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endParaRPr lang="en-US" altLang="zh-CN" sz="28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62724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2A0F9-4865-4780-86E2-9B91B2FACBFF}" type="slidenum">
              <a:rPr lang="zh-CN" altLang="en-US" smtClean="0"/>
              <a:pPr>
                <a:defRPr/>
              </a:pPr>
              <a:t>6</a:t>
            </a:fld>
            <a:endParaRPr lang="en-US" altLang="zh-CN" dirty="0"/>
          </a:p>
        </p:txBody>
      </p:sp>
      <p:sp>
        <p:nvSpPr>
          <p:cNvPr id="3" name="文本框 2"/>
          <p:cNvSpPr txBox="1"/>
          <p:nvPr/>
        </p:nvSpPr>
        <p:spPr bwMode="auto">
          <a:xfrm>
            <a:off x="3419872" y="774229"/>
            <a:ext cx="2151100" cy="797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90000" bIns="90000" rtlCol="0">
            <a:spAutoFit/>
          </a:bodyPr>
          <a:lstStyle/>
          <a:p>
            <a:pPr defTabSz="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4000" b="1" kern="0" dirty="0" smtClean="0">
                <a:solidFill>
                  <a:srgbClr val="FF0000"/>
                </a:solidFill>
                <a:latin typeface="Times"/>
                <a:ea typeface="黑体" pitchFamily="2" charset="-122"/>
                <a:cs typeface="Times"/>
              </a:rPr>
              <a:t>Contents</a:t>
            </a:r>
          </a:p>
        </p:txBody>
      </p:sp>
      <p:sp>
        <p:nvSpPr>
          <p:cNvPr id="6" name="文本框 5"/>
          <p:cNvSpPr txBox="1"/>
          <p:nvPr/>
        </p:nvSpPr>
        <p:spPr bwMode="auto">
          <a:xfrm>
            <a:off x="1619672" y="1998365"/>
            <a:ext cx="5840060" cy="235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90000" bIns="90000" rtlCol="0">
            <a:spAutoFit/>
          </a:bodyPr>
          <a:lstStyle/>
          <a:p>
            <a:pPr algn="l" defTabSz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3200" b="1" kern="0" dirty="0" smtClean="0">
                <a:solidFill>
                  <a:srgbClr val="000066"/>
                </a:solidFill>
                <a:latin typeface="Times"/>
                <a:cs typeface="Times"/>
              </a:rPr>
              <a:t>1. About us</a:t>
            </a:r>
          </a:p>
          <a:p>
            <a:pPr algn="l" defTabSz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3200" kern="0" dirty="0" smtClean="0">
                <a:solidFill>
                  <a:srgbClr val="FF0000"/>
                </a:solidFill>
                <a:latin typeface="Times"/>
                <a:cs typeface="Times"/>
              </a:rPr>
              <a:t>2. CCUS in China - Background</a:t>
            </a:r>
          </a:p>
          <a:p>
            <a:pPr algn="l" defTabSz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3200" kern="0" dirty="0" smtClean="0">
                <a:solidFill>
                  <a:srgbClr val="000066"/>
                </a:solidFill>
                <a:latin typeface="Times"/>
                <a:cs typeface="Times"/>
              </a:rPr>
              <a:t>3. CCUS Practice in CNPC</a:t>
            </a:r>
          </a:p>
        </p:txBody>
      </p:sp>
    </p:spTree>
    <p:extLst>
      <p:ext uri="{BB962C8B-B14F-4D97-AF65-F5344CB8AC3E}">
        <p14:creationId xmlns:p14="http://schemas.microsoft.com/office/powerpoint/2010/main" val="2645971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C2A0F9-4865-4780-86E2-9B91B2FACBFF}" type="slidenum">
              <a:rPr lang="zh-CN" altLang="en-US" smtClean="0"/>
              <a:pPr>
                <a:defRPr/>
              </a:pPr>
              <a:t>7</a:t>
            </a:fld>
            <a:endParaRPr lang="en-US" altLang="zh-CN" dirty="0"/>
          </a:p>
        </p:txBody>
      </p:sp>
      <p:sp>
        <p:nvSpPr>
          <p:cNvPr id="3" name="标题 1"/>
          <p:cNvSpPr txBox="1">
            <a:spLocks/>
          </p:cNvSpPr>
          <p:nvPr/>
        </p:nvSpPr>
        <p:spPr>
          <a:xfrm>
            <a:off x="1115616" y="126157"/>
            <a:ext cx="7605713" cy="5651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Background - National</a:t>
            </a:r>
          </a:p>
          <a:p>
            <a:endParaRPr lang="en-US" altLang="zh-CN" sz="28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endParaRPr lang="en-US" altLang="zh-CN" sz="28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圆角矩形 1"/>
          <p:cNvSpPr/>
          <p:nvPr/>
        </p:nvSpPr>
        <p:spPr bwMode="auto">
          <a:xfrm>
            <a:off x="323528" y="1022552"/>
            <a:ext cx="8568952" cy="4257109"/>
          </a:xfrm>
          <a:prstGeom prst="roundRect">
            <a:avLst>
              <a:gd name="adj" fmla="val 7902"/>
            </a:avLst>
          </a:prstGeom>
          <a:gradFill rotWithShape="1">
            <a:gsLst>
              <a:gs pos="65000">
                <a:schemeClr val="bg1"/>
              </a:gs>
              <a:gs pos="100000">
                <a:schemeClr val="accent4">
                  <a:lumMod val="10000"/>
                  <a:lumOff val="90000"/>
                </a:schemeClr>
              </a:gs>
              <a:gs pos="100000">
                <a:schemeClr val="accent1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2">
              <a:schemeClr val="tx1">
                <a:gamma/>
                <a:shade val="60000"/>
                <a:invGamma/>
                <a:alpha val="0"/>
              </a:schemeClr>
            </a:prstShdw>
          </a:effectLst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l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 smtClean="0">
                <a:solidFill>
                  <a:srgbClr val="000066"/>
                </a:solidFill>
                <a:ea typeface="方正大黑简体" panose="03000509000000000000" pitchFamily="65" charset="-122"/>
                <a:cs typeface="Times New Roman" panose="02020603050405020304" pitchFamily="18" charset="0"/>
              </a:rPr>
              <a:t>Carbon emission peak by 2030 referring to Paris Agreement</a:t>
            </a:r>
          </a:p>
          <a:p>
            <a:pPr marL="342900" indent="-342900" algn="l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 smtClean="0">
                <a:solidFill>
                  <a:srgbClr val="000066"/>
                </a:solidFill>
                <a:ea typeface="方正大黑简体" panose="03000509000000000000" pitchFamily="65" charset="-122"/>
                <a:cs typeface="Times New Roman" panose="02020603050405020304" pitchFamily="18" charset="0"/>
              </a:rPr>
              <a:t>National Carbon Market launched on Dec., 2017</a:t>
            </a:r>
          </a:p>
          <a:p>
            <a:pPr marL="342900" indent="-342900" algn="l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 smtClean="0">
                <a:solidFill>
                  <a:srgbClr val="000066"/>
                </a:solidFill>
                <a:ea typeface="方正大黑简体" panose="03000509000000000000" pitchFamily="65" charset="-122"/>
                <a:cs typeface="Times New Roman" panose="02020603050405020304" pitchFamily="18" charset="0"/>
              </a:rPr>
              <a:t>CCUS included in the Action </a:t>
            </a:r>
            <a:r>
              <a:rPr lang="en-US" altLang="zh-CN" sz="2200" dirty="0">
                <a:solidFill>
                  <a:srgbClr val="000066"/>
                </a:solidFill>
                <a:ea typeface="方正大黑简体" panose="03000509000000000000" pitchFamily="65" charset="-122"/>
                <a:cs typeface="Times New Roman" panose="02020603050405020304" pitchFamily="18" charset="0"/>
              </a:rPr>
              <a:t>P</a:t>
            </a:r>
            <a:r>
              <a:rPr lang="en-US" altLang="zh-CN" sz="2200" dirty="0" smtClean="0">
                <a:solidFill>
                  <a:srgbClr val="000066"/>
                </a:solidFill>
                <a:ea typeface="方正大黑简体" panose="03000509000000000000" pitchFamily="65" charset="-122"/>
                <a:cs typeface="Times New Roman" panose="02020603050405020304" pitchFamily="18" charset="0"/>
              </a:rPr>
              <a:t>lan for Innovation of Energy Tech Revolution (2016-2030) published by NDRC and NEA</a:t>
            </a:r>
          </a:p>
          <a:p>
            <a:pPr marL="342900" indent="-342900" algn="l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 smtClean="0">
                <a:solidFill>
                  <a:srgbClr val="000066"/>
                </a:solidFill>
                <a:ea typeface="方正大黑简体" panose="03000509000000000000" pitchFamily="65" charset="-122"/>
                <a:cs typeface="Times New Roman" panose="02020603050405020304" pitchFamily="18" charset="0"/>
              </a:rPr>
              <a:t>CCUS recommended in tackle climate change during the “13</a:t>
            </a:r>
            <a:r>
              <a:rPr lang="en-US" altLang="zh-CN" sz="2200" baseline="30000" dirty="0" smtClean="0">
                <a:solidFill>
                  <a:srgbClr val="000066"/>
                </a:solidFill>
                <a:ea typeface="方正大黑简体" panose="03000509000000000000" pitchFamily="65" charset="-122"/>
                <a:cs typeface="Times New Roman" panose="02020603050405020304" pitchFamily="18" charset="0"/>
              </a:rPr>
              <a:t>th</a:t>
            </a:r>
            <a:r>
              <a:rPr lang="en-US" altLang="zh-CN" sz="2200" dirty="0" smtClean="0">
                <a:solidFill>
                  <a:srgbClr val="000066"/>
                </a:solidFill>
                <a:ea typeface="方正大黑简体" panose="03000509000000000000" pitchFamily="65" charset="-122"/>
                <a:cs typeface="Times New Roman" panose="02020603050405020304" pitchFamily="18" charset="0"/>
              </a:rPr>
              <a:t> five year plan” by MST, MEE and BM</a:t>
            </a:r>
          </a:p>
        </p:txBody>
      </p:sp>
    </p:spTree>
    <p:extLst>
      <p:ext uri="{BB962C8B-B14F-4D97-AF65-F5344CB8AC3E}">
        <p14:creationId xmlns:p14="http://schemas.microsoft.com/office/powerpoint/2010/main" val="1205990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646862"/>
            <a:ext cx="457200" cy="230188"/>
          </a:xfrm>
        </p:spPr>
        <p:txBody>
          <a:bodyPr/>
          <a:lstStyle/>
          <a:p>
            <a:pPr>
              <a:defRPr/>
            </a:pPr>
            <a:fld id="{B1C2A0F9-4865-4780-86E2-9B91B2FACBFF}" type="slidenum">
              <a:rPr lang="zh-CN" altLang="en-US" smtClean="0"/>
              <a:pPr>
                <a:defRPr/>
              </a:pPr>
              <a:t>8</a:t>
            </a:fld>
            <a:endParaRPr lang="en-US" altLang="zh-CN" dirty="0"/>
          </a:p>
        </p:txBody>
      </p:sp>
      <p:sp>
        <p:nvSpPr>
          <p:cNvPr id="3" name="标题 1"/>
          <p:cNvSpPr txBox="1">
            <a:spLocks/>
          </p:cNvSpPr>
          <p:nvPr/>
        </p:nvSpPr>
        <p:spPr>
          <a:xfrm>
            <a:off x="1115616" y="126157"/>
            <a:ext cx="7605713" cy="5651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大黑简体" panose="03000509000000000000" pitchFamily="65" charset="-122"/>
                <a:cs typeface="Times New Roman" panose="02020603050405020304" pitchFamily="18" charset="0"/>
              </a:rPr>
              <a:t>Background - National</a:t>
            </a:r>
            <a:endParaRPr lang="zh-CN" altLang="en-US" sz="2800" kern="0" dirty="0">
              <a:solidFill>
                <a:srgbClr val="FF0000"/>
              </a:solidFill>
              <a:latin typeface="Times New Roman" panose="02020603050405020304" pitchFamily="18" charset="0"/>
              <a:ea typeface="方正大黑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7" name="圆角矩形 1"/>
          <p:cNvSpPr/>
          <p:nvPr/>
        </p:nvSpPr>
        <p:spPr bwMode="auto">
          <a:xfrm>
            <a:off x="467544" y="846237"/>
            <a:ext cx="8568952" cy="2176507"/>
          </a:xfrm>
          <a:prstGeom prst="roundRect">
            <a:avLst>
              <a:gd name="adj" fmla="val 7902"/>
            </a:avLst>
          </a:prstGeom>
          <a:gradFill rotWithShape="1">
            <a:gsLst>
              <a:gs pos="65000">
                <a:schemeClr val="bg1"/>
              </a:gs>
              <a:gs pos="100000">
                <a:schemeClr val="accent4">
                  <a:lumMod val="10000"/>
                  <a:lumOff val="90000"/>
                </a:schemeClr>
              </a:gs>
              <a:gs pos="100000">
                <a:schemeClr val="accent1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2">
              <a:schemeClr val="tx1">
                <a:gamma/>
                <a:shade val="60000"/>
                <a:invGamma/>
                <a:alpha val="0"/>
              </a:schemeClr>
            </a:prstShdw>
          </a:effectLst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200" dirty="0" smtClean="0">
                <a:solidFill>
                  <a:srgbClr val="000066"/>
                </a:solidFill>
                <a:ea typeface="方正大黑简体" panose="03000509000000000000" pitchFamily="65" charset="-122"/>
                <a:cs typeface="Times New Roman" panose="02020603050405020304" pitchFamily="18" charset="0"/>
              </a:rPr>
              <a:t>CCUS could:</a:t>
            </a:r>
            <a:endParaRPr lang="en-US" altLang="zh-CN" sz="2200" dirty="0">
              <a:solidFill>
                <a:srgbClr val="000066"/>
              </a:solidFill>
              <a:ea typeface="方正大黑简体" panose="03000509000000000000" pitchFamily="65" charset="-122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 smtClean="0">
                <a:solidFill>
                  <a:srgbClr val="000066"/>
                </a:solidFill>
                <a:ea typeface="方正大黑简体" panose="03000509000000000000" pitchFamily="65" charset="-122"/>
                <a:cs typeface="Times New Roman" panose="02020603050405020304" pitchFamily="18" charset="0"/>
              </a:rPr>
              <a:t>Shaping the carbon emission peak after 2030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 smtClean="0">
                <a:solidFill>
                  <a:srgbClr val="000066"/>
                </a:solidFill>
                <a:ea typeface="方正大黑简体" panose="03000509000000000000" pitchFamily="65" charset="-122"/>
                <a:cs typeface="Times New Roman" panose="02020603050405020304" pitchFamily="18" charset="0"/>
              </a:rPr>
              <a:t>Large scale low-carbon utilization of coal-generated power station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 smtClean="0">
                <a:solidFill>
                  <a:srgbClr val="000066"/>
                </a:solidFill>
                <a:ea typeface="方正大黑简体" panose="03000509000000000000" pitchFamily="65" charset="-122"/>
                <a:cs typeface="Times New Roman" panose="02020603050405020304" pitchFamily="18" charset="0"/>
              </a:rPr>
              <a:t> Guarantee a smooth transition of energy structure in China</a:t>
            </a:r>
          </a:p>
        </p:txBody>
      </p:sp>
      <p:sp>
        <p:nvSpPr>
          <p:cNvPr id="5" name="文本框 4"/>
          <p:cNvSpPr txBox="1"/>
          <p:nvPr/>
        </p:nvSpPr>
        <p:spPr bwMode="auto">
          <a:xfrm>
            <a:off x="2771800" y="6606877"/>
            <a:ext cx="3678721" cy="343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90000" bIns="90000" rtlCol="0">
            <a:spAutoFit/>
          </a:bodyPr>
          <a:lstStyle/>
          <a:p>
            <a:pPr defTabSz="0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050" kern="0" dirty="0" smtClean="0">
                <a:solidFill>
                  <a:srgbClr val="000066"/>
                </a:solidFill>
                <a:latin typeface="Times"/>
                <a:ea typeface="黑体" pitchFamily="2" charset="-122"/>
                <a:cs typeface="Times"/>
              </a:rPr>
              <a:t>Energy consumption composition in China during 2013-2018</a:t>
            </a:r>
            <a:endParaRPr kumimoji="1" lang="zh-CN" altLang="en-US" sz="1050" kern="0" dirty="0">
              <a:solidFill>
                <a:srgbClr val="000066"/>
              </a:solidFill>
              <a:latin typeface="Times"/>
              <a:ea typeface="黑体" pitchFamily="2" charset="-122"/>
              <a:cs typeface="Times"/>
            </a:endParaRPr>
          </a:p>
        </p:txBody>
      </p:sp>
      <p:grpSp>
        <p:nvGrpSpPr>
          <p:cNvPr id="19" name="组 18"/>
          <p:cNvGrpSpPr/>
          <p:nvPr/>
        </p:nvGrpSpPr>
        <p:grpSpPr>
          <a:xfrm>
            <a:off x="179512" y="3006477"/>
            <a:ext cx="8712968" cy="3727717"/>
            <a:chOff x="179512" y="3006477"/>
            <a:chExt cx="8712968" cy="372771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512" y="3006477"/>
              <a:ext cx="8712968" cy="360040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 bwMode="auto">
            <a:xfrm>
              <a:off x="3059832" y="3174887"/>
              <a:ext cx="441272" cy="33564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tIns="90000" bIns="90000" rtlCol="0">
              <a:spAutoFit/>
            </a:bodyPr>
            <a:lstStyle/>
            <a:p>
              <a:pPr defTabSz="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zh-CN" sz="1000" kern="0" dirty="0">
                  <a:solidFill>
                    <a:srgbClr val="000066"/>
                  </a:solidFill>
                  <a:latin typeface="Times"/>
                  <a:cs typeface="Times"/>
                </a:rPr>
                <a:t>C</a:t>
              </a:r>
              <a:r>
                <a:rPr kumimoji="1" lang="en-US" altLang="zh-CN" sz="1000" b="1" kern="0" dirty="0" smtClean="0">
                  <a:solidFill>
                    <a:srgbClr val="000066"/>
                  </a:solidFill>
                  <a:latin typeface="Times"/>
                  <a:ea typeface="黑体" pitchFamily="2" charset="-122"/>
                  <a:cs typeface="Times"/>
                </a:rPr>
                <a:t>oal</a:t>
              </a:r>
              <a:endParaRPr kumimoji="1" lang="zh-CN" altLang="en-US" sz="1000" b="1" kern="0" dirty="0">
                <a:solidFill>
                  <a:srgbClr val="000066"/>
                </a:solidFill>
                <a:latin typeface="Times"/>
                <a:ea typeface="黑体" pitchFamily="2" charset="-122"/>
                <a:cs typeface="Times"/>
              </a:endParaRPr>
            </a:p>
          </p:txBody>
        </p:sp>
        <p:sp>
          <p:nvSpPr>
            <p:cNvPr id="9" name="文本框 8"/>
            <p:cNvSpPr txBox="1"/>
            <p:nvPr/>
          </p:nvSpPr>
          <p:spPr bwMode="auto">
            <a:xfrm>
              <a:off x="3635896" y="3190276"/>
              <a:ext cx="504056" cy="32025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tIns="90000" bIns="90000" rtlCol="0">
              <a:spAutoFit/>
            </a:bodyPr>
            <a:lstStyle/>
            <a:p>
              <a:pPr defTabSz="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zh-CN" sz="900" b="1" kern="0" dirty="0" smtClean="0">
                  <a:solidFill>
                    <a:srgbClr val="000066"/>
                  </a:solidFill>
                  <a:latin typeface="Times"/>
                  <a:ea typeface="黑体" pitchFamily="2" charset="-122"/>
                  <a:cs typeface="Times"/>
                </a:rPr>
                <a:t>Petro</a:t>
              </a:r>
            </a:p>
          </p:txBody>
        </p:sp>
        <p:sp>
          <p:nvSpPr>
            <p:cNvPr id="10" name="文本框 9"/>
            <p:cNvSpPr txBox="1"/>
            <p:nvPr/>
          </p:nvSpPr>
          <p:spPr bwMode="auto">
            <a:xfrm>
              <a:off x="4283968" y="3190276"/>
              <a:ext cx="504056" cy="32025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tIns="90000" bIns="90000" rtlCol="0">
              <a:spAutoFit/>
            </a:bodyPr>
            <a:lstStyle/>
            <a:p>
              <a:pPr defTabSz="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zh-CN" sz="900" b="1" kern="0" dirty="0" smtClean="0">
                  <a:solidFill>
                    <a:srgbClr val="000066"/>
                  </a:solidFill>
                  <a:latin typeface="Times"/>
                  <a:ea typeface="黑体" pitchFamily="2" charset="-122"/>
                  <a:cs typeface="Times"/>
                </a:rPr>
                <a:t> Gas</a:t>
              </a:r>
            </a:p>
          </p:txBody>
        </p:sp>
        <p:sp>
          <p:nvSpPr>
            <p:cNvPr id="11" name="文本框 10"/>
            <p:cNvSpPr txBox="1"/>
            <p:nvPr/>
          </p:nvSpPr>
          <p:spPr bwMode="auto">
            <a:xfrm>
              <a:off x="5004048" y="3190276"/>
              <a:ext cx="792088" cy="32025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tIns="90000" bIns="90000" rtlCol="0">
              <a:spAutoFit/>
            </a:bodyPr>
            <a:lstStyle/>
            <a:p>
              <a:pPr defTabSz="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zh-CN" sz="900" b="1" kern="0" dirty="0" smtClean="0">
                  <a:solidFill>
                    <a:srgbClr val="000066"/>
                  </a:solidFill>
                  <a:latin typeface="Times"/>
                  <a:ea typeface="黑体" pitchFamily="2" charset="-122"/>
                  <a:cs typeface="Times"/>
                </a:rPr>
                <a:t> Renewable</a:t>
              </a:r>
            </a:p>
          </p:txBody>
        </p:sp>
        <p:sp>
          <p:nvSpPr>
            <p:cNvPr id="12" name="文本框 11"/>
            <p:cNvSpPr txBox="1"/>
            <p:nvPr/>
          </p:nvSpPr>
          <p:spPr bwMode="auto">
            <a:xfrm>
              <a:off x="7452320" y="6390853"/>
              <a:ext cx="1296144" cy="34334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tIns="90000" bIns="90000" rtlCol="0">
              <a:spAutoFit/>
            </a:bodyPr>
            <a:lstStyle/>
            <a:p>
              <a:pPr defTabSz="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zh-CN" sz="1050" b="1" kern="0" dirty="0" smtClean="0">
                  <a:solidFill>
                    <a:srgbClr val="000066"/>
                  </a:solidFill>
                  <a:latin typeface="Times"/>
                  <a:ea typeface="黑体" pitchFamily="2" charset="-122"/>
                  <a:cs typeface="Times"/>
                </a:rPr>
                <a:t> Projected 2018</a:t>
              </a:r>
            </a:p>
          </p:txBody>
        </p:sp>
        <p:sp>
          <p:nvSpPr>
            <p:cNvPr id="13" name="文本框 12"/>
            <p:cNvSpPr txBox="1"/>
            <p:nvPr/>
          </p:nvSpPr>
          <p:spPr bwMode="auto">
            <a:xfrm>
              <a:off x="6300192" y="6358628"/>
              <a:ext cx="792088" cy="34334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tIns="90000" bIns="90000" rtlCol="0">
              <a:spAutoFit/>
            </a:bodyPr>
            <a:lstStyle/>
            <a:p>
              <a:pPr defTabSz="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zh-CN" sz="1050" b="1" kern="0" dirty="0" smtClean="0">
                  <a:solidFill>
                    <a:srgbClr val="000066"/>
                  </a:solidFill>
                  <a:latin typeface="Times"/>
                  <a:ea typeface="黑体" pitchFamily="2" charset="-122"/>
                  <a:cs typeface="Times"/>
                </a:rPr>
                <a:t>2017</a:t>
              </a:r>
            </a:p>
          </p:txBody>
        </p:sp>
        <p:sp>
          <p:nvSpPr>
            <p:cNvPr id="15" name="文本框 14"/>
            <p:cNvSpPr txBox="1"/>
            <p:nvPr/>
          </p:nvSpPr>
          <p:spPr bwMode="auto">
            <a:xfrm>
              <a:off x="4932040" y="6358628"/>
              <a:ext cx="792088" cy="34334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tIns="90000" bIns="90000" rtlCol="0">
              <a:spAutoFit/>
            </a:bodyPr>
            <a:lstStyle/>
            <a:p>
              <a:pPr defTabSz="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zh-CN" sz="1050" b="1" kern="0" dirty="0" smtClean="0">
                  <a:solidFill>
                    <a:srgbClr val="000066"/>
                  </a:solidFill>
                  <a:latin typeface="Times"/>
                  <a:ea typeface="黑体" pitchFamily="2" charset="-122"/>
                  <a:cs typeface="Times"/>
                </a:rPr>
                <a:t>2016</a:t>
              </a:r>
            </a:p>
          </p:txBody>
        </p:sp>
        <p:sp>
          <p:nvSpPr>
            <p:cNvPr id="16" name="文本框 15"/>
            <p:cNvSpPr txBox="1"/>
            <p:nvPr/>
          </p:nvSpPr>
          <p:spPr bwMode="auto">
            <a:xfrm>
              <a:off x="3491880" y="6390853"/>
              <a:ext cx="792088" cy="34334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tIns="90000" bIns="90000" rtlCol="0">
              <a:spAutoFit/>
            </a:bodyPr>
            <a:lstStyle/>
            <a:p>
              <a:pPr defTabSz="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zh-CN" sz="1050" b="1" kern="0" dirty="0" smtClean="0">
                  <a:solidFill>
                    <a:srgbClr val="000066"/>
                  </a:solidFill>
                  <a:latin typeface="Times"/>
                  <a:ea typeface="黑体" pitchFamily="2" charset="-122"/>
                  <a:cs typeface="Times"/>
                </a:rPr>
                <a:t>2015</a:t>
              </a:r>
            </a:p>
          </p:txBody>
        </p:sp>
        <p:sp>
          <p:nvSpPr>
            <p:cNvPr id="17" name="文本框 16"/>
            <p:cNvSpPr txBox="1"/>
            <p:nvPr/>
          </p:nvSpPr>
          <p:spPr bwMode="auto">
            <a:xfrm>
              <a:off x="2123728" y="6390853"/>
              <a:ext cx="792088" cy="34334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tIns="90000" bIns="90000" rtlCol="0">
              <a:spAutoFit/>
            </a:bodyPr>
            <a:lstStyle/>
            <a:p>
              <a:pPr defTabSz="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zh-CN" sz="1050" b="1" kern="0" dirty="0" smtClean="0">
                  <a:solidFill>
                    <a:srgbClr val="000066"/>
                  </a:solidFill>
                  <a:latin typeface="Times"/>
                  <a:ea typeface="黑体" pitchFamily="2" charset="-122"/>
                  <a:cs typeface="Times"/>
                </a:rPr>
                <a:t>2014</a:t>
              </a:r>
            </a:p>
          </p:txBody>
        </p:sp>
        <p:sp>
          <p:nvSpPr>
            <p:cNvPr id="18" name="文本框 17"/>
            <p:cNvSpPr txBox="1"/>
            <p:nvPr/>
          </p:nvSpPr>
          <p:spPr bwMode="auto">
            <a:xfrm>
              <a:off x="755576" y="6390853"/>
              <a:ext cx="792088" cy="34334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tIns="90000" bIns="90000" rtlCol="0">
              <a:spAutoFit/>
            </a:bodyPr>
            <a:lstStyle/>
            <a:p>
              <a:pPr defTabSz="0" fontAlgn="auto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zh-CN" sz="1050" b="1" kern="0" dirty="0" smtClean="0">
                  <a:solidFill>
                    <a:srgbClr val="000066"/>
                  </a:solidFill>
                  <a:latin typeface="Times"/>
                  <a:ea typeface="黑体" pitchFamily="2" charset="-122"/>
                  <a:cs typeface="Times"/>
                </a:rPr>
                <a:t>2013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1839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>
          <a:xfrm>
            <a:off x="1115616" y="126157"/>
            <a:ext cx="7605713" cy="5651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大黑简体" panose="03000509000000000000" pitchFamily="65" charset="-122"/>
                <a:cs typeface="Times New Roman" panose="02020603050405020304" pitchFamily="18" charset="0"/>
              </a:rPr>
              <a:t>Background – </a:t>
            </a:r>
            <a:r>
              <a:rPr lang="en-US" altLang="zh-CN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方正大黑简体" panose="03000509000000000000" pitchFamily="65" charset="-122"/>
                <a:cs typeface="Times New Roman" panose="02020603050405020304" pitchFamily="18" charset="0"/>
              </a:rPr>
              <a:t>Industry&amp;Academy</a:t>
            </a:r>
            <a:endParaRPr lang="zh-CN" altLang="en-US" sz="2800" kern="0" dirty="0">
              <a:solidFill>
                <a:srgbClr val="FF0000"/>
              </a:solidFill>
              <a:latin typeface="Times New Roman" panose="02020603050405020304" pitchFamily="18" charset="0"/>
              <a:ea typeface="方正大黑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4" name="圆角矩形 1"/>
          <p:cNvSpPr/>
          <p:nvPr/>
        </p:nvSpPr>
        <p:spPr bwMode="auto">
          <a:xfrm>
            <a:off x="251520" y="1134269"/>
            <a:ext cx="8568952" cy="3438188"/>
          </a:xfrm>
          <a:prstGeom prst="roundRect">
            <a:avLst>
              <a:gd name="adj" fmla="val 7902"/>
            </a:avLst>
          </a:prstGeom>
          <a:gradFill rotWithShape="1">
            <a:gsLst>
              <a:gs pos="65000">
                <a:schemeClr val="bg1"/>
              </a:gs>
              <a:gs pos="100000">
                <a:schemeClr val="accent4">
                  <a:lumMod val="10000"/>
                  <a:lumOff val="90000"/>
                </a:schemeClr>
              </a:gs>
              <a:gs pos="100000">
                <a:schemeClr val="accent1"/>
              </a:gs>
            </a:gsLst>
            <a:lin ang="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2">
              <a:schemeClr val="tx1">
                <a:gamma/>
                <a:shade val="60000"/>
                <a:invGamma/>
                <a:alpha val="0"/>
              </a:schemeClr>
            </a:prstShdw>
          </a:effectLst>
        </p:spPr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lvl="2" indent="-342900" algn="just">
              <a:lnSpc>
                <a:spcPct val="130000"/>
              </a:lnSpc>
              <a:spcBef>
                <a:spcPts val="1200"/>
              </a:spcBef>
              <a:buSzPct val="80000"/>
              <a:buFont typeface="Wingdings" charset="2"/>
              <a:buChar char="Ø"/>
              <a:tabLst>
                <a:tab pos="536575" algn="l"/>
              </a:tabLst>
              <a:defRPr/>
            </a:pPr>
            <a:r>
              <a:rPr lang="en-US" altLang="zh-CN" sz="2200" dirty="0" smtClean="0">
                <a:solidFill>
                  <a:srgbClr val="000066"/>
                </a:solidFill>
              </a:rPr>
              <a:t>The low-emission roadmap published by IEA MIT and Tsinghua Uni. </a:t>
            </a:r>
            <a:r>
              <a:rPr lang="en-US" altLang="zh-CN" sz="2200" dirty="0">
                <a:solidFill>
                  <a:srgbClr val="000066"/>
                </a:solidFill>
              </a:rPr>
              <a:t>c</a:t>
            </a:r>
            <a:r>
              <a:rPr lang="en-US" altLang="zh-CN" sz="2200" dirty="0" smtClean="0">
                <a:solidFill>
                  <a:srgbClr val="000066"/>
                </a:solidFill>
              </a:rPr>
              <a:t>larified the optimized action matrix of low-carbon development in the oil &amp; gas industry, and highlight CCS as a focus for investment</a:t>
            </a:r>
            <a:endParaRPr lang="en-US" altLang="zh-CN" sz="2200" dirty="0">
              <a:solidFill>
                <a:srgbClr val="000066"/>
              </a:solidFill>
            </a:endParaRPr>
          </a:p>
          <a:p>
            <a:pPr marL="342900" lvl="2" indent="-342900" algn="just">
              <a:lnSpc>
                <a:spcPct val="130000"/>
              </a:lnSpc>
              <a:spcBef>
                <a:spcPts val="1200"/>
              </a:spcBef>
              <a:buSzPct val="80000"/>
              <a:buFont typeface="Wingdings" charset="2"/>
              <a:buChar char="Ø"/>
              <a:tabLst>
                <a:tab pos="536575" algn="l"/>
              </a:tabLst>
              <a:defRPr/>
            </a:pPr>
            <a:r>
              <a:rPr lang="en-US" altLang="zh-CN" sz="2200" dirty="0" smtClean="0">
                <a:solidFill>
                  <a:srgbClr val="000066"/>
                </a:solidFill>
              </a:rPr>
              <a:t>Commercialization study by Shell, CNPC, Total and BP, built classification and evaluation system on CO</a:t>
            </a:r>
            <a:r>
              <a:rPr lang="en-US" altLang="zh-CN" sz="2200" baseline="-25000" dirty="0" smtClean="0">
                <a:solidFill>
                  <a:srgbClr val="000066"/>
                </a:solidFill>
              </a:rPr>
              <a:t>2</a:t>
            </a:r>
            <a:r>
              <a:rPr lang="en-US" altLang="zh-CN" sz="2200" dirty="0" smtClean="0">
                <a:solidFill>
                  <a:srgbClr val="000066"/>
                </a:solidFill>
              </a:rPr>
              <a:t> storage potential, provide foundation for CO</a:t>
            </a:r>
            <a:r>
              <a:rPr lang="en-US" altLang="zh-CN" sz="2200" baseline="-25000" dirty="0" smtClean="0">
                <a:solidFill>
                  <a:srgbClr val="000066"/>
                </a:solidFill>
              </a:rPr>
              <a:t>2</a:t>
            </a:r>
            <a:r>
              <a:rPr lang="en-US" altLang="zh-CN" sz="2200" dirty="0" smtClean="0">
                <a:solidFill>
                  <a:srgbClr val="000066"/>
                </a:solidFill>
              </a:rPr>
              <a:t> storage and carbon trade.</a:t>
            </a:r>
            <a:endParaRPr lang="en-US" altLang="zh-CN" sz="22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599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db2004146l">
  <a:themeElements>
    <a:clrScheme name="cdb2004146l 3">
      <a:dk1>
        <a:srgbClr val="003366"/>
      </a:dk1>
      <a:lt1>
        <a:srgbClr val="FFFFFF"/>
      </a:lt1>
      <a:dk2>
        <a:srgbClr val="5086C2"/>
      </a:dk2>
      <a:lt2>
        <a:srgbClr val="C0C0C0"/>
      </a:lt2>
      <a:accent1>
        <a:srgbClr val="DE8848"/>
      </a:accent1>
      <a:accent2>
        <a:srgbClr val="85BA54"/>
      </a:accent2>
      <a:accent3>
        <a:srgbClr val="FFFFFF"/>
      </a:accent3>
      <a:accent4>
        <a:srgbClr val="002A56"/>
      </a:accent4>
      <a:accent5>
        <a:srgbClr val="ECC3B1"/>
      </a:accent5>
      <a:accent6>
        <a:srgbClr val="78A84B"/>
      </a:accent6>
      <a:hlink>
        <a:srgbClr val="4C59D2"/>
      </a:hlink>
      <a:folHlink>
        <a:srgbClr val="A0B5C4"/>
      </a:folHlink>
    </a:clrScheme>
    <a:fontScheme name="cdb2004146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1"/>
            </a:gs>
            <a:gs pos="100000">
              <a:schemeClr val="accent1"/>
            </a:gs>
          </a:gsLst>
          <a:lin ang="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2">
            <a:schemeClr val="tx1">
              <a:gamma/>
              <a:shade val="60000"/>
              <a:invGamma/>
              <a:alpha val="50000"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rgbClr val="040000"/>
            </a:solidFill>
            <a:effectLst/>
            <a:latin typeface="Times New Roman" pitchFamily="18" charset="0"/>
            <a:ea typeface="黑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1"/>
            </a:gs>
            <a:gs pos="100000">
              <a:schemeClr val="accent1"/>
            </a:gs>
          </a:gsLst>
          <a:lin ang="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2">
            <a:schemeClr val="tx1">
              <a:gamma/>
              <a:shade val="60000"/>
              <a:invGamma/>
              <a:alpha val="50000"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rgbClr val="040000"/>
            </a:solidFill>
            <a:effectLst/>
            <a:latin typeface="Times New Roman" pitchFamily="18" charset="0"/>
            <a:ea typeface="黑体" pitchFamily="2" charset="-122"/>
          </a:defRPr>
        </a:defPPr>
      </a:lstStyle>
    </a:lnDef>
    <a:txDef>
      <a:spPr bwMode="auto">
        <a:solidFill>
          <a:srgbClr val="173D89">
            <a:lumMod val="20000"/>
            <a:lumOff val="80000"/>
          </a:srgbClr>
        </a:solidFill>
        <a:ln w="9525">
          <a:solidFill>
            <a:srgbClr val="000000"/>
          </a:solidFill>
          <a:miter lim="800000"/>
          <a:headEnd/>
          <a:tailEnd/>
        </a:ln>
      </a:spPr>
      <a:bodyPr wrap="square" tIns="90000" bIns="90000">
        <a:spAutoFit/>
      </a:bodyPr>
      <a:lstStyle>
        <a:defPPr defTabSz="0" fontAlgn="auto">
          <a:spcBef>
            <a:spcPts val="0"/>
          </a:spcBef>
          <a:spcAft>
            <a:spcPts val="0"/>
          </a:spcAft>
          <a:defRPr sz="1000" b="1" kern="0" dirty="0">
            <a:solidFill>
              <a:sysClr val="windowText" lastClr="000000"/>
            </a:solidFill>
            <a:latin typeface="Arial" charset="0"/>
            <a:ea typeface="黑体" pitchFamily="2" charset="-122"/>
          </a:defRPr>
        </a:defPPr>
      </a:lstStyle>
    </a:txDef>
  </a:objectDefaults>
  <a:extraClrSchemeLst>
    <a:extraClrScheme>
      <a:clrScheme name="cdb2004146l 1">
        <a:dk1>
          <a:srgbClr val="48806B"/>
        </a:dk1>
        <a:lt1>
          <a:srgbClr val="FFFFFF"/>
        </a:lt1>
        <a:dk2>
          <a:srgbClr val="77956D"/>
        </a:dk2>
        <a:lt2>
          <a:srgbClr val="C0C0C0"/>
        </a:lt2>
        <a:accent1>
          <a:srgbClr val="6BB9C3"/>
        </a:accent1>
        <a:accent2>
          <a:srgbClr val="E7BA15"/>
        </a:accent2>
        <a:accent3>
          <a:srgbClr val="FFFFFF"/>
        </a:accent3>
        <a:accent4>
          <a:srgbClr val="3C6C5A"/>
        </a:accent4>
        <a:accent5>
          <a:srgbClr val="BAD9DE"/>
        </a:accent5>
        <a:accent6>
          <a:srgbClr val="D1A812"/>
        </a:accent6>
        <a:hlink>
          <a:srgbClr val="76C14D"/>
        </a:hlink>
        <a:folHlink>
          <a:srgbClr val="B0C2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46l 2">
        <a:dk1>
          <a:srgbClr val="5F5F5F"/>
        </a:dk1>
        <a:lt1>
          <a:srgbClr val="FFFFFF"/>
        </a:lt1>
        <a:dk2>
          <a:srgbClr val="8D8D8D"/>
        </a:dk2>
        <a:lt2>
          <a:srgbClr val="C0C0C0"/>
        </a:lt2>
        <a:accent1>
          <a:srgbClr val="8EC072"/>
        </a:accent1>
        <a:accent2>
          <a:srgbClr val="5DB8CD"/>
        </a:accent2>
        <a:accent3>
          <a:srgbClr val="FFFFFF"/>
        </a:accent3>
        <a:accent4>
          <a:srgbClr val="505050"/>
        </a:accent4>
        <a:accent5>
          <a:srgbClr val="C6DCBC"/>
        </a:accent5>
        <a:accent6>
          <a:srgbClr val="53A6BA"/>
        </a:accent6>
        <a:hlink>
          <a:srgbClr val="D68B40"/>
        </a:hlink>
        <a:folHlink>
          <a:srgbClr val="D5D1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46l 3">
        <a:dk1>
          <a:srgbClr val="003366"/>
        </a:dk1>
        <a:lt1>
          <a:srgbClr val="FFFFFF"/>
        </a:lt1>
        <a:dk2>
          <a:srgbClr val="5086C2"/>
        </a:dk2>
        <a:lt2>
          <a:srgbClr val="C0C0C0"/>
        </a:lt2>
        <a:accent1>
          <a:srgbClr val="DE8848"/>
        </a:accent1>
        <a:accent2>
          <a:srgbClr val="85BA54"/>
        </a:accent2>
        <a:accent3>
          <a:srgbClr val="FFFFFF"/>
        </a:accent3>
        <a:accent4>
          <a:srgbClr val="002A56"/>
        </a:accent4>
        <a:accent5>
          <a:srgbClr val="ECC3B1"/>
        </a:accent5>
        <a:accent6>
          <a:srgbClr val="78A84B"/>
        </a:accent6>
        <a:hlink>
          <a:srgbClr val="4C59D2"/>
        </a:hlink>
        <a:folHlink>
          <a:srgbClr val="A0B5C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Global CCS Institute Document" ma:contentTypeID="0x010100E8C2E3643C86A945BD85CDF7C05E4AD10001D77C4FF94CCC4EBAF297C5688AE78D" ma:contentTypeVersion="8" ma:contentTypeDescription="" ma:contentTypeScope="" ma:versionID="ef341790a546bae427028503f20ab4be">
  <xsd:schema xmlns:xsd="http://www.w3.org/2001/XMLSchema" xmlns:xs="http://www.w3.org/2001/XMLSchema" xmlns:p="http://schemas.microsoft.com/office/2006/metadata/properties" xmlns:ns2="09ae4737-8c2b-4235-9e87-b405573634ae" xmlns:ns3="2d76bea9-2581-425b-8239-ac3e5f8124bd" targetNamespace="http://schemas.microsoft.com/office/2006/metadata/properties" ma:root="true" ma:fieldsID="87249baeec27eca5ccab9b528c4bd647" ns2:_="" ns3:_="">
    <xsd:import namespace="09ae4737-8c2b-4235-9e87-b405573634ae"/>
    <xsd:import namespace="2d76bea9-2581-425b-8239-ac3e5f8124bd"/>
    <xsd:element name="properties">
      <xsd:complexType>
        <xsd:sequence>
          <xsd:element name="documentManagement">
            <xsd:complexType>
              <xsd:all>
                <xsd:element ref="ns2:c49628f1ed014027b07e12eeee46372e" minOccurs="0"/>
                <xsd:element ref="ns2:TaxCatchAll" minOccurs="0"/>
                <xsd:element ref="ns2:TaxCatchAllLabel" minOccurs="0"/>
                <xsd:element ref="ns2:b0a746751c6a45358a5b39d9a4555505" minOccurs="0"/>
                <xsd:element ref="ns2:d681c9991eb24e819417f45efd7520da" minOccurs="0"/>
                <xsd:element ref="ns2:cdbba9dd12a24aaca6e1e53ee231b78a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ae4737-8c2b-4235-9e87-b405573634ae" elementFormDefault="qualified">
    <xsd:import namespace="http://schemas.microsoft.com/office/2006/documentManagement/types"/>
    <xsd:import namespace="http://schemas.microsoft.com/office/infopath/2007/PartnerControls"/>
    <xsd:element name="c49628f1ed014027b07e12eeee46372e" ma:index="8" nillable="true" ma:taxonomy="true" ma:internalName="c49628f1ed014027b07e12eeee46372e" ma:taxonomyFieldName="Region" ma:displayName="Region" ma:readOnly="false" ma:default="" ma:fieldId="{c49628f1-ed01-4027-b07e-12eeee46372e}" ma:sspId="11ee2b8d-9ea8-43bb-9f4f-fee1e52ff97e" ma:termSetId="fa1ba7bb-25ed-4cab-897f-5bcd32e0f7e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45e08cf3-a182-4752-bc18-b0ebe72d1e1b}" ma:internalName="TaxCatchAll" ma:showField="CatchAllData" ma:web="09ae4737-8c2b-4235-9e87-b405573634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45e08cf3-a182-4752-bc18-b0ebe72d1e1b}" ma:internalName="TaxCatchAllLabel" ma:readOnly="true" ma:showField="CatchAllDataLabel" ma:web="09ae4737-8c2b-4235-9e87-b405573634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b0a746751c6a45358a5b39d9a4555505" ma:index="12" nillable="true" ma:taxonomy="true" ma:internalName="b0a746751c6a45358a5b39d9a4555505" ma:taxonomyFieldName="Practice" ma:displayName="Practice" ma:readOnly="false" ma:default="" ma:fieldId="{b0a74675-1c6a-4535-8a5b-39d9a4555505}" ma:sspId="11ee2b8d-9ea8-43bb-9f4f-fee1e52ff97e" ma:termSetId="db02c312-cb06-4ee9-a072-a27356101ad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681c9991eb24e819417f45efd7520da" ma:index="14" nillable="true" ma:taxonomy="true" ma:internalName="d681c9991eb24e819417f45efd7520da" ma:taxonomyFieldName="Document_x0020_Type" ma:displayName="Document Type" ma:default="" ma:fieldId="{d681c999-1eb2-4e81-9417-f45efd7520da}" ma:sspId="11ee2b8d-9ea8-43bb-9f4f-fee1e52ff97e" ma:termSetId="1cc0a1ab-3e52-44cc-81f8-1bb23f2fd09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dbba9dd12a24aaca6e1e53ee231b78a" ma:index="16" nillable="true" ma:taxonomy="true" ma:internalName="cdbba9dd12a24aaca6e1e53ee231b78a" ma:taxonomyFieldName="DocumentSite" ma:displayName="Document Site" ma:readOnly="false" ma:default="" ma:fieldId="{cdbba9dd-12a2-4aac-a6e1-e53ee231b78a}" ma:sspId="11ee2b8d-9ea8-43bb-9f4f-fee1e52ff97e" ma:termSetId="0a28ce65-8c13-49b3-a2e0-4931d19948b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76bea9-2581-425b-8239-ac3e5f8124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2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2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2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2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681c9991eb24e819417f45efd7520da xmlns="09ae4737-8c2b-4235-9e87-b405573634ae">
      <Terms xmlns="http://schemas.microsoft.com/office/infopath/2007/PartnerControls"/>
    </d681c9991eb24e819417f45efd7520da>
    <TaxCatchAll xmlns="09ae4737-8c2b-4235-9e87-b405573634ae"/>
    <cdbba9dd12a24aaca6e1e53ee231b78a xmlns="09ae4737-8c2b-4235-9e87-b405573634ae">
      <Terms xmlns="http://schemas.microsoft.com/office/infopath/2007/PartnerControls"/>
    </cdbba9dd12a24aaca6e1e53ee231b78a>
    <c49628f1ed014027b07e12eeee46372e xmlns="09ae4737-8c2b-4235-9e87-b405573634ae">
      <Terms xmlns="http://schemas.microsoft.com/office/infopath/2007/PartnerControls"/>
    </c49628f1ed014027b07e12eeee46372e>
    <b0a746751c6a45358a5b39d9a4555505 xmlns="09ae4737-8c2b-4235-9e87-b405573634ae">
      <Terms xmlns="http://schemas.microsoft.com/office/infopath/2007/PartnerControls"/>
    </b0a746751c6a45358a5b39d9a4555505>
  </documentManagement>
</p:properties>
</file>

<file path=customXml/itemProps1.xml><?xml version="1.0" encoding="utf-8"?>
<ds:datastoreItem xmlns:ds="http://schemas.openxmlformats.org/officeDocument/2006/customXml" ds:itemID="{2754E9CD-F334-4EC1-99FD-3480D2FF013B}"/>
</file>

<file path=customXml/itemProps2.xml><?xml version="1.0" encoding="utf-8"?>
<ds:datastoreItem xmlns:ds="http://schemas.openxmlformats.org/officeDocument/2006/customXml" ds:itemID="{A7C4BE45-B139-4616-AE69-FFE3E7BC19B6}"/>
</file>

<file path=customXml/itemProps3.xml><?xml version="1.0" encoding="utf-8"?>
<ds:datastoreItem xmlns:ds="http://schemas.openxmlformats.org/officeDocument/2006/customXml" ds:itemID="{E165EB67-5013-404C-8E3E-B22E0D48537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28429</TotalTime>
  <Words>1583</Words>
  <Application>Microsoft Macintosh PowerPoint</Application>
  <PresentationFormat>自定义</PresentationFormat>
  <Paragraphs>232</Paragraphs>
  <Slides>29</Slides>
  <Notes>7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0" baseType="lpstr">
      <vt:lpstr>cdb2004146l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MS USER</dc:creator>
  <cp:lastModifiedBy>Qian Ding</cp:lastModifiedBy>
  <cp:revision>1788</cp:revision>
  <cp:lastPrinted>2016-02-19T02:43:14Z</cp:lastPrinted>
  <dcterms:created xsi:type="dcterms:W3CDTF">2008-09-06T09:16:25Z</dcterms:created>
  <dcterms:modified xsi:type="dcterms:W3CDTF">2019-05-31T02:40:51Z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0x010100E8C2E3643C86A945BD85CDF7C05E4AD10001D77C4FF94CCC4EBAF297C5688AE78D</vt:lpwstr>
  </property>
</Properties>
</file>