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sldIdLst>
    <p:sldId id="256" r:id="rId5"/>
    <p:sldId id="270" r:id="rId6"/>
    <p:sldId id="272" r:id="rId7"/>
    <p:sldId id="274" r:id="rId8"/>
    <p:sldId id="383" r:id="rId9"/>
    <p:sldId id="267" r:id="rId10"/>
    <p:sldId id="282" r:id="rId11"/>
    <p:sldId id="278" r:id="rId12"/>
    <p:sldId id="281" r:id="rId13"/>
    <p:sldId id="279" r:id="rId14"/>
    <p:sldId id="259" r:id="rId15"/>
    <p:sldId id="280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77B40-8B6D-493B-BD79-FA64C94A490A}" v="1770" dt="2019-05-30T23:34:39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.Consoli\OneDrive%20-%20Global%20CCS%20Institute\6.DATA\IAMC%20Raw%20Data-%202c%20scenari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.Consoli\OneDrive%20-%20Global%20CCS%20Institute\6.DATA\IAMC%20Raw%20Data-%202c%20scenari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.Consoli\OneDrive%20-%20Global%20CCS%20Institute\6.DATA\IAMC%20Raw%20Data-%202c%20scenari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>
                  <a:shade val="37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Emissions 2DS'!$R$1:$AB$1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Emissions 2DS'!$R$2:$AB$2</c:f>
              <c:numCache>
                <c:formatCode>General</c:formatCode>
                <c:ptCount val="11"/>
                <c:pt idx="0">
                  <c:v>34.373934500000004</c:v>
                </c:pt>
                <c:pt idx="1">
                  <c:v>35.781814300000001</c:v>
                </c:pt>
                <c:pt idx="2">
                  <c:v>37.181338499999995</c:v>
                </c:pt>
                <c:pt idx="3">
                  <c:v>29.790508600000003</c:v>
                </c:pt>
                <c:pt idx="4">
                  <c:v>19.431352200000003</c:v>
                </c:pt>
                <c:pt idx="5">
                  <c:v>13.6789516</c:v>
                </c:pt>
                <c:pt idx="6">
                  <c:v>8.6772115000000003</c:v>
                </c:pt>
                <c:pt idx="7">
                  <c:v>4.1001162999999998</c:v>
                </c:pt>
                <c:pt idx="8">
                  <c:v>2.0832195000000002</c:v>
                </c:pt>
                <c:pt idx="9">
                  <c:v>0.62696750000000001</c:v>
                </c:pt>
                <c:pt idx="10">
                  <c:v>1.7737699999999999E-2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C2-4116-B6F9-689251287659}"/>
            </c:ext>
          </c:extLst>
        </c:ser>
        <c:ser>
          <c:idx val="1"/>
          <c:order val="1"/>
          <c:spPr>
            <a:ln w="28575" cap="rnd">
              <a:solidFill>
                <a:schemeClr val="accent2">
                  <a:shade val="44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Emissions 2DS'!$R$1:$AB$1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Emissions 2DS'!$R$3:$AB$3</c:f>
              <c:numCache>
                <c:formatCode>General</c:formatCode>
                <c:ptCount val="11"/>
                <c:pt idx="0">
                  <c:v>34.373934500000004</c:v>
                </c:pt>
                <c:pt idx="1">
                  <c:v>38.251875599999998</c:v>
                </c:pt>
                <c:pt idx="2">
                  <c:v>43.231247699999997</c:v>
                </c:pt>
                <c:pt idx="3">
                  <c:v>30.427131000000003</c:v>
                </c:pt>
                <c:pt idx="4">
                  <c:v>18.764677299999999</c:v>
                </c:pt>
                <c:pt idx="5">
                  <c:v>10.5879102</c:v>
                </c:pt>
                <c:pt idx="6">
                  <c:v>6.5208677999999995</c:v>
                </c:pt>
                <c:pt idx="7">
                  <c:v>1.0068895</c:v>
                </c:pt>
                <c:pt idx="8">
                  <c:v>-1.5818267000000001</c:v>
                </c:pt>
                <c:pt idx="9">
                  <c:v>-3.6534776999999998</c:v>
                </c:pt>
                <c:pt idx="10">
                  <c:v>-4.8416013999999992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C2-4116-B6F9-689251287659}"/>
            </c:ext>
          </c:extLst>
        </c:ser>
        <c:ser>
          <c:idx val="2"/>
          <c:order val="2"/>
          <c:spPr>
            <a:ln w="28575" cap="rnd">
              <a:solidFill>
                <a:schemeClr val="accent2">
                  <a:shade val="51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Emissions 2DS'!$R$1:$AB$1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Emissions 2DS'!$R$4:$AB$4</c:f>
              <c:numCache>
                <c:formatCode>General</c:formatCode>
                <c:ptCount val="11"/>
                <c:pt idx="0">
                  <c:v>34.373934500000004</c:v>
                </c:pt>
                <c:pt idx="1">
                  <c:v>38.198215499999996</c:v>
                </c:pt>
                <c:pt idx="2">
                  <c:v>44.818063699999996</c:v>
                </c:pt>
                <c:pt idx="3">
                  <c:v>34.967537300000004</c:v>
                </c:pt>
                <c:pt idx="4">
                  <c:v>22.4190714</c:v>
                </c:pt>
                <c:pt idx="5">
                  <c:v>15.2161727</c:v>
                </c:pt>
                <c:pt idx="6">
                  <c:v>9.0045015999999993</c:v>
                </c:pt>
                <c:pt idx="7">
                  <c:v>3.2987213999999998</c:v>
                </c:pt>
                <c:pt idx="8">
                  <c:v>0.67217819999999995</c:v>
                </c:pt>
                <c:pt idx="9">
                  <c:v>-1.5517865</c:v>
                </c:pt>
                <c:pt idx="10">
                  <c:v>-2.7852979999999996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C2-4116-B6F9-689251287659}"/>
            </c:ext>
          </c:extLst>
        </c:ser>
        <c:ser>
          <c:idx val="3"/>
          <c:order val="3"/>
          <c:spPr>
            <a:ln w="28575" cap="rnd">
              <a:solidFill>
                <a:schemeClr val="accent2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Emissions 2DS'!$R$1:$AB$1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Emissions 2DS'!$R$5:$AB$5</c:f>
              <c:numCache>
                <c:formatCode>General</c:formatCode>
                <c:ptCount val="11"/>
                <c:pt idx="0">
                  <c:v>34.373934500000004</c:v>
                </c:pt>
                <c:pt idx="1">
                  <c:v>37.2297437</c:v>
                </c:pt>
                <c:pt idx="2">
                  <c:v>41.808114699999997</c:v>
                </c:pt>
                <c:pt idx="3">
                  <c:v>28.062887100000001</c:v>
                </c:pt>
                <c:pt idx="4">
                  <c:v>21.740345399999999</c:v>
                </c:pt>
                <c:pt idx="5">
                  <c:v>11.007712</c:v>
                </c:pt>
                <c:pt idx="6">
                  <c:v>4.2978936000000001</c:v>
                </c:pt>
                <c:pt idx="7">
                  <c:v>-1.8447285</c:v>
                </c:pt>
                <c:pt idx="8">
                  <c:v>-4.4436726000000002</c:v>
                </c:pt>
                <c:pt idx="9">
                  <c:v>-6.4810353999999997</c:v>
                </c:pt>
                <c:pt idx="10">
                  <c:v>-7.6392178999999993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C2-4116-B6F9-689251287659}"/>
            </c:ext>
          </c:extLst>
        </c:ser>
        <c:ser>
          <c:idx val="4"/>
          <c:order val="4"/>
          <c:spPr>
            <a:ln w="28575" cap="rnd">
              <a:solidFill>
                <a:schemeClr val="accent2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Emissions 2DS'!$R$1:$AB$1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Emissions 2DS'!$R$6:$AB$6</c:f>
              <c:numCache>
                <c:formatCode>General</c:formatCode>
                <c:ptCount val="11"/>
                <c:pt idx="1">
                  <c:v>35.775431669999996</c:v>
                </c:pt>
                <c:pt idx="2">
                  <c:v>35.526560769999996</c:v>
                </c:pt>
                <c:pt idx="3">
                  <c:v>28.02692351</c:v>
                </c:pt>
                <c:pt idx="4">
                  <c:v>23.573062999999998</c:v>
                </c:pt>
                <c:pt idx="5">
                  <c:v>17.766769199999999</c:v>
                </c:pt>
                <c:pt idx="6">
                  <c:v>11.324009270000001</c:v>
                </c:pt>
                <c:pt idx="7">
                  <c:v>4.9209754099999996</c:v>
                </c:pt>
                <c:pt idx="8">
                  <c:v>-0.55558904819999999</c:v>
                </c:pt>
                <c:pt idx="9">
                  <c:v>-5.880160665</c:v>
                </c:pt>
                <c:pt idx="10">
                  <c:v>-10.963871569999998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8C2-4116-B6F9-689251287659}"/>
            </c:ext>
          </c:extLst>
        </c:ser>
        <c:ser>
          <c:idx val="5"/>
          <c:order val="5"/>
          <c:spPr>
            <a:ln w="28575" cap="rnd">
              <a:solidFill>
                <a:schemeClr val="accent2">
                  <a:shade val="72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Emissions 2DS'!$R$1:$AB$1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Emissions 2DS'!$R$7:$AB$7</c:f>
              <c:numCache>
                <c:formatCode>General</c:formatCode>
                <c:ptCount val="11"/>
                <c:pt idx="1">
                  <c:v>35.775428460000001</c:v>
                </c:pt>
                <c:pt idx="2">
                  <c:v>39.892559300000002</c:v>
                </c:pt>
                <c:pt idx="3">
                  <c:v>46.337380790000005</c:v>
                </c:pt>
                <c:pt idx="4">
                  <c:v>24.661771469999998</c:v>
                </c:pt>
                <c:pt idx="5">
                  <c:v>4.0133863349999999</c:v>
                </c:pt>
                <c:pt idx="6">
                  <c:v>-4.4408969379999998</c:v>
                </c:pt>
                <c:pt idx="7">
                  <c:v>-6.5519070949999998</c:v>
                </c:pt>
                <c:pt idx="8">
                  <c:v>-11.175741029999999</c:v>
                </c:pt>
                <c:pt idx="9">
                  <c:v>-17.07898655</c:v>
                </c:pt>
                <c:pt idx="10">
                  <c:v>-24.01822941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8C2-4116-B6F9-689251287659}"/>
            </c:ext>
          </c:extLst>
        </c:ser>
        <c:ser>
          <c:idx val="6"/>
          <c:order val="6"/>
          <c:spPr>
            <a:ln w="28575" cap="rnd">
              <a:solidFill>
                <a:schemeClr val="accent2">
                  <a:shade val="79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Emissions 2DS'!$R$1:$AB$1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Emissions 2DS'!$R$8:$AB$8</c:f>
              <c:numCache>
                <c:formatCode>General</c:formatCode>
                <c:ptCount val="11"/>
                <c:pt idx="1">
                  <c:v>35.775762530000002</c:v>
                </c:pt>
                <c:pt idx="2">
                  <c:v>40.048785360000004</c:v>
                </c:pt>
                <c:pt idx="3">
                  <c:v>23.821810490000001</c:v>
                </c:pt>
                <c:pt idx="4">
                  <c:v>16.324223230000001</c:v>
                </c:pt>
                <c:pt idx="5">
                  <c:v>11.88138324</c:v>
                </c:pt>
                <c:pt idx="6">
                  <c:v>6.6660281530000001</c:v>
                </c:pt>
                <c:pt idx="7">
                  <c:v>-0.1231214489</c:v>
                </c:pt>
                <c:pt idx="8">
                  <c:v>-10.622955959999999</c:v>
                </c:pt>
                <c:pt idx="9">
                  <c:v>-19.091439439999998</c:v>
                </c:pt>
                <c:pt idx="10">
                  <c:v>-27.544504870000001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8C2-4116-B6F9-689251287659}"/>
            </c:ext>
          </c:extLst>
        </c:ser>
        <c:ser>
          <c:idx val="7"/>
          <c:order val="7"/>
          <c:spPr>
            <a:ln w="28575" cap="rnd">
              <a:solidFill>
                <a:schemeClr val="accent2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Emissions 2DS'!$R$1:$AB$1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Emissions 2DS'!$R$9:$AB$9</c:f>
              <c:numCache>
                <c:formatCode>General</c:formatCode>
                <c:ptCount val="11"/>
                <c:pt idx="1">
                  <c:v>35.775431859999998</c:v>
                </c:pt>
                <c:pt idx="2">
                  <c:v>39.47848029</c:v>
                </c:pt>
                <c:pt idx="3">
                  <c:v>51.109395259999999</c:v>
                </c:pt>
                <c:pt idx="4">
                  <c:v>23.686281560000001</c:v>
                </c:pt>
                <c:pt idx="5">
                  <c:v>0.186410248</c:v>
                </c:pt>
                <c:pt idx="6">
                  <c:v>-3.111930541</c:v>
                </c:pt>
                <c:pt idx="7">
                  <c:v>-3.7129165619999998</c:v>
                </c:pt>
                <c:pt idx="8">
                  <c:v>-6.7789372590000001</c:v>
                </c:pt>
                <c:pt idx="9">
                  <c:v>-12.773707060000001</c:v>
                </c:pt>
                <c:pt idx="10">
                  <c:v>-21.66596217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8C2-4116-B6F9-689251287659}"/>
            </c:ext>
          </c:extLst>
        </c:ser>
        <c:ser>
          <c:idx val="8"/>
          <c:order val="8"/>
          <c:spPr>
            <a:ln w="28575" cap="rnd">
              <a:solidFill>
                <a:schemeClr val="accent2">
                  <a:shade val="93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Emissions 2DS'!$R$1:$AB$1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Emissions 2DS'!$R$10:$AB$10</c:f>
              <c:numCache>
                <c:formatCode>General</c:formatCode>
                <c:ptCount val="11"/>
                <c:pt idx="0">
                  <c:v>33.166074219999999</c:v>
                </c:pt>
                <c:pt idx="1">
                  <c:v>35.488821620000003</c:v>
                </c:pt>
                <c:pt idx="2">
                  <c:v>38.389781580000005</c:v>
                </c:pt>
                <c:pt idx="3">
                  <c:v>33.930925130000006</c:v>
                </c:pt>
                <c:pt idx="4">
                  <c:v>25.904736819999997</c:v>
                </c:pt>
                <c:pt idx="5">
                  <c:v>17.732934570000001</c:v>
                </c:pt>
                <c:pt idx="6">
                  <c:v>10.565807940000001</c:v>
                </c:pt>
                <c:pt idx="7">
                  <c:v>4.7852421469999999</c:v>
                </c:pt>
                <c:pt idx="8">
                  <c:v>-2.9218400879999997</c:v>
                </c:pt>
                <c:pt idx="9">
                  <c:v>-8.0983212079999998</c:v>
                </c:pt>
                <c:pt idx="10">
                  <c:v>-8.3473501799999994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8C2-4116-B6F9-689251287659}"/>
            </c:ext>
          </c:extLst>
        </c:ser>
        <c:ser>
          <c:idx val="9"/>
          <c:order val="9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'Data Emissions 2DS'!$R$1:$AB$1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Emissions 2DS'!$R$11:$AB$11</c:f>
              <c:numCache>
                <c:formatCode>General</c:formatCode>
                <c:ptCount val="11"/>
                <c:pt idx="0">
                  <c:v>33.182728189999999</c:v>
                </c:pt>
                <c:pt idx="1">
                  <c:v>35.612618170000005</c:v>
                </c:pt>
                <c:pt idx="2">
                  <c:v>39.787111010000004</c:v>
                </c:pt>
                <c:pt idx="3">
                  <c:v>28.697757490000001</c:v>
                </c:pt>
                <c:pt idx="4">
                  <c:v>18.55000326</c:v>
                </c:pt>
                <c:pt idx="5">
                  <c:v>10.842531170000001</c:v>
                </c:pt>
                <c:pt idx="6">
                  <c:v>2.8712372240000001</c:v>
                </c:pt>
                <c:pt idx="7">
                  <c:v>-0.4698957876</c:v>
                </c:pt>
                <c:pt idx="8">
                  <c:v>-2.9248376060000001</c:v>
                </c:pt>
                <c:pt idx="9">
                  <c:v>-3.985219523</c:v>
                </c:pt>
                <c:pt idx="10">
                  <c:v>-5.2414964200000007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8C2-4116-B6F9-689251287659}"/>
            </c:ext>
          </c:extLst>
        </c:ser>
        <c:ser>
          <c:idx val="10"/>
          <c:order val="10"/>
          <c:spPr>
            <a:ln w="28575" cap="rnd">
              <a:solidFill>
                <a:schemeClr val="accent2">
                  <a:tint val="93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Emissions 2DS'!$R$1:$AB$1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Emissions 2DS'!$R$12:$AB$12</c:f>
              <c:numCache>
                <c:formatCode>General</c:formatCode>
                <c:ptCount val="11"/>
                <c:pt idx="0">
                  <c:v>33.111525390000004</c:v>
                </c:pt>
                <c:pt idx="1">
                  <c:v>35.675750000000001</c:v>
                </c:pt>
                <c:pt idx="2">
                  <c:v>37.470876959999998</c:v>
                </c:pt>
                <c:pt idx="3">
                  <c:v>27.0762404</c:v>
                </c:pt>
                <c:pt idx="4">
                  <c:v>16.513313150000002</c:v>
                </c:pt>
                <c:pt idx="5">
                  <c:v>6.0174032800000008</c:v>
                </c:pt>
                <c:pt idx="6">
                  <c:v>1.784381185</c:v>
                </c:pt>
                <c:pt idx="7">
                  <c:v>-9.0118197129999994E-2</c:v>
                </c:pt>
                <c:pt idx="8">
                  <c:v>-1.035020396</c:v>
                </c:pt>
                <c:pt idx="9">
                  <c:v>-1.4936496990000001</c:v>
                </c:pt>
                <c:pt idx="10">
                  <c:v>-0.96092000329999994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8C2-4116-B6F9-689251287659}"/>
            </c:ext>
          </c:extLst>
        </c:ser>
        <c:ser>
          <c:idx val="11"/>
          <c:order val="11"/>
          <c:spPr>
            <a:ln w="28575" cap="rnd">
              <a:solidFill>
                <a:schemeClr val="accent2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Emissions 2DS'!$R$1:$AB$1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Emissions 2DS'!$R$13:$AB$13</c:f>
              <c:numCache>
                <c:formatCode>General</c:formatCode>
                <c:ptCount val="11"/>
                <c:pt idx="0">
                  <c:v>37.720381500000002</c:v>
                </c:pt>
                <c:pt idx="1">
                  <c:v>40.267698770000003</c:v>
                </c:pt>
                <c:pt idx="2">
                  <c:v>38.420438759999996</c:v>
                </c:pt>
                <c:pt idx="3">
                  <c:v>32.769344859999997</c:v>
                </c:pt>
                <c:pt idx="4">
                  <c:v>28.134592600000001</c:v>
                </c:pt>
                <c:pt idx="5">
                  <c:v>19.79423834</c:v>
                </c:pt>
                <c:pt idx="6">
                  <c:v>9.6692215959999999</c:v>
                </c:pt>
                <c:pt idx="7">
                  <c:v>1.6915187009999999</c:v>
                </c:pt>
                <c:pt idx="8">
                  <c:v>-4.1995030550000001</c:v>
                </c:pt>
                <c:pt idx="9">
                  <c:v>-9.0668204130000003</c:v>
                </c:pt>
                <c:pt idx="10">
                  <c:v>-12.215373489999999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8C2-4116-B6F9-689251287659}"/>
            </c:ext>
          </c:extLst>
        </c:ser>
        <c:ser>
          <c:idx val="12"/>
          <c:order val="12"/>
          <c:spPr>
            <a:ln w="28575" cap="rnd">
              <a:solidFill>
                <a:schemeClr val="accent2">
                  <a:tint val="79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Emissions 2DS'!$R$1:$AB$1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Emissions 2DS'!$R$14:$AB$14</c:f>
              <c:numCache>
                <c:formatCode>General</c:formatCode>
                <c:ptCount val="11"/>
                <c:pt idx="0">
                  <c:v>37.770820260000001</c:v>
                </c:pt>
                <c:pt idx="1">
                  <c:v>40.294322569999999</c:v>
                </c:pt>
                <c:pt idx="2">
                  <c:v>40.656969190000005</c:v>
                </c:pt>
                <c:pt idx="3">
                  <c:v>34.541602379999993</c:v>
                </c:pt>
                <c:pt idx="4">
                  <c:v>26.30561187</c:v>
                </c:pt>
                <c:pt idx="5">
                  <c:v>16.33060141</c:v>
                </c:pt>
                <c:pt idx="6">
                  <c:v>9.2478534830000001</c:v>
                </c:pt>
                <c:pt idx="7">
                  <c:v>2.0102804980000002</c:v>
                </c:pt>
                <c:pt idx="8">
                  <c:v>-4.045766822</c:v>
                </c:pt>
                <c:pt idx="9">
                  <c:v>-6.4957530100000005</c:v>
                </c:pt>
                <c:pt idx="10">
                  <c:v>-8.3572770980000008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8C2-4116-B6F9-689251287659}"/>
            </c:ext>
          </c:extLst>
        </c:ser>
        <c:ser>
          <c:idx val="13"/>
          <c:order val="13"/>
          <c:spPr>
            <a:ln w="28575" cap="rnd">
              <a:solidFill>
                <a:schemeClr val="accent2">
                  <a:tint val="72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Emissions 2DS'!$R$1:$AB$1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Emissions 2DS'!$R$15:$AB$15</c:f>
              <c:numCache>
                <c:formatCode>General</c:formatCode>
                <c:ptCount val="11"/>
                <c:pt idx="0">
                  <c:v>35.779811899999999</c:v>
                </c:pt>
                <c:pt idx="1">
                  <c:v>35.914162099999999</c:v>
                </c:pt>
                <c:pt idx="2">
                  <c:v>35.061609799999999</c:v>
                </c:pt>
                <c:pt idx="3">
                  <c:v>32.056164100000004</c:v>
                </c:pt>
                <c:pt idx="4">
                  <c:v>28.050369999999997</c:v>
                </c:pt>
                <c:pt idx="5">
                  <c:v>21.375415499999999</c:v>
                </c:pt>
                <c:pt idx="6">
                  <c:v>12.105584199999999</c:v>
                </c:pt>
                <c:pt idx="7">
                  <c:v>3.0790481000000001</c:v>
                </c:pt>
                <c:pt idx="8">
                  <c:v>-2.7937696999999999</c:v>
                </c:pt>
                <c:pt idx="9">
                  <c:v>-6.7056058999999992</c:v>
                </c:pt>
                <c:pt idx="10">
                  <c:v>-8.5880120000000009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8C2-4116-B6F9-689251287659}"/>
            </c:ext>
          </c:extLst>
        </c:ser>
        <c:ser>
          <c:idx val="14"/>
          <c:order val="14"/>
          <c:spPr>
            <a:ln w="28575" cap="rnd">
              <a:solidFill>
                <a:schemeClr val="accent2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Emissions 2DS'!$R$1:$AB$1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Emissions 2DS'!$R$16:$AB$16</c:f>
              <c:numCache>
                <c:formatCode>General</c:formatCode>
                <c:ptCount val="11"/>
                <c:pt idx="0">
                  <c:v>35.075488299999996</c:v>
                </c:pt>
                <c:pt idx="1">
                  <c:v>35.595945299999997</c:v>
                </c:pt>
                <c:pt idx="2">
                  <c:v>43.2855779</c:v>
                </c:pt>
                <c:pt idx="3">
                  <c:v>35.991702500000002</c:v>
                </c:pt>
                <c:pt idx="4">
                  <c:v>27.648342299999999</c:v>
                </c:pt>
                <c:pt idx="5">
                  <c:v>19.351507600000001</c:v>
                </c:pt>
                <c:pt idx="6">
                  <c:v>7.5493641</c:v>
                </c:pt>
                <c:pt idx="7">
                  <c:v>-1.4444899</c:v>
                </c:pt>
                <c:pt idx="8">
                  <c:v>-6.8489713999999999</c:v>
                </c:pt>
                <c:pt idx="9">
                  <c:v>-10.494923399999999</c:v>
                </c:pt>
                <c:pt idx="10">
                  <c:v>-12.071687900000001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8C2-4116-B6F9-689251287659}"/>
            </c:ext>
          </c:extLst>
        </c:ser>
        <c:ser>
          <c:idx val="15"/>
          <c:order val="15"/>
          <c:spPr>
            <a:ln w="28575" cap="rnd">
              <a:solidFill>
                <a:schemeClr val="accent2">
                  <a:tint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Emissions 2DS'!$R$1:$AB$1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Emissions 2DS'!$R$17:$AB$17</c:f>
              <c:numCache>
                <c:formatCode>General</c:formatCode>
                <c:ptCount val="11"/>
                <c:pt idx="0">
                  <c:v>35.2299425</c:v>
                </c:pt>
                <c:pt idx="1">
                  <c:v>36.335004999999995</c:v>
                </c:pt>
                <c:pt idx="2">
                  <c:v>39.5612523</c:v>
                </c:pt>
                <c:pt idx="3">
                  <c:v>43.164648300000003</c:v>
                </c:pt>
                <c:pt idx="4">
                  <c:v>38.019976700000001</c:v>
                </c:pt>
                <c:pt idx="5">
                  <c:v>24.985273799999998</c:v>
                </c:pt>
                <c:pt idx="6">
                  <c:v>7.4832767999999996</c:v>
                </c:pt>
                <c:pt idx="7">
                  <c:v>-3.9883296000000001</c:v>
                </c:pt>
                <c:pt idx="8">
                  <c:v>-11.3496725</c:v>
                </c:pt>
                <c:pt idx="9">
                  <c:v>-16.4937559</c:v>
                </c:pt>
                <c:pt idx="10">
                  <c:v>-18.976585200000002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8C2-4116-B6F9-689251287659}"/>
            </c:ext>
          </c:extLst>
        </c:ser>
        <c:ser>
          <c:idx val="16"/>
          <c:order val="16"/>
          <c:spPr>
            <a:ln w="28575" cap="rnd">
              <a:solidFill>
                <a:schemeClr val="accent2">
                  <a:tint val="51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Emissions 2DS'!$R$1:$AB$1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Emissions 2DS'!$R$18:$AB$18</c:f>
              <c:numCache>
                <c:formatCode>General</c:formatCode>
                <c:ptCount val="11"/>
                <c:pt idx="0">
                  <c:v>31.92204435</c:v>
                </c:pt>
                <c:pt idx="1">
                  <c:v>35.30338776</c:v>
                </c:pt>
                <c:pt idx="2">
                  <c:v>39.615927890000002</c:v>
                </c:pt>
                <c:pt idx="3">
                  <c:v>17.308432710000002</c:v>
                </c:pt>
                <c:pt idx="4">
                  <c:v>15.09357468</c:v>
                </c:pt>
                <c:pt idx="5">
                  <c:v>12.787147880000001</c:v>
                </c:pt>
                <c:pt idx="6">
                  <c:v>10.49180726</c:v>
                </c:pt>
                <c:pt idx="7">
                  <c:v>7.2188243570000008</c:v>
                </c:pt>
                <c:pt idx="8">
                  <c:v>4.3398908090000008</c:v>
                </c:pt>
                <c:pt idx="9">
                  <c:v>0.36424622970000003</c:v>
                </c:pt>
                <c:pt idx="10">
                  <c:v>-4.9389839469999997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A8C2-4116-B6F9-689251287659}"/>
            </c:ext>
          </c:extLst>
        </c:ser>
        <c:ser>
          <c:idx val="17"/>
          <c:order val="17"/>
          <c:spPr>
            <a:ln w="28575" cap="rnd">
              <a:solidFill>
                <a:schemeClr val="accent2">
                  <a:tint val="44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Emissions 2DS'!$R$1:$AB$1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Emissions 2DS'!$R$19:$AB$19</c:f>
              <c:numCache>
                <c:formatCode>General</c:formatCode>
                <c:ptCount val="11"/>
                <c:pt idx="0">
                  <c:v>31.92204435</c:v>
                </c:pt>
                <c:pt idx="1">
                  <c:v>35.30338776</c:v>
                </c:pt>
                <c:pt idx="2">
                  <c:v>37.42290714</c:v>
                </c:pt>
                <c:pt idx="3">
                  <c:v>17.129959320000001</c:v>
                </c:pt>
                <c:pt idx="4">
                  <c:v>15.2224325</c:v>
                </c:pt>
                <c:pt idx="5">
                  <c:v>13.33119503</c:v>
                </c:pt>
                <c:pt idx="6">
                  <c:v>10.11069232</c:v>
                </c:pt>
                <c:pt idx="7">
                  <c:v>6.9524364710000004</c:v>
                </c:pt>
                <c:pt idx="8">
                  <c:v>3.1773061830000002</c:v>
                </c:pt>
                <c:pt idx="9">
                  <c:v>0.61325760979999999</c:v>
                </c:pt>
                <c:pt idx="10">
                  <c:v>-3.7286407490000002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A8C2-4116-B6F9-689251287659}"/>
            </c:ext>
          </c:extLst>
        </c:ser>
        <c:ser>
          <c:idx val="18"/>
          <c:order val="18"/>
          <c:spPr>
            <a:ln w="28575" cap="rnd">
              <a:solidFill>
                <a:schemeClr val="accent2">
                  <a:tint val="37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Emissions 2DS'!$R$1:$AB$1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Emissions 2DS'!$R$20:$AB$20</c:f>
              <c:numCache>
                <c:formatCode>General</c:formatCode>
                <c:ptCount val="11"/>
                <c:pt idx="0">
                  <c:v>31.92204435</c:v>
                </c:pt>
                <c:pt idx="1">
                  <c:v>35.30338776</c:v>
                </c:pt>
                <c:pt idx="2">
                  <c:v>41.990293870000002</c:v>
                </c:pt>
                <c:pt idx="3">
                  <c:v>22.15933137</c:v>
                </c:pt>
                <c:pt idx="4">
                  <c:v>17.73863669</c:v>
                </c:pt>
                <c:pt idx="5">
                  <c:v>13.864287899999999</c:v>
                </c:pt>
                <c:pt idx="6">
                  <c:v>9.2958025209999988</c:v>
                </c:pt>
                <c:pt idx="7">
                  <c:v>6.6592195410000006</c:v>
                </c:pt>
                <c:pt idx="8">
                  <c:v>3.8444219840000002</c:v>
                </c:pt>
                <c:pt idx="9">
                  <c:v>-0.46500034959999997</c:v>
                </c:pt>
                <c:pt idx="10">
                  <c:v>-4.7809383009999999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8C2-4116-B6F9-689251287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890568"/>
        <c:axId val="458888600"/>
      </c:lineChart>
      <c:catAx>
        <c:axId val="45889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pPr>
            <a:endParaRPr lang="en-US"/>
          </a:p>
        </c:txPr>
        <c:crossAx val="458888600"/>
        <c:crosses val="autoZero"/>
        <c:auto val="1"/>
        <c:lblAlgn val="ctr"/>
        <c:lblOffset val="100"/>
        <c:noMultiLvlLbl val="0"/>
      </c:catAx>
      <c:valAx>
        <c:axId val="458888600"/>
        <c:scaling>
          <c:orientation val="minMax"/>
          <c:max val="60"/>
          <c:min val="-2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pPr>
            <a:endParaRPr lang="en-US"/>
          </a:p>
        </c:txPr>
        <c:crossAx val="458890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'data primary energy  gas ej'!$F$1:$P$1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primary energy  gas ej'!$F$2:$P$2</c:f>
              <c:numCache>
                <c:formatCode>General</c:formatCode>
                <c:ptCount val="11"/>
                <c:pt idx="0">
                  <c:v>98.723600000000005</c:v>
                </c:pt>
                <c:pt idx="1">
                  <c:v>102.8934</c:v>
                </c:pt>
                <c:pt idx="2">
                  <c:v>115.27330000000001</c:v>
                </c:pt>
                <c:pt idx="3">
                  <c:v>111.0121</c:v>
                </c:pt>
                <c:pt idx="4">
                  <c:v>87.009600000000006</c:v>
                </c:pt>
                <c:pt idx="5">
                  <c:v>75.311099999999996</c:v>
                </c:pt>
                <c:pt idx="6">
                  <c:v>73.025499999999994</c:v>
                </c:pt>
                <c:pt idx="7">
                  <c:v>67.832999999999998</c:v>
                </c:pt>
                <c:pt idx="8">
                  <c:v>68.412899999999993</c:v>
                </c:pt>
                <c:pt idx="9">
                  <c:v>66.952600000000004</c:v>
                </c:pt>
                <c:pt idx="10">
                  <c:v>68.069400000000002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1B-4D5D-AD8B-4223D2BF36F4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'data primary energy  gas ej'!$F$1:$P$1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primary energy  gas ej'!$F$3:$P$3</c:f>
              <c:numCache>
                <c:formatCode>General</c:formatCode>
                <c:ptCount val="11"/>
                <c:pt idx="0">
                  <c:v>98.723600000000005</c:v>
                </c:pt>
                <c:pt idx="1">
                  <c:v>106.1913</c:v>
                </c:pt>
                <c:pt idx="2">
                  <c:v>127.8553</c:v>
                </c:pt>
                <c:pt idx="3">
                  <c:v>117.7509</c:v>
                </c:pt>
                <c:pt idx="4">
                  <c:v>101.1138</c:v>
                </c:pt>
                <c:pt idx="5">
                  <c:v>101.25839999999999</c:v>
                </c:pt>
                <c:pt idx="6">
                  <c:v>102.72</c:v>
                </c:pt>
                <c:pt idx="7">
                  <c:v>96.151499999999999</c:v>
                </c:pt>
                <c:pt idx="8">
                  <c:v>96.599400000000003</c:v>
                </c:pt>
                <c:pt idx="9">
                  <c:v>95.222399999999993</c:v>
                </c:pt>
                <c:pt idx="10">
                  <c:v>95.663899999999998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1B-4D5D-AD8B-4223D2BF36F4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'data primary energy  gas ej'!$F$1:$P$1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primary energy  gas ej'!$F$4:$P$4</c:f>
              <c:numCache>
                <c:formatCode>General</c:formatCode>
                <c:ptCount val="11"/>
                <c:pt idx="0">
                  <c:v>98.723600000000005</c:v>
                </c:pt>
                <c:pt idx="1">
                  <c:v>104.6527</c:v>
                </c:pt>
                <c:pt idx="2">
                  <c:v>120.7685</c:v>
                </c:pt>
                <c:pt idx="3">
                  <c:v>118.3814</c:v>
                </c:pt>
                <c:pt idx="4">
                  <c:v>102.43940000000001</c:v>
                </c:pt>
                <c:pt idx="5">
                  <c:v>95.765199999999993</c:v>
                </c:pt>
                <c:pt idx="6">
                  <c:v>94.189599999999999</c:v>
                </c:pt>
                <c:pt idx="7">
                  <c:v>90.837999999999994</c:v>
                </c:pt>
                <c:pt idx="8">
                  <c:v>87.109300000000005</c:v>
                </c:pt>
                <c:pt idx="9">
                  <c:v>83.030100000000004</c:v>
                </c:pt>
                <c:pt idx="10">
                  <c:v>78.363299999999995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1B-4D5D-AD8B-4223D2BF36F4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'data primary energy  gas ej'!$F$1:$P$1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primary energy  gas ej'!$F$5:$P$5</c:f>
              <c:numCache>
                <c:formatCode>General</c:formatCode>
                <c:ptCount val="11"/>
                <c:pt idx="0">
                  <c:v>98.723600000000005</c:v>
                </c:pt>
                <c:pt idx="1">
                  <c:v>105.9828</c:v>
                </c:pt>
                <c:pt idx="2">
                  <c:v>127.2015</c:v>
                </c:pt>
                <c:pt idx="3">
                  <c:v>117.8365</c:v>
                </c:pt>
                <c:pt idx="4">
                  <c:v>106.8318</c:v>
                </c:pt>
                <c:pt idx="5">
                  <c:v>131.9331</c:v>
                </c:pt>
                <c:pt idx="6">
                  <c:v>147.49250000000001</c:v>
                </c:pt>
                <c:pt idx="7">
                  <c:v>146.02000000000001</c:v>
                </c:pt>
                <c:pt idx="8">
                  <c:v>148.00790000000001</c:v>
                </c:pt>
                <c:pt idx="9">
                  <c:v>150.2073</c:v>
                </c:pt>
                <c:pt idx="10">
                  <c:v>154.86170000000001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1B-4D5D-AD8B-4223D2BF36F4}"/>
            </c:ext>
          </c:extLst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'data primary energy  gas ej'!$F$1:$P$1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primary energy  gas ej'!$F$6:$P$6</c:f>
              <c:numCache>
                <c:formatCode>General</c:formatCode>
                <c:ptCount val="11"/>
                <c:pt idx="0">
                  <c:v>98.723600000000005</c:v>
                </c:pt>
                <c:pt idx="1">
                  <c:v>113.8447956</c:v>
                </c:pt>
                <c:pt idx="2">
                  <c:v>140.35961900000001</c:v>
                </c:pt>
                <c:pt idx="3">
                  <c:v>185.70043699999999</c:v>
                </c:pt>
                <c:pt idx="4">
                  <c:v>218.50830500000001</c:v>
                </c:pt>
                <c:pt idx="5">
                  <c:v>228.12900300000001</c:v>
                </c:pt>
                <c:pt idx="6">
                  <c:v>212.72774799999999</c:v>
                </c:pt>
                <c:pt idx="7">
                  <c:v>166.21086600000001</c:v>
                </c:pt>
                <c:pt idx="8">
                  <c:v>118.992707</c:v>
                </c:pt>
                <c:pt idx="9">
                  <c:v>82.934231999999994</c:v>
                </c:pt>
                <c:pt idx="10">
                  <c:v>57.135522999999999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1B-4D5D-AD8B-4223D2BF36F4}"/>
            </c:ext>
          </c:extLst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'data primary energy  gas ej'!$F$1:$P$1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primary energy  gas ej'!$F$7:$P$7</c:f>
              <c:numCache>
                <c:formatCode>General</c:formatCode>
                <c:ptCount val="11"/>
                <c:pt idx="0">
                  <c:v>98.723600000000005</c:v>
                </c:pt>
                <c:pt idx="1">
                  <c:v>113.84478559999999</c:v>
                </c:pt>
                <c:pt idx="2">
                  <c:v>145.58167499999999</c:v>
                </c:pt>
                <c:pt idx="3">
                  <c:v>200.795456</c:v>
                </c:pt>
                <c:pt idx="4">
                  <c:v>201.76059799999999</c:v>
                </c:pt>
                <c:pt idx="5">
                  <c:v>200.320572</c:v>
                </c:pt>
                <c:pt idx="6">
                  <c:v>187.817138</c:v>
                </c:pt>
                <c:pt idx="7">
                  <c:v>161.70022700000001</c:v>
                </c:pt>
                <c:pt idx="8">
                  <c:v>130.80883800000001</c:v>
                </c:pt>
                <c:pt idx="9">
                  <c:v>92.621938999999998</c:v>
                </c:pt>
                <c:pt idx="10">
                  <c:v>64.857664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D1B-4D5D-AD8B-4223D2BF36F4}"/>
            </c:ext>
          </c:extLst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primary energy  gas ej'!$F$1:$P$1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primary energy  gas ej'!$F$8:$P$8</c:f>
              <c:numCache>
                <c:formatCode>General</c:formatCode>
                <c:ptCount val="11"/>
                <c:pt idx="0">
                  <c:v>98.723600000000005</c:v>
                </c:pt>
                <c:pt idx="1">
                  <c:v>113.84478559999999</c:v>
                </c:pt>
                <c:pt idx="2">
                  <c:v>142.185678</c:v>
                </c:pt>
                <c:pt idx="3">
                  <c:v>163.52304699999999</c:v>
                </c:pt>
                <c:pt idx="4">
                  <c:v>175.278119</c:v>
                </c:pt>
                <c:pt idx="5">
                  <c:v>168.822475</c:v>
                </c:pt>
                <c:pt idx="6">
                  <c:v>157.38201599999999</c:v>
                </c:pt>
                <c:pt idx="7">
                  <c:v>127.09451</c:v>
                </c:pt>
                <c:pt idx="8">
                  <c:v>92.068595999999999</c:v>
                </c:pt>
                <c:pt idx="9">
                  <c:v>63.462958</c:v>
                </c:pt>
                <c:pt idx="10">
                  <c:v>42.043072799999997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D1B-4D5D-AD8B-4223D2BF36F4}"/>
            </c:ext>
          </c:extLst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primary energy  gas ej'!$F$1:$P$1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primary energy  gas ej'!$F$9:$P$9</c:f>
              <c:numCache>
                <c:formatCode>General</c:formatCode>
                <c:ptCount val="11"/>
                <c:pt idx="0">
                  <c:v>98.723600000000005</c:v>
                </c:pt>
                <c:pt idx="1">
                  <c:v>113.8447956</c:v>
                </c:pt>
                <c:pt idx="2">
                  <c:v>154.21590699999999</c:v>
                </c:pt>
                <c:pt idx="3">
                  <c:v>240.571268</c:v>
                </c:pt>
                <c:pt idx="4">
                  <c:v>270.706659</c:v>
                </c:pt>
                <c:pt idx="5">
                  <c:v>292.33006</c:v>
                </c:pt>
                <c:pt idx="6">
                  <c:v>298.70776000000001</c:v>
                </c:pt>
                <c:pt idx="7">
                  <c:v>291.42554000000001</c:v>
                </c:pt>
                <c:pt idx="8">
                  <c:v>274.39886000000001</c:v>
                </c:pt>
                <c:pt idx="9">
                  <c:v>241.9477</c:v>
                </c:pt>
                <c:pt idx="10">
                  <c:v>184.389535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D1B-4D5D-AD8B-4223D2BF36F4}"/>
            </c:ext>
          </c:extLst>
        </c:ser>
        <c:ser>
          <c:idx val="8"/>
          <c:order val="8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primary energy  gas ej'!$F$1:$P$1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primary energy  gas ej'!$F$10:$P$10</c:f>
              <c:numCache>
                <c:formatCode>General</c:formatCode>
                <c:ptCount val="11"/>
                <c:pt idx="0">
                  <c:v>101.9455</c:v>
                </c:pt>
                <c:pt idx="1">
                  <c:v>112.7963984</c:v>
                </c:pt>
                <c:pt idx="2">
                  <c:v>148.66300000000001</c:v>
                </c:pt>
                <c:pt idx="3">
                  <c:v>185.60029689999999</c:v>
                </c:pt>
                <c:pt idx="4">
                  <c:v>201.58579689999999</c:v>
                </c:pt>
                <c:pt idx="5">
                  <c:v>192.82559380000001</c:v>
                </c:pt>
                <c:pt idx="6">
                  <c:v>173.83949999999999</c:v>
                </c:pt>
                <c:pt idx="7">
                  <c:v>140.327</c:v>
                </c:pt>
                <c:pt idx="8">
                  <c:v>115.37810159999999</c:v>
                </c:pt>
                <c:pt idx="9">
                  <c:v>100.7921016</c:v>
                </c:pt>
                <c:pt idx="10">
                  <c:v>100.9622031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D1B-4D5D-AD8B-4223D2BF36F4}"/>
            </c:ext>
          </c:extLst>
        </c:ser>
        <c:ser>
          <c:idx val="9"/>
          <c:order val="9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primary energy  gas ej'!$F$1:$P$1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primary energy  gas ej'!$F$11:$P$11</c:f>
              <c:numCache>
                <c:formatCode>General</c:formatCode>
                <c:ptCount val="11"/>
                <c:pt idx="0">
                  <c:v>101.93460159999999</c:v>
                </c:pt>
                <c:pt idx="1">
                  <c:v>112.7465</c:v>
                </c:pt>
                <c:pt idx="2">
                  <c:v>145.85379689999999</c:v>
                </c:pt>
                <c:pt idx="3">
                  <c:v>126.3798984</c:v>
                </c:pt>
                <c:pt idx="4">
                  <c:v>141.04140630000001</c:v>
                </c:pt>
                <c:pt idx="5">
                  <c:v>116.38</c:v>
                </c:pt>
                <c:pt idx="6">
                  <c:v>103.94329690000001</c:v>
                </c:pt>
                <c:pt idx="7">
                  <c:v>118.54900000000001</c:v>
                </c:pt>
                <c:pt idx="8">
                  <c:v>119.7576016</c:v>
                </c:pt>
                <c:pt idx="9">
                  <c:v>118.5482969</c:v>
                </c:pt>
                <c:pt idx="10">
                  <c:v>106.58750000000001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D1B-4D5D-AD8B-4223D2BF36F4}"/>
            </c:ext>
          </c:extLst>
        </c:ser>
        <c:ser>
          <c:idx val="10"/>
          <c:order val="10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primary energy  gas ej'!$F$1:$P$1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primary energy  gas ej'!$F$12:$P$12</c:f>
              <c:numCache>
                <c:formatCode>General</c:formatCode>
                <c:ptCount val="11"/>
                <c:pt idx="0">
                  <c:v>101.3432031</c:v>
                </c:pt>
                <c:pt idx="1">
                  <c:v>112.203</c:v>
                </c:pt>
                <c:pt idx="2">
                  <c:v>131.96859380000001</c:v>
                </c:pt>
                <c:pt idx="3">
                  <c:v>124.6245</c:v>
                </c:pt>
                <c:pt idx="4">
                  <c:v>114.0792969</c:v>
                </c:pt>
                <c:pt idx="5">
                  <c:v>81.366320310000006</c:v>
                </c:pt>
                <c:pt idx="6">
                  <c:v>72.283593749999994</c:v>
                </c:pt>
                <c:pt idx="7">
                  <c:v>84.43992969</c:v>
                </c:pt>
                <c:pt idx="8">
                  <c:v>94.712656249999995</c:v>
                </c:pt>
                <c:pt idx="9">
                  <c:v>79.074296880000006</c:v>
                </c:pt>
                <c:pt idx="10">
                  <c:v>61.708968749999997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D1B-4D5D-AD8B-4223D2BF36F4}"/>
            </c:ext>
          </c:extLst>
        </c:ser>
        <c:ser>
          <c:idx val="11"/>
          <c:order val="11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primary energy  gas ej'!$F$1:$P$1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primary energy  gas ej'!$F$13:$P$13</c:f>
              <c:numCache>
                <c:formatCode>General</c:formatCode>
                <c:ptCount val="11"/>
                <c:pt idx="0">
                  <c:v>100.33</c:v>
                </c:pt>
                <c:pt idx="1">
                  <c:v>105.76600000000001</c:v>
                </c:pt>
                <c:pt idx="2">
                  <c:v>107.279</c:v>
                </c:pt>
                <c:pt idx="3">
                  <c:v>138.54300000000001</c:v>
                </c:pt>
                <c:pt idx="4">
                  <c:v>192.989</c:v>
                </c:pt>
                <c:pt idx="5">
                  <c:v>245.202</c:v>
                </c:pt>
                <c:pt idx="6">
                  <c:v>269.33699999999999</c:v>
                </c:pt>
                <c:pt idx="7">
                  <c:v>254.87</c:v>
                </c:pt>
                <c:pt idx="8">
                  <c:v>200.19800000000001</c:v>
                </c:pt>
                <c:pt idx="9">
                  <c:v>121.536</c:v>
                </c:pt>
                <c:pt idx="10">
                  <c:v>53.776000000000003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D1B-4D5D-AD8B-4223D2BF36F4}"/>
            </c:ext>
          </c:extLst>
        </c:ser>
        <c:ser>
          <c:idx val="12"/>
          <c:order val="12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primary energy  gas ej'!$F$1:$P$1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primary energy  gas ej'!$F$14:$P$14</c:f>
              <c:numCache>
                <c:formatCode>General</c:formatCode>
                <c:ptCount val="11"/>
                <c:pt idx="0">
                  <c:v>100.458</c:v>
                </c:pt>
                <c:pt idx="1">
                  <c:v>105.705</c:v>
                </c:pt>
                <c:pt idx="2">
                  <c:v>121.491</c:v>
                </c:pt>
                <c:pt idx="3">
                  <c:v>152.869</c:v>
                </c:pt>
                <c:pt idx="4">
                  <c:v>191.38399999999999</c:v>
                </c:pt>
                <c:pt idx="5">
                  <c:v>214.69399999999999</c:v>
                </c:pt>
                <c:pt idx="6">
                  <c:v>216.82900000000001</c:v>
                </c:pt>
                <c:pt idx="7">
                  <c:v>196.965</c:v>
                </c:pt>
                <c:pt idx="8">
                  <c:v>167.89099999999999</c:v>
                </c:pt>
                <c:pt idx="9">
                  <c:v>134.285</c:v>
                </c:pt>
                <c:pt idx="10">
                  <c:v>107.215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D1B-4D5D-AD8B-4223D2BF36F4}"/>
            </c:ext>
          </c:extLst>
        </c:ser>
        <c:ser>
          <c:idx val="13"/>
          <c:order val="13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primary energy  gas ej'!$F$1:$P$1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primary energy  gas ej'!$F$15:$P$15</c:f>
              <c:numCache>
                <c:formatCode>General</c:formatCode>
                <c:ptCount val="11"/>
                <c:pt idx="0">
                  <c:v>98.08</c:v>
                </c:pt>
                <c:pt idx="1">
                  <c:v>103.3</c:v>
                </c:pt>
                <c:pt idx="2">
                  <c:v>128.69999999999999</c:v>
                </c:pt>
                <c:pt idx="3">
                  <c:v>145.69999999999999</c:v>
                </c:pt>
                <c:pt idx="4">
                  <c:v>142.9</c:v>
                </c:pt>
                <c:pt idx="5">
                  <c:v>130.5</c:v>
                </c:pt>
                <c:pt idx="6">
                  <c:v>107.6</c:v>
                </c:pt>
                <c:pt idx="7">
                  <c:v>81.13</c:v>
                </c:pt>
                <c:pt idx="8">
                  <c:v>60.96</c:v>
                </c:pt>
                <c:pt idx="9">
                  <c:v>33.22</c:v>
                </c:pt>
                <c:pt idx="10">
                  <c:v>11.91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D1B-4D5D-AD8B-4223D2BF36F4}"/>
            </c:ext>
          </c:extLst>
        </c:ser>
        <c:ser>
          <c:idx val="14"/>
          <c:order val="14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primary energy  gas ej'!$F$1:$P$1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primary energy  gas ej'!$F$16:$P$16</c:f>
              <c:numCache>
                <c:formatCode>General</c:formatCode>
                <c:ptCount val="11"/>
                <c:pt idx="0">
                  <c:v>98.08</c:v>
                </c:pt>
                <c:pt idx="1">
                  <c:v>102.5</c:v>
                </c:pt>
                <c:pt idx="2">
                  <c:v>135.69999999999999</c:v>
                </c:pt>
                <c:pt idx="3">
                  <c:v>145.5</c:v>
                </c:pt>
                <c:pt idx="4">
                  <c:v>124.4</c:v>
                </c:pt>
                <c:pt idx="5">
                  <c:v>101.3</c:v>
                </c:pt>
                <c:pt idx="6">
                  <c:v>78.709999999999994</c:v>
                </c:pt>
                <c:pt idx="7">
                  <c:v>64.31</c:v>
                </c:pt>
                <c:pt idx="8">
                  <c:v>47.87</c:v>
                </c:pt>
                <c:pt idx="9">
                  <c:v>28.41</c:v>
                </c:pt>
                <c:pt idx="10">
                  <c:v>17.12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D1B-4D5D-AD8B-4223D2BF36F4}"/>
            </c:ext>
          </c:extLst>
        </c:ser>
        <c:ser>
          <c:idx val="15"/>
          <c:order val="15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primary energy  gas ej'!$F$1:$P$1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primary energy  gas ej'!$F$17:$P$17</c:f>
              <c:numCache>
                <c:formatCode>General</c:formatCode>
                <c:ptCount val="11"/>
                <c:pt idx="0">
                  <c:v>98.08</c:v>
                </c:pt>
                <c:pt idx="1">
                  <c:v>112.2</c:v>
                </c:pt>
                <c:pt idx="2">
                  <c:v>169.5</c:v>
                </c:pt>
                <c:pt idx="3">
                  <c:v>219.3</c:v>
                </c:pt>
                <c:pt idx="4">
                  <c:v>236.1</c:v>
                </c:pt>
                <c:pt idx="5">
                  <c:v>221.1</c:v>
                </c:pt>
                <c:pt idx="6">
                  <c:v>182.8</c:v>
                </c:pt>
                <c:pt idx="7">
                  <c:v>149</c:v>
                </c:pt>
                <c:pt idx="8">
                  <c:v>91.62</c:v>
                </c:pt>
                <c:pt idx="9">
                  <c:v>37.880000000000003</c:v>
                </c:pt>
                <c:pt idx="10">
                  <c:v>16.18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1D1B-4D5D-AD8B-4223D2BF36F4}"/>
            </c:ext>
          </c:extLst>
        </c:ser>
        <c:ser>
          <c:idx val="16"/>
          <c:order val="16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primary energy  gas ej'!$F$1:$P$1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primary energy  gas ej'!$F$18:$P$18</c:f>
              <c:numCache>
                <c:formatCode>General</c:formatCode>
                <c:ptCount val="11"/>
                <c:pt idx="0">
                  <c:v>91.70181968</c:v>
                </c:pt>
                <c:pt idx="1">
                  <c:v>113.46209020000001</c:v>
                </c:pt>
                <c:pt idx="2">
                  <c:v>126.9267012</c:v>
                </c:pt>
                <c:pt idx="3">
                  <c:v>66.719822350000001</c:v>
                </c:pt>
                <c:pt idx="4">
                  <c:v>55.354292370000003</c:v>
                </c:pt>
                <c:pt idx="5">
                  <c:v>49.233994529999997</c:v>
                </c:pt>
                <c:pt idx="6">
                  <c:v>41.029664760000003</c:v>
                </c:pt>
                <c:pt idx="7">
                  <c:v>32.466469089999997</c:v>
                </c:pt>
                <c:pt idx="8">
                  <c:v>24.51099975</c:v>
                </c:pt>
                <c:pt idx="9">
                  <c:v>18.061693989999998</c:v>
                </c:pt>
                <c:pt idx="10">
                  <c:v>12.637006980000001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1D1B-4D5D-AD8B-4223D2BF36F4}"/>
            </c:ext>
          </c:extLst>
        </c:ser>
        <c:ser>
          <c:idx val="17"/>
          <c:order val="17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primary energy  gas ej'!$F$1:$P$1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primary energy  gas ej'!$F$19:$P$19</c:f>
              <c:numCache>
                <c:formatCode>General</c:formatCode>
                <c:ptCount val="11"/>
                <c:pt idx="0">
                  <c:v>91.70181968</c:v>
                </c:pt>
                <c:pt idx="1">
                  <c:v>113.46209020000001</c:v>
                </c:pt>
                <c:pt idx="2">
                  <c:v>134.8439334</c:v>
                </c:pt>
                <c:pt idx="3">
                  <c:v>69.775630669999998</c:v>
                </c:pt>
                <c:pt idx="4">
                  <c:v>61.97775334</c:v>
                </c:pt>
                <c:pt idx="5">
                  <c:v>55.056723890000001</c:v>
                </c:pt>
                <c:pt idx="6">
                  <c:v>48.314879210000001</c:v>
                </c:pt>
                <c:pt idx="7">
                  <c:v>42.592849370000003</c:v>
                </c:pt>
                <c:pt idx="8">
                  <c:v>36.592543020000001</c:v>
                </c:pt>
                <c:pt idx="9">
                  <c:v>30.27007467</c:v>
                </c:pt>
                <c:pt idx="10">
                  <c:v>24.244581230000001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D1B-4D5D-AD8B-4223D2BF36F4}"/>
            </c:ext>
          </c:extLst>
        </c:ser>
        <c:ser>
          <c:idx val="18"/>
          <c:order val="18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 primary energy  gas ej'!$F$1:$P$1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primary energy  gas ej'!$F$20:$P$20</c:f>
              <c:numCache>
                <c:formatCode>General</c:formatCode>
                <c:ptCount val="11"/>
                <c:pt idx="0">
                  <c:v>91.70181968</c:v>
                </c:pt>
                <c:pt idx="1">
                  <c:v>113.46209020000001</c:v>
                </c:pt>
                <c:pt idx="2">
                  <c:v>134.07063679999999</c:v>
                </c:pt>
                <c:pt idx="3">
                  <c:v>93.236414240000002</c:v>
                </c:pt>
                <c:pt idx="4">
                  <c:v>79.811353420000003</c:v>
                </c:pt>
                <c:pt idx="5">
                  <c:v>64.835596019999997</c:v>
                </c:pt>
                <c:pt idx="6">
                  <c:v>53.000290970000002</c:v>
                </c:pt>
                <c:pt idx="7">
                  <c:v>42.7902536</c:v>
                </c:pt>
                <c:pt idx="8">
                  <c:v>32.68394696</c:v>
                </c:pt>
                <c:pt idx="9">
                  <c:v>25.257282440000001</c:v>
                </c:pt>
                <c:pt idx="10">
                  <c:v>19.41340842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1D1B-4D5D-AD8B-4223D2BF3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480552"/>
        <c:axId val="546481864"/>
      </c:lineChart>
      <c:catAx>
        <c:axId val="54648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pPr>
            <a:endParaRPr lang="en-US"/>
          </a:p>
        </c:txPr>
        <c:crossAx val="546481864"/>
        <c:crosses val="autoZero"/>
        <c:auto val="1"/>
        <c:lblAlgn val="ctr"/>
        <c:lblOffset val="100"/>
        <c:noMultiLvlLbl val="0"/>
      </c:catAx>
      <c:valAx>
        <c:axId val="546481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pPr>
            <a:endParaRPr lang="en-US"/>
          </a:p>
        </c:txPr>
        <c:crossAx val="546480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75632033501086E-2"/>
          <c:y val="3.800172006630731E-2"/>
          <c:w val="0.89754863166346299"/>
          <c:h val="0.880294269873154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'data natural gas ccs ej (2)'!$Q$2</c:f>
              <c:strCache>
                <c:ptCount val="1"/>
                <c:pt idx="0">
                  <c:v>Primary Energy|Gas|w/ CCS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'data natural gas ccs ej (2)'!$R$1:$AB$1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natural gas ccs ej (2)'!$R$2:$AB$2</c:f>
              <c:numCache>
                <c:formatCode>General</c:formatCode>
                <c:ptCount val="11"/>
                <c:pt idx="0">
                  <c:v>9.2726905263157897E-3</c:v>
                </c:pt>
                <c:pt idx="1">
                  <c:v>3.9474552631578947E-3</c:v>
                </c:pt>
                <c:pt idx="2">
                  <c:v>0.8257119959473983</c:v>
                </c:pt>
                <c:pt idx="3">
                  <c:v>7.5834626296315788</c:v>
                </c:pt>
                <c:pt idx="4">
                  <c:v>22.969655152789475</c:v>
                </c:pt>
                <c:pt idx="5">
                  <c:v>41.496945350157894</c:v>
                </c:pt>
                <c:pt idx="6">
                  <c:v>54.388298922105271</c:v>
                </c:pt>
                <c:pt idx="7">
                  <c:v>57.739055158421046</c:v>
                </c:pt>
                <c:pt idx="8">
                  <c:v>53.481800303473676</c:v>
                </c:pt>
                <c:pt idx="9">
                  <c:v>42.849540089263165</c:v>
                </c:pt>
                <c:pt idx="10">
                  <c:v>33.344637549842105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3A-4CB7-A4F1-35A3010B781A}"/>
            </c:ext>
          </c:extLst>
        </c:ser>
        <c:ser>
          <c:idx val="1"/>
          <c:order val="1"/>
          <c:tx>
            <c:strRef>
              <c:f>'data natural gas ccs ej (2)'!$Q$3</c:f>
              <c:strCache>
                <c:ptCount val="1"/>
                <c:pt idx="0">
                  <c:v>Primary Energy|Gas|w/o CCS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'data natural gas ccs ej (2)'!$R$1:$AB$1</c:f>
              <c:strCache>
                <c:ptCount val="11"/>
                <c:pt idx="0">
                  <c:v>2005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</c:strCache>
            </c:strRef>
          </c:cat>
          <c:val>
            <c:numRef>
              <c:f>'data natural gas ccs ej (2)'!$R$3:$AB$3</c:f>
              <c:numCache>
                <c:formatCode>General</c:formatCode>
                <c:ptCount val="11"/>
                <c:pt idx="1">
                  <c:v>98.156283295789493</c:v>
                </c:pt>
                <c:pt idx="2">
                  <c:v>109.61197524210526</c:v>
                </c:pt>
                <c:pt idx="3">
                  <c:v>133.82946706842105</c:v>
                </c:pt>
                <c:pt idx="4">
                  <c:v>135.78084158947368</c:v>
                </c:pt>
                <c:pt idx="5">
                  <c:v>124.67782316368421</c:v>
                </c:pt>
                <c:pt idx="6">
                  <c:v>104.10411220947367</c:v>
                </c:pt>
                <c:pt idx="7">
                  <c:v>83.598298163157892</c:v>
                </c:pt>
                <c:pt idx="8">
                  <c:v>66.195954820000011</c:v>
                </c:pt>
                <c:pt idx="9">
                  <c:v>52.231748038947373</c:v>
                </c:pt>
                <c:pt idx="10">
                  <c:v>41.556232044210518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3A-4CB7-A4F1-35A3010B7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4505192"/>
        <c:axId val="334505520"/>
      </c:barChart>
      <c:catAx>
        <c:axId val="33450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pPr>
            <a:endParaRPr lang="en-US"/>
          </a:p>
        </c:txPr>
        <c:crossAx val="334505520"/>
        <c:crosses val="autoZero"/>
        <c:auto val="1"/>
        <c:lblAlgn val="ctr"/>
        <c:lblOffset val="100"/>
        <c:noMultiLvlLbl val="0"/>
      </c:catAx>
      <c:valAx>
        <c:axId val="33450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pPr>
            <a:endParaRPr lang="en-US"/>
          </a:p>
        </c:txPr>
        <c:crossAx val="334505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39694476392699E-2"/>
          <c:y val="9.8985757531842258E-2"/>
          <c:w val="0.90849737532808394"/>
          <c:h val="0.81974051682290716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'[Oz emissions trajectory.xlsx]History targets'!$B$6:$B$57</c:f>
              <c:numCache>
                <c:formatCode>General</c:formatCode>
                <c:ptCount val="5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  <c:pt idx="26">
                  <c:v>2025</c:v>
                </c:pt>
                <c:pt idx="27">
                  <c:v>2026</c:v>
                </c:pt>
                <c:pt idx="28">
                  <c:v>2027</c:v>
                </c:pt>
                <c:pt idx="29">
                  <c:v>2028</c:v>
                </c:pt>
                <c:pt idx="30">
                  <c:v>2029</c:v>
                </c:pt>
                <c:pt idx="31">
                  <c:v>2030</c:v>
                </c:pt>
                <c:pt idx="32">
                  <c:v>2031</c:v>
                </c:pt>
                <c:pt idx="33">
                  <c:v>2032</c:v>
                </c:pt>
                <c:pt idx="34">
                  <c:v>2033</c:v>
                </c:pt>
                <c:pt idx="35">
                  <c:v>2034</c:v>
                </c:pt>
                <c:pt idx="36">
                  <c:v>2035</c:v>
                </c:pt>
                <c:pt idx="37">
                  <c:v>2036</c:v>
                </c:pt>
                <c:pt idx="38">
                  <c:v>2037</c:v>
                </c:pt>
                <c:pt idx="39">
                  <c:v>2038</c:v>
                </c:pt>
                <c:pt idx="40">
                  <c:v>2039</c:v>
                </c:pt>
                <c:pt idx="41">
                  <c:v>2040</c:v>
                </c:pt>
                <c:pt idx="42">
                  <c:v>2041</c:v>
                </c:pt>
                <c:pt idx="43">
                  <c:v>2042</c:v>
                </c:pt>
                <c:pt idx="44">
                  <c:v>2043</c:v>
                </c:pt>
                <c:pt idx="45">
                  <c:v>2044</c:v>
                </c:pt>
                <c:pt idx="46">
                  <c:v>2045</c:v>
                </c:pt>
                <c:pt idx="47">
                  <c:v>2046</c:v>
                </c:pt>
                <c:pt idx="48">
                  <c:v>2047</c:v>
                </c:pt>
                <c:pt idx="49">
                  <c:v>2048</c:v>
                </c:pt>
                <c:pt idx="50">
                  <c:v>2049</c:v>
                </c:pt>
                <c:pt idx="51">
                  <c:v>2050</c:v>
                </c:pt>
              </c:numCache>
            </c:numRef>
          </c:cat>
          <c:val>
            <c:numRef>
              <c:f>'[Oz emissions trajectory.xlsx]History targets'!$D$6:$D$57</c:f>
              <c:numCache>
                <c:formatCode>General</c:formatCode>
                <c:ptCount val="52"/>
                <c:pt idx="0">
                  <c:v>426</c:v>
                </c:pt>
                <c:pt idx="1">
                  <c:v>426</c:v>
                </c:pt>
                <c:pt idx="2">
                  <c:v>426</c:v>
                </c:pt>
                <c:pt idx="3">
                  <c:v>426</c:v>
                </c:pt>
                <c:pt idx="4">
                  <c:v>426</c:v>
                </c:pt>
                <c:pt idx="5">
                  <c:v>426</c:v>
                </c:pt>
                <c:pt idx="6">
                  <c:v>426</c:v>
                </c:pt>
                <c:pt idx="7">
                  <c:v>426</c:v>
                </c:pt>
                <c:pt idx="8">
                  <c:v>426</c:v>
                </c:pt>
                <c:pt idx="9">
                  <c:v>426</c:v>
                </c:pt>
                <c:pt idx="10">
                  <c:v>426</c:v>
                </c:pt>
                <c:pt idx="11">
                  <c:v>426</c:v>
                </c:pt>
                <c:pt idx="12">
                  <c:v>426</c:v>
                </c:pt>
                <c:pt idx="13">
                  <c:v>426</c:v>
                </c:pt>
                <c:pt idx="14">
                  <c:v>426</c:v>
                </c:pt>
                <c:pt idx="15">
                  <c:v>426</c:v>
                </c:pt>
                <c:pt idx="16">
                  <c:v>426</c:v>
                </c:pt>
                <c:pt idx="17">
                  <c:v>426</c:v>
                </c:pt>
                <c:pt idx="18">
                  <c:v>426</c:v>
                </c:pt>
                <c:pt idx="19">
                  <c:v>426</c:v>
                </c:pt>
                <c:pt idx="20">
                  <c:v>426</c:v>
                </c:pt>
                <c:pt idx="21">
                  <c:v>426</c:v>
                </c:pt>
                <c:pt idx="22">
                  <c:v>426</c:v>
                </c:pt>
                <c:pt idx="23">
                  <c:v>426</c:v>
                </c:pt>
                <c:pt idx="24">
                  <c:v>426</c:v>
                </c:pt>
                <c:pt idx="25">
                  <c:v>426</c:v>
                </c:pt>
                <c:pt idx="26">
                  <c:v>426</c:v>
                </c:pt>
                <c:pt idx="27">
                  <c:v>426</c:v>
                </c:pt>
                <c:pt idx="28">
                  <c:v>426</c:v>
                </c:pt>
                <c:pt idx="29">
                  <c:v>426</c:v>
                </c:pt>
                <c:pt idx="30">
                  <c:v>426</c:v>
                </c:pt>
                <c:pt idx="31">
                  <c:v>426</c:v>
                </c:pt>
                <c:pt idx="32">
                  <c:v>426</c:v>
                </c:pt>
                <c:pt idx="33">
                  <c:v>426</c:v>
                </c:pt>
                <c:pt idx="34">
                  <c:v>426</c:v>
                </c:pt>
                <c:pt idx="35">
                  <c:v>426</c:v>
                </c:pt>
                <c:pt idx="36">
                  <c:v>426</c:v>
                </c:pt>
                <c:pt idx="37">
                  <c:v>426</c:v>
                </c:pt>
                <c:pt idx="38">
                  <c:v>426</c:v>
                </c:pt>
                <c:pt idx="39">
                  <c:v>426</c:v>
                </c:pt>
                <c:pt idx="40">
                  <c:v>426</c:v>
                </c:pt>
                <c:pt idx="41">
                  <c:v>426</c:v>
                </c:pt>
                <c:pt idx="42">
                  <c:v>426</c:v>
                </c:pt>
                <c:pt idx="43">
                  <c:v>426</c:v>
                </c:pt>
                <c:pt idx="44">
                  <c:v>426</c:v>
                </c:pt>
                <c:pt idx="45">
                  <c:v>426</c:v>
                </c:pt>
                <c:pt idx="46">
                  <c:v>426</c:v>
                </c:pt>
                <c:pt idx="47">
                  <c:v>426</c:v>
                </c:pt>
                <c:pt idx="48">
                  <c:v>426</c:v>
                </c:pt>
                <c:pt idx="49">
                  <c:v>426</c:v>
                </c:pt>
                <c:pt idx="50">
                  <c:v>426</c:v>
                </c:pt>
                <c:pt idx="51">
                  <c:v>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7D-43AA-B391-A5D76457F6F4}"/>
            </c:ext>
          </c:extLst>
        </c:ser>
        <c:ser>
          <c:idx val="0"/>
          <c:order val="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B37D-43AA-B391-A5D76457F6F4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7D-43AA-B391-A5D76457F6F4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7D-43AA-B391-A5D76457F6F4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37D-43AA-B391-A5D76457F6F4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37D-43AA-B391-A5D76457F6F4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B37D-43AA-B391-A5D76457F6F4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B37D-43AA-B391-A5D76457F6F4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B37D-43AA-B391-A5D76457F6F4}"/>
              </c:ext>
            </c:extLst>
          </c:dPt>
          <c:dPt>
            <c:idx val="25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B37D-43AA-B391-A5D76457F6F4}"/>
              </c:ext>
            </c:extLst>
          </c:dPt>
          <c:dPt>
            <c:idx val="26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B37D-43AA-B391-A5D76457F6F4}"/>
              </c:ext>
            </c:extLst>
          </c:dPt>
          <c:dPt>
            <c:idx val="27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B37D-43AA-B391-A5D76457F6F4}"/>
              </c:ext>
            </c:extLst>
          </c:dPt>
          <c:dPt>
            <c:idx val="28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B37D-43AA-B391-A5D76457F6F4}"/>
              </c:ext>
            </c:extLst>
          </c:dPt>
          <c:dPt>
            <c:idx val="29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B37D-43AA-B391-A5D76457F6F4}"/>
              </c:ext>
            </c:extLst>
          </c:dPt>
          <c:dPt>
            <c:idx val="30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B37D-43AA-B391-A5D76457F6F4}"/>
              </c:ext>
            </c:extLst>
          </c:dPt>
          <c:dPt>
            <c:idx val="31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B37D-43AA-B391-A5D76457F6F4}"/>
              </c:ext>
            </c:extLst>
          </c:dPt>
          <c:cat>
            <c:numRef>
              <c:f>'[Oz emissions trajectory.xlsx]History targets'!$B$6:$B$57</c:f>
              <c:numCache>
                <c:formatCode>General</c:formatCode>
                <c:ptCount val="5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  <c:pt idx="26">
                  <c:v>2025</c:v>
                </c:pt>
                <c:pt idx="27">
                  <c:v>2026</c:v>
                </c:pt>
                <c:pt idx="28">
                  <c:v>2027</c:v>
                </c:pt>
                <c:pt idx="29">
                  <c:v>2028</c:v>
                </c:pt>
                <c:pt idx="30">
                  <c:v>2029</c:v>
                </c:pt>
                <c:pt idx="31">
                  <c:v>2030</c:v>
                </c:pt>
                <c:pt idx="32">
                  <c:v>2031</c:v>
                </c:pt>
                <c:pt idx="33">
                  <c:v>2032</c:v>
                </c:pt>
                <c:pt idx="34">
                  <c:v>2033</c:v>
                </c:pt>
                <c:pt idx="35">
                  <c:v>2034</c:v>
                </c:pt>
                <c:pt idx="36">
                  <c:v>2035</c:v>
                </c:pt>
                <c:pt idx="37">
                  <c:v>2036</c:v>
                </c:pt>
                <c:pt idx="38">
                  <c:v>2037</c:v>
                </c:pt>
                <c:pt idx="39">
                  <c:v>2038</c:v>
                </c:pt>
                <c:pt idx="40">
                  <c:v>2039</c:v>
                </c:pt>
                <c:pt idx="41">
                  <c:v>2040</c:v>
                </c:pt>
                <c:pt idx="42">
                  <c:v>2041</c:v>
                </c:pt>
                <c:pt idx="43">
                  <c:v>2042</c:v>
                </c:pt>
                <c:pt idx="44">
                  <c:v>2043</c:v>
                </c:pt>
                <c:pt idx="45">
                  <c:v>2044</c:v>
                </c:pt>
                <c:pt idx="46">
                  <c:v>2045</c:v>
                </c:pt>
                <c:pt idx="47">
                  <c:v>2046</c:v>
                </c:pt>
                <c:pt idx="48">
                  <c:v>2047</c:v>
                </c:pt>
                <c:pt idx="49">
                  <c:v>2048</c:v>
                </c:pt>
                <c:pt idx="50">
                  <c:v>2049</c:v>
                </c:pt>
                <c:pt idx="51">
                  <c:v>2050</c:v>
                </c:pt>
              </c:numCache>
            </c:numRef>
          </c:cat>
          <c:val>
            <c:numRef>
              <c:f>'[Oz emissions trajectory.xlsx]History targets'!$C$6:$C$37</c:f>
              <c:numCache>
                <c:formatCode>General</c:formatCode>
                <c:ptCount val="32"/>
                <c:pt idx="0">
                  <c:v>554.4</c:v>
                </c:pt>
                <c:pt idx="1">
                  <c:v>572.9</c:v>
                </c:pt>
                <c:pt idx="2">
                  <c:v>573.6</c:v>
                </c:pt>
                <c:pt idx="3">
                  <c:v>564.9</c:v>
                </c:pt>
                <c:pt idx="4">
                  <c:v>579.6</c:v>
                </c:pt>
                <c:pt idx="5">
                  <c:v>605</c:v>
                </c:pt>
                <c:pt idx="6">
                  <c:v>611.5</c:v>
                </c:pt>
                <c:pt idx="7">
                  <c:v>605.70000000000005</c:v>
                </c:pt>
                <c:pt idx="8">
                  <c:v>591.20000000000005</c:v>
                </c:pt>
                <c:pt idx="9">
                  <c:v>592.4</c:v>
                </c:pt>
                <c:pt idx="10">
                  <c:v>563.79999999999995</c:v>
                </c:pt>
                <c:pt idx="11">
                  <c:v>556.29999999999995</c:v>
                </c:pt>
                <c:pt idx="12">
                  <c:v>547.70000000000005</c:v>
                </c:pt>
                <c:pt idx="13">
                  <c:v>529.5</c:v>
                </c:pt>
                <c:pt idx="14">
                  <c:v>530.70000000000005</c:v>
                </c:pt>
                <c:pt idx="15">
                  <c:v>537.9</c:v>
                </c:pt>
                <c:pt idx="16">
                  <c:v>544.1</c:v>
                </c:pt>
                <c:pt idx="17">
                  <c:v>550.1</c:v>
                </c:pt>
                <c:pt idx="18">
                  <c:v>548.63875000000007</c:v>
                </c:pt>
                <c:pt idx="19">
                  <c:v>547.17750000000001</c:v>
                </c:pt>
                <c:pt idx="20">
                  <c:v>545.71624999999995</c:v>
                </c:pt>
                <c:pt idx="21">
                  <c:v>544.255</c:v>
                </c:pt>
                <c:pt idx="22">
                  <c:v>534.46900000000005</c:v>
                </c:pt>
                <c:pt idx="23">
                  <c:v>524.68299999999999</c:v>
                </c:pt>
                <c:pt idx="24">
                  <c:v>514.89699999999993</c:v>
                </c:pt>
                <c:pt idx="25">
                  <c:v>505.11099999999993</c:v>
                </c:pt>
                <c:pt idx="26">
                  <c:v>495.32499999999993</c:v>
                </c:pt>
                <c:pt idx="27">
                  <c:v>485.53899999999993</c:v>
                </c:pt>
                <c:pt idx="28">
                  <c:v>475.75299999999993</c:v>
                </c:pt>
                <c:pt idx="29">
                  <c:v>465.96699999999993</c:v>
                </c:pt>
                <c:pt idx="30">
                  <c:v>456.18099999999993</c:v>
                </c:pt>
                <c:pt idx="31">
                  <c:v>446.39499999999998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B37D-43AA-B391-A5D76457F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1789368"/>
        <c:axId val="601788712"/>
      </c:lineChart>
      <c:catAx>
        <c:axId val="60178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788712"/>
        <c:crosses val="autoZero"/>
        <c:auto val="1"/>
        <c:lblAlgn val="ctr"/>
        <c:lblOffset val="100"/>
        <c:tickLblSkip val="5"/>
        <c:noMultiLvlLbl val="0"/>
      </c:catAx>
      <c:valAx>
        <c:axId val="601788712"/>
        <c:scaling>
          <c:orientation val="minMax"/>
          <c:max val="620"/>
          <c:min val="-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78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0.82005</cdr:x>
      <cdr:y>0.59862</cdr:y>
    </cdr:from>
    <cdr:to>
      <cdr:x>0.97131</cdr:x>
      <cdr:y>0.87065</cdr:y>
    </cdr:to>
    <cdr:sp macro="" textlink="">
      <cdr:nvSpPr>
        <cdr:cNvPr id="2" name="Isosceles Triangle 1">
          <a:extLst xmlns:a="http://schemas.openxmlformats.org/drawingml/2006/main">
            <a:ext uri="{FF2B5EF4-FFF2-40B4-BE49-F238E27FC236}">
              <a16:creationId xmlns:a16="http://schemas.microsoft.com/office/drawing/2014/main" id="{B9B763ED-E1A2-4354-97E8-A9E9B2001B91}"/>
            </a:ext>
          </a:extLst>
        </cdr:cNvPr>
        <cdr:cNvSpPr/>
      </cdr:nvSpPr>
      <cdr:spPr>
        <a:xfrm xmlns:a="http://schemas.openxmlformats.org/drawingml/2006/main">
          <a:off x="5980069" y="3291096"/>
          <a:ext cx="1103041" cy="1495592"/>
        </a:xfrm>
        <a:custGeom xmlns:a="http://schemas.openxmlformats.org/drawingml/2006/main">
          <a:avLst/>
          <a:gdLst>
            <a:gd name="connsiteX0" fmla="*/ 0 w 1726471"/>
            <a:gd name="connsiteY0" fmla="*/ 2324266 h 2324266"/>
            <a:gd name="connsiteX1" fmla="*/ 1726471 w 1726471"/>
            <a:gd name="connsiteY1" fmla="*/ 0 h 2324266"/>
            <a:gd name="connsiteX2" fmla="*/ 1726471 w 1726471"/>
            <a:gd name="connsiteY2" fmla="*/ 2324266 h 2324266"/>
            <a:gd name="connsiteX3" fmla="*/ 0 w 1726471"/>
            <a:gd name="connsiteY3" fmla="*/ 2324266 h 2324266"/>
            <a:gd name="connsiteX0" fmla="*/ 0 w 1102584"/>
            <a:gd name="connsiteY0" fmla="*/ 814554 h 2324266"/>
            <a:gd name="connsiteX1" fmla="*/ 1102584 w 1102584"/>
            <a:gd name="connsiteY1" fmla="*/ 0 h 2324266"/>
            <a:gd name="connsiteX2" fmla="*/ 1102584 w 1102584"/>
            <a:gd name="connsiteY2" fmla="*/ 2324266 h 2324266"/>
            <a:gd name="connsiteX3" fmla="*/ 0 w 1102584"/>
            <a:gd name="connsiteY3" fmla="*/ 814554 h 2324266"/>
            <a:gd name="connsiteX0" fmla="*/ 0 w 1102584"/>
            <a:gd name="connsiteY0" fmla="*/ 4929 h 1514641"/>
            <a:gd name="connsiteX1" fmla="*/ 1102584 w 1102584"/>
            <a:gd name="connsiteY1" fmla="*/ 0 h 1514641"/>
            <a:gd name="connsiteX2" fmla="*/ 1102584 w 1102584"/>
            <a:gd name="connsiteY2" fmla="*/ 1514641 h 1514641"/>
            <a:gd name="connsiteX3" fmla="*/ 0 w 1102584"/>
            <a:gd name="connsiteY3" fmla="*/ 4929 h 1514641"/>
            <a:gd name="connsiteX0" fmla="*/ 0 w 1102584"/>
            <a:gd name="connsiteY0" fmla="*/ 0 h 1509712"/>
            <a:gd name="connsiteX1" fmla="*/ 1102584 w 1102584"/>
            <a:gd name="connsiteY1" fmla="*/ 9358 h 1509712"/>
            <a:gd name="connsiteX2" fmla="*/ 1102584 w 1102584"/>
            <a:gd name="connsiteY2" fmla="*/ 1509712 h 1509712"/>
            <a:gd name="connsiteX3" fmla="*/ 0 w 1102584"/>
            <a:gd name="connsiteY3" fmla="*/ 0 h 1509712"/>
            <a:gd name="connsiteX0" fmla="*/ 0 w 1078771"/>
            <a:gd name="connsiteY0" fmla="*/ 9692 h 1500354"/>
            <a:gd name="connsiteX1" fmla="*/ 1078771 w 1078771"/>
            <a:gd name="connsiteY1" fmla="*/ 0 h 1500354"/>
            <a:gd name="connsiteX2" fmla="*/ 1078771 w 1078771"/>
            <a:gd name="connsiteY2" fmla="*/ 1500354 h 1500354"/>
            <a:gd name="connsiteX3" fmla="*/ 0 w 1078771"/>
            <a:gd name="connsiteY3" fmla="*/ 9692 h 1500354"/>
            <a:gd name="connsiteX0" fmla="*/ 0 w 1078771"/>
            <a:gd name="connsiteY0" fmla="*/ 19217 h 1509879"/>
            <a:gd name="connsiteX1" fmla="*/ 1078771 w 1078771"/>
            <a:gd name="connsiteY1" fmla="*/ 0 h 1509879"/>
            <a:gd name="connsiteX2" fmla="*/ 1078771 w 1078771"/>
            <a:gd name="connsiteY2" fmla="*/ 1509879 h 1509879"/>
            <a:gd name="connsiteX3" fmla="*/ 0 w 1078771"/>
            <a:gd name="connsiteY3" fmla="*/ 19217 h 1509879"/>
            <a:gd name="connsiteX0" fmla="*/ 0 w 1126396"/>
            <a:gd name="connsiteY0" fmla="*/ 167 h 1509879"/>
            <a:gd name="connsiteX1" fmla="*/ 1126396 w 1126396"/>
            <a:gd name="connsiteY1" fmla="*/ 0 h 1509879"/>
            <a:gd name="connsiteX2" fmla="*/ 1126396 w 1126396"/>
            <a:gd name="connsiteY2" fmla="*/ 1509879 h 1509879"/>
            <a:gd name="connsiteX3" fmla="*/ 0 w 1126396"/>
            <a:gd name="connsiteY3" fmla="*/ 167 h 1509879"/>
            <a:gd name="connsiteX0" fmla="*/ 0 w 1126396"/>
            <a:gd name="connsiteY0" fmla="*/ 167 h 1481304"/>
            <a:gd name="connsiteX1" fmla="*/ 1126396 w 1126396"/>
            <a:gd name="connsiteY1" fmla="*/ 0 h 1481304"/>
            <a:gd name="connsiteX2" fmla="*/ 1126396 w 1126396"/>
            <a:gd name="connsiteY2" fmla="*/ 1481304 h 1481304"/>
            <a:gd name="connsiteX3" fmla="*/ 0 w 1126396"/>
            <a:gd name="connsiteY3" fmla="*/ 167 h 1481304"/>
            <a:gd name="connsiteX0" fmla="*/ 0 w 1102584"/>
            <a:gd name="connsiteY0" fmla="*/ 0 h 1485900"/>
            <a:gd name="connsiteX1" fmla="*/ 1102584 w 1102584"/>
            <a:gd name="connsiteY1" fmla="*/ 4596 h 1485900"/>
            <a:gd name="connsiteX2" fmla="*/ 1102584 w 1102584"/>
            <a:gd name="connsiteY2" fmla="*/ 1485900 h 1485900"/>
            <a:gd name="connsiteX3" fmla="*/ 0 w 1102584"/>
            <a:gd name="connsiteY3" fmla="*/ 0 h 1485900"/>
            <a:gd name="connsiteX0" fmla="*/ 0 w 1107346"/>
            <a:gd name="connsiteY0" fmla="*/ 0 h 1485900"/>
            <a:gd name="connsiteX1" fmla="*/ 1107346 w 1107346"/>
            <a:gd name="connsiteY1" fmla="*/ 4596 h 1485900"/>
            <a:gd name="connsiteX2" fmla="*/ 1107346 w 1107346"/>
            <a:gd name="connsiteY2" fmla="*/ 1485900 h 1485900"/>
            <a:gd name="connsiteX3" fmla="*/ 0 w 1107346"/>
            <a:gd name="connsiteY3" fmla="*/ 0 h 1485900"/>
            <a:gd name="connsiteX0" fmla="*/ 0 w 1107346"/>
            <a:gd name="connsiteY0" fmla="*/ 0 h 1495425"/>
            <a:gd name="connsiteX1" fmla="*/ 1107346 w 1107346"/>
            <a:gd name="connsiteY1" fmla="*/ 4596 h 1495425"/>
            <a:gd name="connsiteX2" fmla="*/ 1102583 w 1107346"/>
            <a:gd name="connsiteY2" fmla="*/ 1495425 h 1495425"/>
            <a:gd name="connsiteX3" fmla="*/ 0 w 1107346"/>
            <a:gd name="connsiteY3" fmla="*/ 0 h 1495425"/>
            <a:gd name="connsiteX0" fmla="*/ 0 w 1116871"/>
            <a:gd name="connsiteY0" fmla="*/ 0 h 1495425"/>
            <a:gd name="connsiteX1" fmla="*/ 1116871 w 1116871"/>
            <a:gd name="connsiteY1" fmla="*/ 4596 h 1495425"/>
            <a:gd name="connsiteX2" fmla="*/ 1112108 w 1116871"/>
            <a:gd name="connsiteY2" fmla="*/ 1495425 h 1495425"/>
            <a:gd name="connsiteX3" fmla="*/ 0 w 1116871"/>
            <a:gd name="connsiteY3" fmla="*/ 0 h 1495425"/>
            <a:gd name="connsiteX0" fmla="*/ 0 w 1107346"/>
            <a:gd name="connsiteY0" fmla="*/ 0 h 1495425"/>
            <a:gd name="connsiteX1" fmla="*/ 1107346 w 1107346"/>
            <a:gd name="connsiteY1" fmla="*/ 4596 h 1495425"/>
            <a:gd name="connsiteX2" fmla="*/ 1102583 w 1107346"/>
            <a:gd name="connsiteY2" fmla="*/ 1495425 h 1495425"/>
            <a:gd name="connsiteX3" fmla="*/ 0 w 1107346"/>
            <a:gd name="connsiteY3" fmla="*/ 0 h 1495425"/>
            <a:gd name="connsiteX0" fmla="*/ 0 w 1103041"/>
            <a:gd name="connsiteY0" fmla="*/ 167 h 1495592"/>
            <a:gd name="connsiteX1" fmla="*/ 1102583 w 1103041"/>
            <a:gd name="connsiteY1" fmla="*/ 0 h 1495592"/>
            <a:gd name="connsiteX2" fmla="*/ 1102583 w 1103041"/>
            <a:gd name="connsiteY2" fmla="*/ 1495592 h 1495592"/>
            <a:gd name="connsiteX3" fmla="*/ 0 w 1103041"/>
            <a:gd name="connsiteY3" fmla="*/ 167 h 149559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1103041" h="1495592">
              <a:moveTo>
                <a:pt x="0" y="167"/>
              </a:moveTo>
              <a:lnTo>
                <a:pt x="1102583" y="0"/>
              </a:lnTo>
              <a:cubicBezTo>
                <a:pt x="1100995" y="496943"/>
                <a:pt x="1104171" y="998649"/>
                <a:pt x="1102583" y="1495592"/>
              </a:cubicBezTo>
              <a:lnTo>
                <a:pt x="0" y="167"/>
              </a:lnTo>
              <a:close/>
            </a:path>
          </a:pathLst>
        </a:cu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ECFBF-F016-46DC-B3B7-B215324B4EA9}" type="datetimeFigureOut">
              <a:rPr lang="en-NZ" smtClean="0"/>
              <a:t>31/05/2019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54171-4619-48D9-8DEB-4C727FA099B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63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Keeping emissions within the carbon budget recommended by the Climate Change Authority -  for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play it part in a 2 degree world - is an enormous challenge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anywhere near it will require a rapid increase in the rate of decarbonization of the Australian economy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Likely require the use of international carbon credits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will also require negative emission technologies - bioenergy with CCS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reafforestation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Later DAC may also be feasible by 2040.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Reducing emissions is difficult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must be on the table – the absence of any option makes it more difficult and expensive</a:t>
            </a:r>
            <a:endParaRPr lang="en-AU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B6E24-FB45-4614-A454-13497740AD93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497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457" y="842875"/>
            <a:ext cx="10363200" cy="1734863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98551" y="3648121"/>
            <a:ext cx="10363200" cy="1385887"/>
          </a:xfrm>
        </p:spPr>
        <p:txBody>
          <a:bodyPr/>
          <a:lstStyle>
            <a:lvl1pPr>
              <a:defRPr sz="2000"/>
            </a:lvl1pPr>
            <a:lvl2pPr>
              <a:spcBef>
                <a:spcPts val="2000"/>
              </a:spcBef>
              <a:defRPr sz="1600" cap="all" baseline="0">
                <a:solidFill>
                  <a:schemeClr val="accent2"/>
                </a:solidFill>
              </a:defRPr>
            </a:lvl2pPr>
            <a:lvl3pPr marL="0" indent="0">
              <a:spcBef>
                <a:spcPts val="800"/>
              </a:spcBef>
              <a:buNone/>
              <a:defRPr sz="17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94" y="5220307"/>
            <a:ext cx="1969012" cy="5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9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 June 2018  |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Annual Report Results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 | </a:t>
            </a:r>
            <a:fld id="{CAECE14B-B013-4B95-BA6F-417DE8C0B7B4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1" y="1062446"/>
            <a:ext cx="3039653" cy="4938305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1900">
                <a:solidFill>
                  <a:schemeClr val="accent1"/>
                </a:solidFill>
              </a:defRPr>
            </a:lvl1pPr>
            <a:lvl2pPr marL="357188" indent="-357188">
              <a:buFont typeface="Arial" panose="020B0604020202020204" pitchFamily="34" charset="0"/>
              <a:buChar char="•"/>
              <a:defRPr sz="1900"/>
            </a:lvl2pPr>
            <a:lvl3pPr marL="714375" indent="-357188">
              <a:defRPr sz="19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441371" y="271463"/>
            <a:ext cx="7463246" cy="5729288"/>
          </a:xfrm>
          <a:solidFill>
            <a:schemeClr val="bg2"/>
          </a:solidFill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85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132113" y="279400"/>
            <a:ext cx="10772503" cy="5729288"/>
          </a:xfrm>
          <a:solidFill>
            <a:schemeClr val="bg2"/>
          </a:solidFill>
        </p:spPr>
        <p:txBody>
          <a:bodyPr/>
          <a:lstStyle/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 June 2018  |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Annual Report Results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 | </a:t>
            </a:r>
            <a:fld id="{CAECE14B-B013-4B95-BA6F-417DE8C0B7B4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01143" y="435427"/>
            <a:ext cx="9834219" cy="1558837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1500">
                <a:solidFill>
                  <a:schemeClr val="bg1"/>
                </a:solidFill>
              </a:defRPr>
            </a:lvl1pPr>
            <a:lvl2pPr marL="357188" indent="-357188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714375" indent="-357188">
              <a:defRPr sz="15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954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120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 June 2018  |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Annual Report Results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 | </a:t>
            </a:r>
            <a:fld id="{CAECE14B-B013-4B95-BA6F-417DE8C0B7B4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4945774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 June 2018  |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Annual Report Results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 | </a:t>
            </a:r>
            <a:fld id="{CAECE14B-B013-4B95-BA6F-417DE8C0B7B4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2566" y="1062039"/>
            <a:ext cx="10066867" cy="897392"/>
          </a:xfrm>
        </p:spPr>
        <p:txBody>
          <a:bodyPr/>
          <a:lstStyle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075266" y="1576252"/>
            <a:ext cx="10054167" cy="3840479"/>
          </a:xfrm>
        </p:spPr>
        <p:txBody>
          <a:bodyPr numCol="2" spcCol="900000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20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2000"/>
            </a:lvl2pPr>
            <a:lvl3pPr>
              <a:lnSpc>
                <a:spcPct val="100000"/>
              </a:lnSpc>
              <a:spcBef>
                <a:spcPts val="800"/>
              </a:spcBef>
              <a:defRPr sz="2000"/>
            </a:lvl3pPr>
            <a:lvl4pPr>
              <a:lnSpc>
                <a:spcPct val="100000"/>
              </a:lnSpc>
              <a:spcBef>
                <a:spcPts val="800"/>
              </a:spcBef>
              <a:defRPr sz="2000"/>
            </a:lvl4pPr>
            <a:lvl5pPr>
              <a:lnSpc>
                <a:spcPct val="100000"/>
              </a:lnSpc>
              <a:spcBef>
                <a:spcPts val="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9259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457" y="842875"/>
            <a:ext cx="10363200" cy="1734863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98551" y="2952207"/>
            <a:ext cx="10363200" cy="208180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spcBef>
                <a:spcPts val="2000"/>
              </a:spcBef>
              <a:defRPr sz="1800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94" y="5220307"/>
            <a:ext cx="1969012" cy="5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7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3652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21 June 2018  |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43652" y="6176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NZ" dirty="0"/>
              <a:t>Annual Report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3743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NZ" dirty="0"/>
              <a:t> </a:t>
            </a:r>
            <a:r>
              <a:rPr lang="en-NZ" dirty="0">
                <a:latin typeface="+mn-lt"/>
              </a:rPr>
              <a:t>|</a:t>
            </a:r>
            <a:r>
              <a:rPr lang="en-NZ" dirty="0"/>
              <a:t>    </a:t>
            </a:r>
            <a:fld id="{CAECE14B-B013-4B95-BA6F-417DE8C0B7B4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4" y="6217265"/>
            <a:ext cx="362713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9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5" r:id="rId2"/>
    <p:sldLayoutId id="2147483686" r:id="rId3"/>
    <p:sldLayoutId id="2147483674" r:id="rId4"/>
    <p:sldLayoutId id="2147483688" r:id="rId5"/>
    <p:sldLayoutId id="214748369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3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57188" indent="-357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14375" indent="-357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79500" indent="-3651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15567" y="1572717"/>
            <a:ext cx="10363200" cy="1734863"/>
          </a:xfrm>
        </p:spPr>
        <p:txBody>
          <a:bodyPr>
            <a:normAutofit/>
          </a:bodyPr>
          <a:lstStyle/>
          <a:p>
            <a:r>
              <a:rPr lang="en-AU" dirty="0"/>
              <a:t>LNG </a:t>
            </a:r>
            <a:r>
              <a:rPr lang="en-US" dirty="0"/>
              <a:t>development in a </a:t>
            </a:r>
            <a:br>
              <a:rPr lang="en-US" dirty="0"/>
            </a:br>
            <a:r>
              <a:rPr lang="en-US" dirty="0"/>
              <a:t>low carbon </a:t>
            </a:r>
            <a:r>
              <a:rPr lang="en-AU" dirty="0"/>
              <a:t>world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APAC CCS Forum: Developing a low-carbon economy</a:t>
            </a:r>
          </a:p>
          <a:p>
            <a:endParaRPr lang="mi-NZ" dirty="0"/>
          </a:p>
          <a:p>
            <a:r>
              <a:rPr lang="mi-NZ" dirty="0"/>
              <a:t>CHRISTOPHER CONSOLI</a:t>
            </a:r>
          </a:p>
          <a:p>
            <a:pPr lvl="2"/>
            <a:r>
              <a:rPr lang="mi-NZ" dirty="0"/>
              <a:t>Senior Consultant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1260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F114D4-766B-4254-8471-E48F090FE0B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362" y="918357"/>
            <a:ext cx="7866912" cy="59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2289B-0A7D-4A7D-A80E-C9B708E8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4251" y="6373908"/>
            <a:ext cx="3215158" cy="365125"/>
          </a:xfrm>
        </p:spPr>
        <p:txBody>
          <a:bodyPr/>
          <a:lstStyle/>
          <a:p>
            <a:r>
              <a:rPr lang="en-NZ" dirty="0"/>
              <a:t> | </a:t>
            </a:r>
            <a:fld id="{CAECE14B-B013-4B95-BA6F-417DE8C0B7B4}" type="slidenum">
              <a:rPr lang="en-NZ" smtClean="0"/>
              <a:pPr/>
              <a:t>10</a:t>
            </a:fld>
            <a:endParaRPr lang="en-NZ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1534B14F-9FEC-4A8D-839C-DB466AE27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0584" y="186979"/>
            <a:ext cx="10066867" cy="52750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Proxima Nova" panose="02000506030000020004" pitchFamily="50" charset="0"/>
              </a:rPr>
              <a:t>National Storage Potential of Australia </a:t>
            </a:r>
            <a:endParaRPr lang="en-AU" sz="2400" b="1" dirty="0">
              <a:solidFill>
                <a:schemeClr val="accent2"/>
              </a:solidFill>
              <a:latin typeface="Proxima Nova" panose="02000506030000020004" pitchFamily="50" charset="0"/>
            </a:endParaRP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B140F232-6B45-4E9C-B0B2-D69AA387CD5F}"/>
              </a:ext>
            </a:extLst>
          </p:cNvPr>
          <p:cNvSpPr/>
          <p:nvPr/>
        </p:nvSpPr>
        <p:spPr>
          <a:xfrm>
            <a:off x="4938906" y="3119011"/>
            <a:ext cx="172647" cy="6799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C1D43B-ADA1-42A8-89F6-18B269E95E5E}"/>
              </a:ext>
            </a:extLst>
          </p:cNvPr>
          <p:cNvSpPr txBox="1"/>
          <p:nvPr/>
        </p:nvSpPr>
        <p:spPr>
          <a:xfrm>
            <a:off x="3695608" y="1836619"/>
            <a:ext cx="720842" cy="261610"/>
          </a:xfrm>
          <a:prstGeom prst="rect">
            <a:avLst/>
          </a:prstGeom>
          <a:solidFill>
            <a:srgbClr val="1974B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Browse</a:t>
            </a:r>
            <a:endParaRPr lang="en-AU" sz="1050" b="1" baseline="-250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574DC5-1BAF-4813-BB06-5B735AFDD2E3}"/>
              </a:ext>
            </a:extLst>
          </p:cNvPr>
          <p:cNvSpPr/>
          <p:nvPr/>
        </p:nvSpPr>
        <p:spPr>
          <a:xfrm>
            <a:off x="4142191" y="1736521"/>
            <a:ext cx="134224" cy="13422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E92751-7C57-4B8B-83ED-21B46E01FAA4}"/>
              </a:ext>
            </a:extLst>
          </p:cNvPr>
          <p:cNvSpPr/>
          <p:nvPr/>
        </p:nvSpPr>
        <p:spPr>
          <a:xfrm>
            <a:off x="5008564" y="1585060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E7EAAE-6701-424B-B774-409B0DD38422}"/>
              </a:ext>
            </a:extLst>
          </p:cNvPr>
          <p:cNvSpPr/>
          <p:nvPr/>
        </p:nvSpPr>
        <p:spPr>
          <a:xfrm>
            <a:off x="5417990" y="3339237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990BAEC-9960-421B-85C9-1FF3AC1B42D1}"/>
              </a:ext>
            </a:extLst>
          </p:cNvPr>
          <p:cNvSpPr/>
          <p:nvPr/>
        </p:nvSpPr>
        <p:spPr>
          <a:xfrm>
            <a:off x="5684068" y="3307731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EB92AC-71B6-4407-8C5D-2971043D4D19}"/>
              </a:ext>
            </a:extLst>
          </p:cNvPr>
          <p:cNvSpPr/>
          <p:nvPr/>
        </p:nvSpPr>
        <p:spPr>
          <a:xfrm>
            <a:off x="5853560" y="3357579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3C28A9-D9B0-4C24-8692-6E8EF620FFEA}"/>
              </a:ext>
            </a:extLst>
          </p:cNvPr>
          <p:cNvSpPr/>
          <p:nvPr/>
        </p:nvSpPr>
        <p:spPr>
          <a:xfrm>
            <a:off x="8178402" y="3448882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49F9627-72C3-4187-8455-385D26F24201}"/>
              </a:ext>
            </a:extLst>
          </p:cNvPr>
          <p:cNvSpPr/>
          <p:nvPr/>
        </p:nvSpPr>
        <p:spPr>
          <a:xfrm>
            <a:off x="2306015" y="2811154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A1A81F-9837-4F81-B302-E1DD87CDDB3B}"/>
              </a:ext>
            </a:extLst>
          </p:cNvPr>
          <p:cNvSpPr/>
          <p:nvPr/>
        </p:nvSpPr>
        <p:spPr>
          <a:xfrm>
            <a:off x="2869327" y="2631738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2279A6A-9F65-47AF-A781-93076FCDAEA4}"/>
              </a:ext>
            </a:extLst>
          </p:cNvPr>
          <p:cNvSpPr/>
          <p:nvPr/>
        </p:nvSpPr>
        <p:spPr>
          <a:xfrm>
            <a:off x="2904899" y="2757977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095CE1-EC72-4CDC-AAB3-F5069852EEE3}"/>
              </a:ext>
            </a:extLst>
          </p:cNvPr>
          <p:cNvSpPr/>
          <p:nvPr/>
        </p:nvSpPr>
        <p:spPr>
          <a:xfrm>
            <a:off x="2658828" y="2826119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0A07664-C0C4-4372-8AA6-1C6D70652F86}"/>
              </a:ext>
            </a:extLst>
          </p:cNvPr>
          <p:cNvSpPr/>
          <p:nvPr/>
        </p:nvSpPr>
        <p:spPr>
          <a:xfrm>
            <a:off x="2465940" y="3021848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3B5A314-53E0-4A31-BAC4-BD4006ABE615}"/>
              </a:ext>
            </a:extLst>
          </p:cNvPr>
          <p:cNvSpPr/>
          <p:nvPr/>
        </p:nvSpPr>
        <p:spPr>
          <a:xfrm>
            <a:off x="2618736" y="3098133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9563070-5759-4614-A035-5FA5F5B796A9}"/>
              </a:ext>
            </a:extLst>
          </p:cNvPr>
          <p:cNvSpPr/>
          <p:nvPr/>
        </p:nvSpPr>
        <p:spPr>
          <a:xfrm>
            <a:off x="2770126" y="2911447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4DD3893-8739-4FE7-8F20-83675C52CFE8}"/>
              </a:ext>
            </a:extLst>
          </p:cNvPr>
          <p:cNvSpPr/>
          <p:nvPr/>
        </p:nvSpPr>
        <p:spPr>
          <a:xfrm>
            <a:off x="2717197" y="3439849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2BB89CB-B11A-4707-B972-F9ECF805DE12}"/>
              </a:ext>
            </a:extLst>
          </p:cNvPr>
          <p:cNvSpPr/>
          <p:nvPr/>
        </p:nvSpPr>
        <p:spPr>
          <a:xfrm>
            <a:off x="2506698" y="3985124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D50321D-34DF-4F74-8483-1F650DF910E3}"/>
              </a:ext>
            </a:extLst>
          </p:cNvPr>
          <p:cNvSpPr/>
          <p:nvPr/>
        </p:nvSpPr>
        <p:spPr>
          <a:xfrm>
            <a:off x="2649837" y="4214913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336C488-C09A-4C8E-8F25-8E5C3CC24D7E}"/>
              </a:ext>
            </a:extLst>
          </p:cNvPr>
          <p:cNvSpPr/>
          <p:nvPr/>
        </p:nvSpPr>
        <p:spPr>
          <a:xfrm>
            <a:off x="2802237" y="4367313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8629653-F7FD-45DB-B026-ED831F43CD42}"/>
              </a:ext>
            </a:extLst>
          </p:cNvPr>
          <p:cNvSpPr/>
          <p:nvPr/>
        </p:nvSpPr>
        <p:spPr>
          <a:xfrm>
            <a:off x="2892948" y="4681361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B20C9FC-AEC7-40D8-8809-01354EB6469C}"/>
              </a:ext>
            </a:extLst>
          </p:cNvPr>
          <p:cNvSpPr/>
          <p:nvPr/>
        </p:nvSpPr>
        <p:spPr>
          <a:xfrm>
            <a:off x="7100835" y="5551605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A6A0F2A-000D-4F61-ADF9-B694CF865F49}"/>
              </a:ext>
            </a:extLst>
          </p:cNvPr>
          <p:cNvSpPr/>
          <p:nvPr/>
        </p:nvSpPr>
        <p:spPr>
          <a:xfrm>
            <a:off x="7313050" y="5644183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7543E38-C48F-479D-9EF1-15D176B3291F}"/>
              </a:ext>
            </a:extLst>
          </p:cNvPr>
          <p:cNvSpPr/>
          <p:nvPr/>
        </p:nvSpPr>
        <p:spPr>
          <a:xfrm>
            <a:off x="7508180" y="5625665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94906F0-549C-4DE0-869F-7F6ED8DC1F5B}"/>
              </a:ext>
            </a:extLst>
          </p:cNvPr>
          <p:cNvSpPr/>
          <p:nvPr/>
        </p:nvSpPr>
        <p:spPr>
          <a:xfrm>
            <a:off x="7669126" y="5778065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6290292-ACA7-452C-BB2D-567E4A838F65}"/>
              </a:ext>
            </a:extLst>
          </p:cNvPr>
          <p:cNvSpPr/>
          <p:nvPr/>
        </p:nvSpPr>
        <p:spPr>
          <a:xfrm>
            <a:off x="7821526" y="5930465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0544235-14DE-46F4-8B9E-3BB3F1E25B43}"/>
              </a:ext>
            </a:extLst>
          </p:cNvPr>
          <p:cNvSpPr/>
          <p:nvPr/>
        </p:nvSpPr>
        <p:spPr>
          <a:xfrm>
            <a:off x="7939742" y="5612844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7813BA6-79A9-45E0-B6C1-B8F1316FF5B8}"/>
              </a:ext>
            </a:extLst>
          </p:cNvPr>
          <p:cNvSpPr/>
          <p:nvPr/>
        </p:nvSpPr>
        <p:spPr>
          <a:xfrm>
            <a:off x="8092142" y="5637055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3350BDD-B7D7-4B1E-8CFA-86D4BB9F3BD0}"/>
              </a:ext>
            </a:extLst>
          </p:cNvPr>
          <p:cNvSpPr/>
          <p:nvPr/>
        </p:nvSpPr>
        <p:spPr>
          <a:xfrm>
            <a:off x="8227450" y="5686903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3ED0919-DBB6-4839-B5D7-A71D0639A910}"/>
              </a:ext>
            </a:extLst>
          </p:cNvPr>
          <p:cNvSpPr/>
          <p:nvPr/>
        </p:nvSpPr>
        <p:spPr>
          <a:xfrm>
            <a:off x="6939313" y="3761449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6DE51D1-707A-41EF-9A8E-341F1C247AE6}"/>
              </a:ext>
            </a:extLst>
          </p:cNvPr>
          <p:cNvSpPr/>
          <p:nvPr/>
        </p:nvSpPr>
        <p:spPr>
          <a:xfrm>
            <a:off x="6929855" y="3906787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DAF2A86-F796-403E-8810-1ABBDA4C114C}"/>
              </a:ext>
            </a:extLst>
          </p:cNvPr>
          <p:cNvSpPr/>
          <p:nvPr/>
        </p:nvSpPr>
        <p:spPr>
          <a:xfrm>
            <a:off x="7120909" y="3817220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447A90D-0892-4CE0-9824-B318025E9CD6}"/>
              </a:ext>
            </a:extLst>
          </p:cNvPr>
          <p:cNvSpPr/>
          <p:nvPr/>
        </p:nvSpPr>
        <p:spPr>
          <a:xfrm>
            <a:off x="8094516" y="3701620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B74AEF0-6D1E-463B-826F-956A2EB34027}"/>
              </a:ext>
            </a:extLst>
          </p:cNvPr>
          <p:cNvSpPr/>
          <p:nvPr/>
        </p:nvSpPr>
        <p:spPr>
          <a:xfrm>
            <a:off x="8246916" y="3854020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A30EC56-6BCB-4D78-B867-01798940597B}"/>
              </a:ext>
            </a:extLst>
          </p:cNvPr>
          <p:cNvSpPr/>
          <p:nvPr/>
        </p:nvSpPr>
        <p:spPr>
          <a:xfrm>
            <a:off x="8399316" y="3942976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EC2A43F-F1DE-46C1-AE92-9E63C97081E8}"/>
              </a:ext>
            </a:extLst>
          </p:cNvPr>
          <p:cNvSpPr/>
          <p:nvPr/>
        </p:nvSpPr>
        <p:spPr>
          <a:xfrm>
            <a:off x="8421087" y="3718428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48C2A2D-74F6-4E31-A65E-9A900EEF5401}"/>
              </a:ext>
            </a:extLst>
          </p:cNvPr>
          <p:cNvSpPr/>
          <p:nvPr/>
        </p:nvSpPr>
        <p:spPr>
          <a:xfrm>
            <a:off x="8207726" y="3609576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9688702-91C7-4B68-A8D9-2E8A4203C988}"/>
              </a:ext>
            </a:extLst>
          </p:cNvPr>
          <p:cNvSpPr/>
          <p:nvPr/>
        </p:nvSpPr>
        <p:spPr>
          <a:xfrm>
            <a:off x="8360126" y="3653743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7868D3F-3277-405F-8052-EEC88F461A44}"/>
              </a:ext>
            </a:extLst>
          </p:cNvPr>
          <p:cNvSpPr/>
          <p:nvPr/>
        </p:nvSpPr>
        <p:spPr>
          <a:xfrm>
            <a:off x="8512526" y="3806143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C57BD0B-61FD-4B2E-A232-C313DD49A78C}"/>
              </a:ext>
            </a:extLst>
          </p:cNvPr>
          <p:cNvSpPr/>
          <p:nvPr/>
        </p:nvSpPr>
        <p:spPr>
          <a:xfrm>
            <a:off x="3959323" y="1816512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7684FAF-F4D0-4622-825F-27300E7C5718}"/>
              </a:ext>
            </a:extLst>
          </p:cNvPr>
          <p:cNvSpPr/>
          <p:nvPr/>
        </p:nvSpPr>
        <p:spPr>
          <a:xfrm>
            <a:off x="4125228" y="1730357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0A4EE47-E152-4D02-B828-814A5376B9CC}"/>
              </a:ext>
            </a:extLst>
          </p:cNvPr>
          <p:cNvSpPr/>
          <p:nvPr/>
        </p:nvSpPr>
        <p:spPr>
          <a:xfrm>
            <a:off x="4257158" y="1884654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06F3765-9667-4892-8E2B-EB6297D76E18}"/>
              </a:ext>
            </a:extLst>
          </p:cNvPr>
          <p:cNvSpPr/>
          <p:nvPr/>
        </p:nvSpPr>
        <p:spPr>
          <a:xfrm>
            <a:off x="4261047" y="1698484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79F4C6B-23F1-40C6-8881-00E77E9ADAF9}"/>
              </a:ext>
            </a:extLst>
          </p:cNvPr>
          <p:cNvSpPr/>
          <p:nvPr/>
        </p:nvSpPr>
        <p:spPr>
          <a:xfrm>
            <a:off x="4344158" y="1705359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1781BA1-4DDD-4486-A3FE-0A2DE40CAD91}"/>
              </a:ext>
            </a:extLst>
          </p:cNvPr>
          <p:cNvSpPr/>
          <p:nvPr/>
        </p:nvSpPr>
        <p:spPr>
          <a:xfrm>
            <a:off x="4517528" y="1391110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A280EC2-DD06-4BE1-A813-BBFC5F52022F}"/>
              </a:ext>
            </a:extLst>
          </p:cNvPr>
          <p:cNvSpPr/>
          <p:nvPr/>
        </p:nvSpPr>
        <p:spPr>
          <a:xfrm>
            <a:off x="4490586" y="1545218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F0CDF8E-3A04-4742-AE36-9D6113AC5DA1}"/>
              </a:ext>
            </a:extLst>
          </p:cNvPr>
          <p:cNvSpPr/>
          <p:nvPr/>
        </p:nvSpPr>
        <p:spPr>
          <a:xfrm>
            <a:off x="4338456" y="1458256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0979364-D624-458D-A80A-41C423DA1019}"/>
              </a:ext>
            </a:extLst>
          </p:cNvPr>
          <p:cNvSpPr/>
          <p:nvPr/>
        </p:nvSpPr>
        <p:spPr>
          <a:xfrm>
            <a:off x="3995383" y="6539430"/>
            <a:ext cx="178303" cy="136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1C33E9-4719-4A29-AF21-C9A9847E53EF}"/>
              </a:ext>
            </a:extLst>
          </p:cNvPr>
          <p:cNvSpPr txBox="1"/>
          <p:nvPr/>
        </p:nvSpPr>
        <p:spPr>
          <a:xfrm>
            <a:off x="4117109" y="6462034"/>
            <a:ext cx="1816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roxima Nova" panose="02000506030000020004" pitchFamily="50" charset="0"/>
              </a:rPr>
              <a:t> Storage Sites (</a:t>
            </a:r>
            <a:r>
              <a:rPr lang="en-US" sz="1200" dirty="0" err="1">
                <a:latin typeface="Proxima Nova" panose="02000506030000020004" pitchFamily="50" charset="0"/>
              </a:rPr>
              <a:t>GeoDisc</a:t>
            </a:r>
            <a:r>
              <a:rPr lang="en-US" sz="1200" dirty="0">
                <a:latin typeface="Proxima Nova" panose="02000506030000020004" pitchFamily="50" charset="0"/>
              </a:rPr>
              <a:t>)</a:t>
            </a:r>
            <a:endParaRPr lang="en-AU" sz="1200" dirty="0">
              <a:latin typeface="Proxima Nova" panose="02000506030000020004" pitchFamily="50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CC49CA3-33BF-498B-B187-CA1556C10B05}"/>
              </a:ext>
            </a:extLst>
          </p:cNvPr>
          <p:cNvSpPr txBox="1"/>
          <p:nvPr/>
        </p:nvSpPr>
        <p:spPr>
          <a:xfrm>
            <a:off x="7313050" y="6593917"/>
            <a:ext cx="3310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Source: After CSIRO, National Carbon Taskforce, 2010</a:t>
            </a:r>
            <a:endParaRPr lang="en-AU" sz="1000" i="1" dirty="0"/>
          </a:p>
        </p:txBody>
      </p:sp>
    </p:spTree>
    <p:extLst>
      <p:ext uri="{BB962C8B-B14F-4D97-AF65-F5344CB8AC3E}">
        <p14:creationId xmlns:p14="http://schemas.microsoft.com/office/powerpoint/2010/main" val="54913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1355DCC-D805-4953-85DC-DB64D6076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27409" r="10313" b="30441"/>
          <a:stretch/>
        </p:blipFill>
        <p:spPr>
          <a:xfrm>
            <a:off x="999008" y="714485"/>
            <a:ext cx="7376291" cy="53906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09027" y="6136354"/>
            <a:ext cx="616599" cy="365125"/>
          </a:xfrm>
        </p:spPr>
        <p:txBody>
          <a:bodyPr/>
          <a:lstStyle/>
          <a:p>
            <a:r>
              <a:rPr lang="en-NZ" dirty="0"/>
              <a:t> </a:t>
            </a:r>
            <a:r>
              <a:rPr lang="en-NZ" b="0" dirty="0"/>
              <a:t>|   </a:t>
            </a:r>
            <a:r>
              <a:rPr lang="en-NZ" dirty="0"/>
              <a:t>  </a:t>
            </a:r>
            <a:fld id="{CAECE14B-B013-4B95-BA6F-417DE8C0B7B4}" type="slidenum">
              <a:rPr lang="en-NZ" smtClean="0"/>
              <a:pPr/>
              <a:t>11</a:t>
            </a:fld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9AA046-AE1D-48FA-B09E-E768208918AE}"/>
              </a:ext>
            </a:extLst>
          </p:cNvPr>
          <p:cNvSpPr/>
          <p:nvPr/>
        </p:nvSpPr>
        <p:spPr bwMode="auto">
          <a:xfrm rot="20578337">
            <a:off x="4068541" y="2674743"/>
            <a:ext cx="208615" cy="223449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15AEC1-CC98-4B54-AECF-DB8671029658}"/>
              </a:ext>
            </a:extLst>
          </p:cNvPr>
          <p:cNvSpPr txBox="1"/>
          <p:nvPr/>
        </p:nvSpPr>
        <p:spPr>
          <a:xfrm>
            <a:off x="8375299" y="1367098"/>
            <a:ext cx="3890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Capture: </a:t>
            </a:r>
            <a:r>
              <a:rPr lang="en-US" dirty="0">
                <a:solidFill>
                  <a:schemeClr val="accent1"/>
                </a:solidFill>
              </a:rPr>
              <a:t>Darwin LNG and Ichthys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Total: ~10 Mtpa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Storage: </a:t>
            </a:r>
            <a:r>
              <a:rPr lang="en-US" dirty="0">
                <a:solidFill>
                  <a:schemeClr val="accent1"/>
                </a:solidFill>
              </a:rPr>
              <a:t>Plover Storage Formation</a:t>
            </a:r>
            <a:endParaRPr lang="en-US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Total Resources: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15 GtCO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 (P50)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Annual Injection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15 Mtpa CO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endParaRPr lang="en-AU" baseline="-25000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9F6B03-48C4-4D3E-8902-58343DDCE464}"/>
              </a:ext>
            </a:extLst>
          </p:cNvPr>
          <p:cNvSpPr/>
          <p:nvPr/>
        </p:nvSpPr>
        <p:spPr bwMode="auto">
          <a:xfrm rot="20578337">
            <a:off x="4081890" y="2461722"/>
            <a:ext cx="1246488" cy="674889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84EE503-3D7C-4ACC-B5CD-D6A69EA09E19}"/>
              </a:ext>
            </a:extLst>
          </p:cNvPr>
          <p:cNvSpPr txBox="1">
            <a:spLocks/>
          </p:cNvSpPr>
          <p:nvPr/>
        </p:nvSpPr>
        <p:spPr>
          <a:xfrm>
            <a:off x="870584" y="186979"/>
            <a:ext cx="10066867" cy="5275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4375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9500" indent="-365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2"/>
                </a:solidFill>
                <a:latin typeface="Proxima Nova" panose="02000506030000020004" pitchFamily="50" charset="0"/>
              </a:rPr>
              <a:t>Case Study: Northern Australia Bonaparte Storage</a:t>
            </a:r>
            <a:endParaRPr lang="en-AU" sz="2400" b="1" dirty="0">
              <a:solidFill>
                <a:schemeClr val="accent2"/>
              </a:solidFill>
              <a:latin typeface="Proxima Nova" panose="02000506030000020004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605512-11B4-4FB2-B9F9-B57EB14EA963}"/>
              </a:ext>
            </a:extLst>
          </p:cNvPr>
          <p:cNvSpPr/>
          <p:nvPr/>
        </p:nvSpPr>
        <p:spPr bwMode="auto">
          <a:xfrm>
            <a:off x="4010395" y="6109431"/>
            <a:ext cx="208615" cy="223449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004C5F-F551-4392-9B56-D071A6C24E37}"/>
              </a:ext>
            </a:extLst>
          </p:cNvPr>
          <p:cNvSpPr txBox="1"/>
          <p:nvPr/>
        </p:nvSpPr>
        <p:spPr>
          <a:xfrm>
            <a:off x="4297870" y="6082656"/>
            <a:ext cx="199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Injection simulation area</a:t>
            </a:r>
            <a:endParaRPr lang="en-AU" sz="1200" b="1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A37655-AA62-48A6-B1C2-636861561BF8}"/>
              </a:ext>
            </a:extLst>
          </p:cNvPr>
          <p:cNvSpPr/>
          <p:nvPr/>
        </p:nvSpPr>
        <p:spPr bwMode="auto">
          <a:xfrm>
            <a:off x="6268458" y="6109431"/>
            <a:ext cx="208615" cy="223449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E53A81-D57A-4A9C-B615-2E3754B0F4A3}"/>
              </a:ext>
            </a:extLst>
          </p:cNvPr>
          <p:cNvSpPr txBox="1"/>
          <p:nvPr/>
        </p:nvSpPr>
        <p:spPr>
          <a:xfrm>
            <a:off x="6555933" y="6082656"/>
            <a:ext cx="254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Storage resource area</a:t>
            </a:r>
            <a:endParaRPr lang="en-AU" sz="12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5854C2-C24E-4652-A47F-1A50E74D5B9B}"/>
              </a:ext>
            </a:extLst>
          </p:cNvPr>
          <p:cNvSpPr txBox="1"/>
          <p:nvPr/>
        </p:nvSpPr>
        <p:spPr>
          <a:xfrm>
            <a:off x="5433468" y="6424800"/>
            <a:ext cx="29418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Source: After Consoli et al. Geoscience Australia</a:t>
            </a:r>
            <a:endParaRPr lang="en-AU" sz="1000" i="1" dirty="0"/>
          </a:p>
        </p:txBody>
      </p:sp>
    </p:spTree>
    <p:extLst>
      <p:ext uri="{BB962C8B-B14F-4D97-AF65-F5344CB8AC3E}">
        <p14:creationId xmlns:p14="http://schemas.microsoft.com/office/powerpoint/2010/main" val="1830276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7969D8F-F9C8-4C35-90D3-D1AC111E82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8" y="-3222032"/>
            <a:ext cx="11116942" cy="97319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09027" y="6136354"/>
            <a:ext cx="616599" cy="365125"/>
          </a:xfrm>
        </p:spPr>
        <p:txBody>
          <a:bodyPr/>
          <a:lstStyle/>
          <a:p>
            <a:r>
              <a:rPr lang="en-NZ" dirty="0"/>
              <a:t> </a:t>
            </a:r>
            <a:r>
              <a:rPr lang="en-NZ" b="0" dirty="0"/>
              <a:t>|   </a:t>
            </a:r>
            <a:r>
              <a:rPr lang="en-NZ" dirty="0"/>
              <a:t>  </a:t>
            </a:r>
            <a:fld id="{CAECE14B-B013-4B95-BA6F-417DE8C0B7B4}" type="slidenum">
              <a:rPr lang="en-NZ" smtClean="0"/>
              <a:pPr/>
              <a:t>12</a:t>
            </a:fld>
            <a:endParaRPr lang="en-NZ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84EE503-3D7C-4ACC-B5CD-D6A69EA09E19}"/>
              </a:ext>
            </a:extLst>
          </p:cNvPr>
          <p:cNvSpPr txBox="1">
            <a:spLocks/>
          </p:cNvSpPr>
          <p:nvPr/>
        </p:nvSpPr>
        <p:spPr>
          <a:xfrm>
            <a:off x="908684" y="92767"/>
            <a:ext cx="10066867" cy="5275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4375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9500" indent="-365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accent2"/>
                </a:solidFill>
                <a:latin typeface="Proxima Nova" panose="02000506030000020004" pitchFamily="50" charset="0"/>
              </a:rPr>
              <a:t>Natural </a:t>
            </a:r>
            <a:r>
              <a:rPr lang="en-US" sz="2400" b="1" dirty="0">
                <a:solidFill>
                  <a:schemeClr val="accent2"/>
                </a:solidFill>
                <a:latin typeface="Proxima Nova" panose="02000506030000020004" pitchFamily="50" charset="0"/>
              </a:rPr>
              <a:t>Gas and CCS: Global Examples</a:t>
            </a:r>
            <a:endParaRPr lang="en-AU" sz="2400" b="1" dirty="0">
              <a:solidFill>
                <a:schemeClr val="accent2"/>
              </a:solidFill>
              <a:latin typeface="Proxima Nova" panose="0200050603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9F3E3C-8944-4B8C-980A-BAC47FDBD91D}"/>
              </a:ext>
            </a:extLst>
          </p:cNvPr>
          <p:cNvSpPr txBox="1"/>
          <p:nvPr/>
        </p:nvSpPr>
        <p:spPr>
          <a:xfrm>
            <a:off x="2826107" y="1183306"/>
            <a:ext cx="115448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Sleipner </a:t>
            </a:r>
          </a:p>
          <a:p>
            <a:r>
              <a:rPr lang="en-US" dirty="0"/>
              <a:t>4-9%CO</a:t>
            </a:r>
            <a:r>
              <a:rPr lang="en-US" baseline="-25000" dirty="0"/>
              <a:t>2</a:t>
            </a:r>
            <a:endParaRPr lang="en-AU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EC13BF-AE1A-4D85-8FAB-36E920E8FDC1}"/>
              </a:ext>
            </a:extLst>
          </p:cNvPr>
          <p:cNvSpPr txBox="1"/>
          <p:nvPr/>
        </p:nvSpPr>
        <p:spPr>
          <a:xfrm>
            <a:off x="4096799" y="1183306"/>
            <a:ext cx="121860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Snøhvit </a:t>
            </a:r>
          </a:p>
          <a:p>
            <a:r>
              <a:rPr lang="en-US" dirty="0"/>
              <a:t>5-6% CO</a:t>
            </a:r>
            <a:r>
              <a:rPr lang="en-US" baseline="-25000" dirty="0"/>
              <a:t>2</a:t>
            </a:r>
            <a:endParaRPr lang="en-AU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E0936-4C7C-472B-8EB5-4A682742E396}"/>
              </a:ext>
            </a:extLst>
          </p:cNvPr>
          <p:cNvSpPr txBox="1"/>
          <p:nvPr/>
        </p:nvSpPr>
        <p:spPr>
          <a:xfrm>
            <a:off x="5462687" y="1183306"/>
            <a:ext cx="13468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Snøhvit </a:t>
            </a:r>
          </a:p>
          <a:p>
            <a:r>
              <a:rPr lang="en-US" dirty="0"/>
              <a:t>8-15% CO</a:t>
            </a:r>
            <a:r>
              <a:rPr lang="en-US" baseline="-25000" dirty="0"/>
              <a:t>2</a:t>
            </a:r>
            <a:endParaRPr lang="en-AU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901D9B-8719-44C3-BE2F-4082D4580EB8}"/>
              </a:ext>
            </a:extLst>
          </p:cNvPr>
          <p:cNvSpPr txBox="1"/>
          <p:nvPr/>
        </p:nvSpPr>
        <p:spPr>
          <a:xfrm>
            <a:off x="6926888" y="1183306"/>
            <a:ext cx="147508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Jilin </a:t>
            </a:r>
          </a:p>
          <a:p>
            <a:r>
              <a:rPr lang="en-US" dirty="0"/>
              <a:t>20-97% CO</a:t>
            </a:r>
            <a:r>
              <a:rPr lang="en-US" baseline="-25000" dirty="0"/>
              <a:t>2</a:t>
            </a:r>
            <a:endParaRPr lang="en-AU" baseline="-25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B618CA-17C2-43FF-AADE-6DD31E45ACBE}"/>
              </a:ext>
            </a:extLst>
          </p:cNvPr>
          <p:cNvSpPr txBox="1"/>
          <p:nvPr/>
        </p:nvSpPr>
        <p:spPr>
          <a:xfrm>
            <a:off x="1566368" y="1183306"/>
            <a:ext cx="107753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ShuteCk</a:t>
            </a:r>
            <a:endParaRPr lang="en-US" dirty="0"/>
          </a:p>
          <a:p>
            <a:r>
              <a:rPr lang="en-US" dirty="0"/>
              <a:t>65%CO</a:t>
            </a:r>
            <a:r>
              <a:rPr lang="en-US" baseline="-25000" dirty="0"/>
              <a:t>2</a:t>
            </a:r>
            <a:endParaRPr lang="en-AU" baseline="-25000" dirty="0"/>
          </a:p>
        </p:txBody>
      </p:sp>
    </p:spTree>
    <p:extLst>
      <p:ext uri="{BB962C8B-B14F-4D97-AF65-F5344CB8AC3E}">
        <p14:creationId xmlns:p14="http://schemas.microsoft.com/office/powerpoint/2010/main" val="2281367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i-NZ" dirty="0"/>
              <a:t>Thank </a:t>
            </a:r>
            <a:br>
              <a:rPr lang="mi-NZ" dirty="0"/>
            </a:br>
            <a:r>
              <a:rPr lang="mi-NZ" dirty="0"/>
              <a:t>you</a:t>
            </a:r>
            <a:endParaRPr lang="en-N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globalccsinstitute.com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0134600" y="6173788"/>
            <a:ext cx="2057400" cy="365125"/>
          </a:xfrm>
        </p:spPr>
        <p:txBody>
          <a:bodyPr/>
          <a:lstStyle/>
          <a:p>
            <a:r>
              <a:rPr lang="en-US"/>
              <a:t>21 June 2018  |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0588625" y="6173788"/>
            <a:ext cx="1603375" cy="365125"/>
          </a:xfrm>
        </p:spPr>
        <p:txBody>
          <a:bodyPr/>
          <a:lstStyle/>
          <a:p>
            <a:r>
              <a:rPr lang="en-NZ"/>
              <a:t>Annual Report Results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706225" y="6173788"/>
            <a:ext cx="485775" cy="365125"/>
          </a:xfrm>
        </p:spPr>
        <p:txBody>
          <a:bodyPr/>
          <a:lstStyle/>
          <a:p>
            <a:r>
              <a:rPr lang="en-NZ"/>
              <a:t> | </a:t>
            </a:r>
            <a:fld id="{CAECE14B-B013-4B95-BA6F-417DE8C0B7B4}" type="slidenum">
              <a:rPr lang="en-NZ" smtClean="0"/>
              <a:pPr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7895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56F939-D828-40AB-9CEE-E9ABA65B1FD7}"/>
              </a:ext>
            </a:extLst>
          </p:cNvPr>
          <p:cNvSpPr/>
          <p:nvPr/>
        </p:nvSpPr>
        <p:spPr>
          <a:xfrm>
            <a:off x="1495427" y="4587039"/>
            <a:ext cx="7078158" cy="132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E9E0FD6-B4A4-4FD9-BDF3-5A1D63532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921509"/>
              </p:ext>
            </p:extLst>
          </p:nvPr>
        </p:nvGraphicFramePr>
        <p:xfrm>
          <a:off x="1047540" y="680774"/>
          <a:ext cx="7687097" cy="559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76349-715F-401C-8F85-5D5A41DD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4459" y="6176963"/>
            <a:ext cx="862483" cy="365125"/>
          </a:xfrm>
        </p:spPr>
        <p:txBody>
          <a:bodyPr/>
          <a:lstStyle/>
          <a:p>
            <a:r>
              <a:rPr lang="en-NZ" dirty="0"/>
              <a:t> | </a:t>
            </a:r>
            <a:fld id="{CAECE14B-B013-4B95-BA6F-417DE8C0B7B4}" type="slidenum">
              <a:rPr lang="en-NZ" smtClean="0"/>
              <a:pPr/>
              <a:t>2</a:t>
            </a:fld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B0E62-EEF4-4173-AFA1-68F2A2EA5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2566" y="140839"/>
            <a:ext cx="10066867" cy="89739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Proxima Nova" panose="02000506030000020004" pitchFamily="50" charset="0"/>
              </a:rPr>
              <a:t>Emission Reduction Pathways to 2°C: critical to guiding policy</a:t>
            </a:r>
            <a:endParaRPr lang="en-AU" sz="2400" dirty="0">
              <a:latin typeface="Proxima Nova" panose="02000506030000020004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A9B30E-E373-422B-801A-76AC35810143}"/>
              </a:ext>
            </a:extLst>
          </p:cNvPr>
          <p:cNvSpPr txBox="1"/>
          <p:nvPr/>
        </p:nvSpPr>
        <p:spPr>
          <a:xfrm rot="16200000">
            <a:off x="-612251" y="3095656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roxima Nova" panose="02000506030000020004" pitchFamily="50" charset="0"/>
              </a:rPr>
              <a:t>Net CO</a:t>
            </a:r>
            <a:r>
              <a:rPr lang="en-US" baseline="-25000" dirty="0">
                <a:latin typeface="Proxima Nova" panose="02000506030000020004" pitchFamily="50" charset="0"/>
              </a:rPr>
              <a:t>2 </a:t>
            </a:r>
            <a:r>
              <a:rPr lang="en-US" dirty="0">
                <a:latin typeface="Proxima Nova" panose="02000506030000020004" pitchFamily="50" charset="0"/>
              </a:rPr>
              <a:t>emissions (G</a:t>
            </a:r>
            <a:r>
              <a:rPr lang="en-US" baseline="-25000" dirty="0">
                <a:latin typeface="Proxima Nova" panose="02000506030000020004" pitchFamily="50" charset="0"/>
              </a:rPr>
              <a:t>t</a:t>
            </a:r>
            <a:r>
              <a:rPr lang="en-US" dirty="0">
                <a:latin typeface="Proxima Nova" panose="02000506030000020004" pitchFamily="50" charset="0"/>
              </a:rPr>
              <a:t>CO</a:t>
            </a:r>
            <a:r>
              <a:rPr lang="en-US" baseline="-25000" dirty="0">
                <a:latin typeface="Proxima Nova" panose="02000506030000020004" pitchFamily="50" charset="0"/>
              </a:rPr>
              <a:t>2</a:t>
            </a:r>
            <a:r>
              <a:rPr lang="en-US" dirty="0">
                <a:latin typeface="Proxima Nova" panose="02000506030000020004" pitchFamily="50" charset="0"/>
              </a:rPr>
              <a:t>)</a:t>
            </a:r>
            <a:endParaRPr lang="en-AU" dirty="0">
              <a:latin typeface="Proxima Nova" panose="0200050603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8C0E56-5E27-40E6-9608-436DA8065917}"/>
              </a:ext>
            </a:extLst>
          </p:cNvPr>
          <p:cNvSpPr txBox="1"/>
          <p:nvPr/>
        </p:nvSpPr>
        <p:spPr>
          <a:xfrm>
            <a:off x="1828242" y="5090282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Net negative emissions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DA0671-C871-4F0D-A82E-A97957FD6535}"/>
              </a:ext>
            </a:extLst>
          </p:cNvPr>
          <p:cNvSpPr/>
          <p:nvPr/>
        </p:nvSpPr>
        <p:spPr>
          <a:xfrm>
            <a:off x="2781302" y="219570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AED31D-36B3-4FD6-A2CF-CA3D191909AD}"/>
              </a:ext>
            </a:extLst>
          </p:cNvPr>
          <p:cNvSpPr txBox="1"/>
          <p:nvPr/>
        </p:nvSpPr>
        <p:spPr>
          <a:xfrm>
            <a:off x="6287382" y="6279402"/>
            <a:ext cx="23407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/>
              <a:t>Source: Global CCS Institute, 2019</a:t>
            </a:r>
          </a:p>
          <a:p>
            <a:r>
              <a:rPr lang="en-US" sz="1000" b="1" i="1" dirty="0"/>
              <a:t>Emissions Data: IIASA 2019</a:t>
            </a:r>
          </a:p>
          <a:p>
            <a:r>
              <a:rPr lang="en-US" sz="1000" b="1" i="1" dirty="0"/>
              <a:t>Current Emissions: EDGAR, 2018</a:t>
            </a:r>
            <a:endParaRPr lang="en-AU" sz="10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1F7BD8-1A09-466D-841B-3BB7AC92943D}"/>
              </a:ext>
            </a:extLst>
          </p:cNvPr>
          <p:cNvSpPr txBox="1"/>
          <p:nvPr/>
        </p:nvSpPr>
        <p:spPr>
          <a:xfrm>
            <a:off x="8573585" y="4587039"/>
            <a:ext cx="3618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Negative Emission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Most models negative by 2070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7382B-857B-4227-927C-87676D5A7E65}"/>
              </a:ext>
            </a:extLst>
          </p:cNvPr>
          <p:cNvSpPr txBox="1"/>
          <p:nvPr/>
        </p:nvSpPr>
        <p:spPr>
          <a:xfrm>
            <a:off x="8628087" y="1667078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Deep </a:t>
            </a:r>
            <a:r>
              <a:rPr lang="en-US" b="1" dirty="0" err="1">
                <a:solidFill>
                  <a:schemeClr val="accent1"/>
                </a:solidFill>
              </a:rPr>
              <a:t>decarbonisation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~34 GtCO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Emissions peak ~2020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All sectors</a:t>
            </a:r>
            <a:endParaRPr lang="en-AU" dirty="0">
              <a:solidFill>
                <a:schemeClr val="accent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35C66A-0880-4648-BBCC-25D35C20144D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2933702" y="2270961"/>
            <a:ext cx="3399986" cy="9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186769-6166-4271-97FA-0081B5A36DEF}"/>
              </a:ext>
            </a:extLst>
          </p:cNvPr>
          <p:cNvCxnSpPr>
            <a:cxnSpLocks/>
          </p:cNvCxnSpPr>
          <p:nvPr/>
        </p:nvCxnSpPr>
        <p:spPr>
          <a:xfrm>
            <a:off x="6333688" y="2270961"/>
            <a:ext cx="0" cy="35164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C6DFE3D-0451-499E-97BA-0DCF9262D116}"/>
              </a:ext>
            </a:extLst>
          </p:cNvPr>
          <p:cNvSpPr txBox="1"/>
          <p:nvPr/>
        </p:nvSpPr>
        <p:spPr>
          <a:xfrm>
            <a:off x="2781302" y="3731311"/>
            <a:ext cx="19319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Models: 2.6 W/m</a:t>
            </a:r>
            <a:r>
              <a:rPr lang="en-US" sz="1100" baseline="30000" dirty="0">
                <a:solidFill>
                  <a:schemeClr val="bg1">
                    <a:lumMod val="65000"/>
                  </a:schemeClr>
                </a:solidFill>
              </a:rPr>
              <a:t>2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1.7-1.8</a:t>
            </a:r>
            <a:r>
              <a:rPr lang="en-US" sz="1100" baseline="30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C</a:t>
            </a:r>
            <a:endParaRPr lang="en-AU" sz="1100" baseline="30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76349-715F-401C-8F85-5D5A41DD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 | </a:t>
            </a:r>
            <a:fld id="{CAECE14B-B013-4B95-BA6F-417DE8C0B7B4}" type="slidenum">
              <a:rPr lang="en-NZ" smtClean="0"/>
              <a:pPr/>
              <a:t>3</a:t>
            </a:fld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B0E62-EEF4-4173-AFA1-68F2A2EA5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008" y="128589"/>
            <a:ext cx="10913470" cy="89739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Proxima Nova" panose="02000506030000020004" pitchFamily="50" charset="0"/>
              </a:rPr>
              <a:t>Natural Gas Pathways Under 2°C Scenarios: </a:t>
            </a:r>
            <a:r>
              <a:rPr lang="en-US" sz="2400" b="1" dirty="0">
                <a:solidFill>
                  <a:schemeClr val="accent6"/>
                </a:solidFill>
              </a:rPr>
              <a:t>distinct variations in models</a:t>
            </a:r>
            <a:endParaRPr lang="en-AU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53D9337-0F15-476E-AFDB-E6812C201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284081"/>
              </p:ext>
            </p:extLst>
          </p:nvPr>
        </p:nvGraphicFramePr>
        <p:xfrm>
          <a:off x="1450610" y="1140903"/>
          <a:ext cx="7140940" cy="516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019F456-B6C1-4A93-8A45-964697C23413}"/>
              </a:ext>
            </a:extLst>
          </p:cNvPr>
          <p:cNvSpPr txBox="1"/>
          <p:nvPr/>
        </p:nvSpPr>
        <p:spPr>
          <a:xfrm rot="16200000">
            <a:off x="-262382" y="3034465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roxima Nova" panose="02000506030000020004" pitchFamily="50" charset="0"/>
              </a:rPr>
              <a:t>Primary Energy – Gas (EJ)</a:t>
            </a:r>
            <a:endParaRPr lang="en-AU" dirty="0">
              <a:latin typeface="Proxima Nova" panose="02000506030000020004" pitchFamily="50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7FF2D2-CD8A-47ED-8E6E-DBC31D7001AA}"/>
              </a:ext>
            </a:extLst>
          </p:cNvPr>
          <p:cNvSpPr/>
          <p:nvPr/>
        </p:nvSpPr>
        <p:spPr>
          <a:xfrm>
            <a:off x="3038477" y="445829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1A62F7-DAE4-4A57-BA4B-AB6D0855B3D8}"/>
              </a:ext>
            </a:extLst>
          </p:cNvPr>
          <p:cNvSpPr txBox="1"/>
          <p:nvPr/>
        </p:nvSpPr>
        <p:spPr>
          <a:xfrm>
            <a:off x="6287382" y="6279402"/>
            <a:ext cx="23407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/>
              <a:t>Source: Global CCS Institute, 2019</a:t>
            </a:r>
          </a:p>
          <a:p>
            <a:r>
              <a:rPr lang="en-US" sz="1000" b="1" i="1" dirty="0"/>
              <a:t>Emissions Data: IIASA 2019</a:t>
            </a:r>
          </a:p>
          <a:p>
            <a:r>
              <a:rPr lang="en-US" sz="1000" b="1" i="1" dirty="0"/>
              <a:t>Current Energy: BP, 2019</a:t>
            </a:r>
            <a:endParaRPr lang="en-AU" sz="1000" b="1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C88AB6-6D6D-4719-B052-DF6E35763CD9}"/>
              </a:ext>
            </a:extLst>
          </p:cNvPr>
          <p:cNvCxnSpPr/>
          <p:nvPr/>
        </p:nvCxnSpPr>
        <p:spPr>
          <a:xfrm flipV="1">
            <a:off x="5634182" y="1827564"/>
            <a:ext cx="0" cy="42037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49E7A1-8971-4C24-BD2C-F4C652F386E1}"/>
              </a:ext>
            </a:extLst>
          </p:cNvPr>
          <p:cNvCxnSpPr>
            <a:cxnSpLocks/>
          </p:cNvCxnSpPr>
          <p:nvPr/>
        </p:nvCxnSpPr>
        <p:spPr>
          <a:xfrm>
            <a:off x="9070109" y="1994528"/>
            <a:ext cx="0" cy="153692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96D0873-F770-4031-9114-284FE45846C4}"/>
              </a:ext>
            </a:extLst>
          </p:cNvPr>
          <p:cNvSpPr txBox="1"/>
          <p:nvPr/>
        </p:nvSpPr>
        <p:spPr>
          <a:xfrm>
            <a:off x="9153530" y="4610698"/>
            <a:ext cx="2463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Increase</a:t>
            </a:r>
            <a:r>
              <a:rPr lang="en-AU" b="1" dirty="0">
                <a:solidFill>
                  <a:schemeClr val="accent1"/>
                </a:solidFill>
              </a:rPr>
              <a:t>: </a:t>
            </a:r>
          </a:p>
          <a:p>
            <a:r>
              <a:rPr lang="en-AU" dirty="0">
                <a:solidFill>
                  <a:schemeClr val="accent1"/>
                </a:solidFill>
              </a:rPr>
              <a:t>widespread deployment of CCS critical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5AB125-B1D1-4A04-A9BD-1C244C23BD19}"/>
              </a:ext>
            </a:extLst>
          </p:cNvPr>
          <p:cNvCxnSpPr>
            <a:cxnSpLocks/>
          </p:cNvCxnSpPr>
          <p:nvPr/>
        </p:nvCxnSpPr>
        <p:spPr>
          <a:xfrm flipV="1">
            <a:off x="9079345" y="4147127"/>
            <a:ext cx="0" cy="16626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DA7D653-CBC6-4A45-A3E6-31137F315A0E}"/>
              </a:ext>
            </a:extLst>
          </p:cNvPr>
          <p:cNvSpPr txBox="1"/>
          <p:nvPr/>
        </p:nvSpPr>
        <p:spPr>
          <a:xfrm>
            <a:off x="9138749" y="1931942"/>
            <a:ext cx="2463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Decrease</a:t>
            </a:r>
            <a:r>
              <a:rPr lang="en-AU" b="1" dirty="0">
                <a:solidFill>
                  <a:schemeClr val="accent1"/>
                </a:solidFill>
              </a:rPr>
              <a:t>: </a:t>
            </a:r>
          </a:p>
          <a:p>
            <a:r>
              <a:rPr lang="en-AU" dirty="0">
                <a:solidFill>
                  <a:schemeClr val="accent1"/>
                </a:solidFill>
              </a:rPr>
              <a:t>10-50%, some ~0!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9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06D96BD-0756-4A61-8FC4-3868BCA23B6C}"/>
              </a:ext>
            </a:extLst>
          </p:cNvPr>
          <p:cNvSpPr/>
          <p:nvPr/>
        </p:nvSpPr>
        <p:spPr>
          <a:xfrm>
            <a:off x="6243971" y="1825780"/>
            <a:ext cx="2659311" cy="2105636"/>
          </a:xfrm>
          <a:custGeom>
            <a:avLst/>
            <a:gdLst>
              <a:gd name="connsiteX0" fmla="*/ 0 w 2659311"/>
              <a:gd name="connsiteY0" fmla="*/ 58723 h 2164359"/>
              <a:gd name="connsiteX1" fmla="*/ 0 w 2659311"/>
              <a:gd name="connsiteY1" fmla="*/ 58723 h 2164359"/>
              <a:gd name="connsiteX2" fmla="*/ 2659311 w 2659311"/>
              <a:gd name="connsiteY2" fmla="*/ 2164359 h 2164359"/>
              <a:gd name="connsiteX3" fmla="*/ 2659311 w 2659311"/>
              <a:gd name="connsiteY3" fmla="*/ 0 h 2164359"/>
              <a:gd name="connsiteX4" fmla="*/ 0 w 2659311"/>
              <a:gd name="connsiteY4" fmla="*/ 58723 h 2164359"/>
              <a:gd name="connsiteX0" fmla="*/ 0 w 2659311"/>
              <a:gd name="connsiteY0" fmla="*/ 0 h 2105636"/>
              <a:gd name="connsiteX1" fmla="*/ 0 w 2659311"/>
              <a:gd name="connsiteY1" fmla="*/ 0 h 2105636"/>
              <a:gd name="connsiteX2" fmla="*/ 2659311 w 2659311"/>
              <a:gd name="connsiteY2" fmla="*/ 2105636 h 2105636"/>
              <a:gd name="connsiteX3" fmla="*/ 2659311 w 2659311"/>
              <a:gd name="connsiteY3" fmla="*/ 0 h 2105636"/>
              <a:gd name="connsiteX4" fmla="*/ 0 w 2659311"/>
              <a:gd name="connsiteY4" fmla="*/ 0 h 210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9311" h="2105636">
                <a:moveTo>
                  <a:pt x="0" y="0"/>
                </a:moveTo>
                <a:lnTo>
                  <a:pt x="0" y="0"/>
                </a:lnTo>
                <a:lnTo>
                  <a:pt x="2659311" y="2105636"/>
                </a:lnTo>
                <a:lnTo>
                  <a:pt x="26593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6792A-95B8-47BF-AD10-7DD415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 | </a:t>
            </a:r>
            <a:fld id="{CAECE14B-B013-4B95-BA6F-417DE8C0B7B4}" type="slidenum">
              <a:rPr lang="en-NZ" smtClean="0"/>
              <a:pPr/>
              <a:t>4</a:t>
            </a:fld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98FEB-3884-461D-A423-76D9A9E2CA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1898" y="49779"/>
            <a:ext cx="10066867" cy="52750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Proxima Nova" panose="02000506030000020004" pitchFamily="50" charset="0"/>
              </a:rPr>
              <a:t>CCS and Natural Gas</a:t>
            </a:r>
            <a:r>
              <a:rPr lang="en-US" sz="2400" b="1" dirty="0">
                <a:solidFill>
                  <a:schemeClr val="accent6"/>
                </a:solidFill>
                <a:latin typeface="Proxima Nova" panose="02000506030000020004" pitchFamily="50" charset="0"/>
              </a:rPr>
              <a:t> Under 2°C Scenarios: </a:t>
            </a:r>
            <a:r>
              <a:rPr lang="en-US" sz="2400" b="1" dirty="0">
                <a:solidFill>
                  <a:schemeClr val="accent6"/>
                </a:solidFill>
              </a:rPr>
              <a:t>Can CCS fill this decline?</a:t>
            </a:r>
            <a:endParaRPr lang="en-AU" sz="2400" b="1" dirty="0">
              <a:latin typeface="Proxima Nova" panose="02000506030000020004" pitchFamily="50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7675B49-CCFF-4110-A6FC-8AB60692C6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014947"/>
              </p:ext>
            </p:extLst>
          </p:nvPr>
        </p:nvGraphicFramePr>
        <p:xfrm>
          <a:off x="2625068" y="1306464"/>
          <a:ext cx="6526355" cy="464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87E62F9-7AC1-43F8-BBD1-028EB222F12D}"/>
              </a:ext>
            </a:extLst>
          </p:cNvPr>
          <p:cNvSpPr txBox="1"/>
          <p:nvPr/>
        </p:nvSpPr>
        <p:spPr>
          <a:xfrm rot="16200000">
            <a:off x="931499" y="3446127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roxima Nova" panose="02000506030000020004" pitchFamily="50" charset="0"/>
              </a:rPr>
              <a:t>Primary Energy – Gas (EJ)</a:t>
            </a:r>
            <a:endParaRPr lang="en-AU" dirty="0">
              <a:latin typeface="Proxima Nova" panose="02000506030000020004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9DA6A7-0645-4944-B5D5-643ED955DEB3}"/>
              </a:ext>
            </a:extLst>
          </p:cNvPr>
          <p:cNvSpPr txBox="1"/>
          <p:nvPr/>
        </p:nvSpPr>
        <p:spPr>
          <a:xfrm>
            <a:off x="4610190" y="603349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 with CCS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DA844-5A13-48F6-8858-ACF72205331F}"/>
              </a:ext>
            </a:extLst>
          </p:cNvPr>
          <p:cNvSpPr txBox="1"/>
          <p:nvPr/>
        </p:nvSpPr>
        <p:spPr>
          <a:xfrm>
            <a:off x="6677751" y="6038779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 without CCS</a:t>
            </a:r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3C4157-8F57-4F0C-A6CF-EA973923E5D7}"/>
              </a:ext>
            </a:extLst>
          </p:cNvPr>
          <p:cNvSpPr/>
          <p:nvPr/>
        </p:nvSpPr>
        <p:spPr>
          <a:xfrm>
            <a:off x="4393300" y="6139788"/>
            <a:ext cx="25146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AF52EA-461D-4BED-851A-073480696AC6}"/>
              </a:ext>
            </a:extLst>
          </p:cNvPr>
          <p:cNvSpPr/>
          <p:nvPr/>
        </p:nvSpPr>
        <p:spPr>
          <a:xfrm>
            <a:off x="6460861" y="6143269"/>
            <a:ext cx="251460" cy="1524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6FFAE9-4C6D-46C3-861C-4E866EAAC441}"/>
              </a:ext>
            </a:extLst>
          </p:cNvPr>
          <p:cNvSpPr txBox="1"/>
          <p:nvPr/>
        </p:nvSpPr>
        <p:spPr>
          <a:xfrm>
            <a:off x="7241952" y="6408111"/>
            <a:ext cx="2286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/>
              <a:t>Source: Global CCS Institute, 2019</a:t>
            </a:r>
          </a:p>
          <a:p>
            <a:r>
              <a:rPr lang="en-US" sz="1000" b="1" i="1" dirty="0"/>
              <a:t>Emissions Data: IIASA 2019</a:t>
            </a:r>
          </a:p>
        </p:txBody>
      </p:sp>
    </p:spTree>
    <p:extLst>
      <p:ext uri="{BB962C8B-B14F-4D97-AF65-F5344CB8AC3E}">
        <p14:creationId xmlns:p14="http://schemas.microsoft.com/office/powerpoint/2010/main" val="262073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92784B-D646-48D0-90DC-D6DC73D6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latin typeface="+mn-lt"/>
              </a:rPr>
              <a:t>Australia’s GHG Emissions - Full Economy </a:t>
            </a:r>
            <a:r>
              <a:rPr lang="en-US" sz="2700" dirty="0">
                <a:solidFill>
                  <a:schemeClr val="accent2"/>
                </a:solidFill>
                <a:latin typeface="+mn-lt"/>
              </a:rPr>
              <a:t>Australia needs more  commercially viable emission reduction technologies</a:t>
            </a:r>
            <a:br>
              <a:rPr lang="en-US" dirty="0">
                <a:latin typeface="+mn-lt"/>
              </a:rPr>
            </a:br>
            <a:endParaRPr lang="en-AU" dirty="0">
              <a:latin typeface="+mn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C57EEAD-EE40-4BDA-97E8-A0E97C654F3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211149" y="1877378"/>
          <a:ext cx="5469256" cy="4123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D38233-84DB-4D52-997F-73AF0BF787F9}"/>
              </a:ext>
            </a:extLst>
          </p:cNvPr>
          <p:cNvSpPr txBox="1"/>
          <p:nvPr/>
        </p:nvSpPr>
        <p:spPr>
          <a:xfrm>
            <a:off x="1599206" y="2272892"/>
            <a:ext cx="1069596" cy="27792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685800">
              <a:spcBef>
                <a:spcPct val="20000"/>
              </a:spcBef>
            </a:pPr>
            <a:r>
              <a:rPr lang="en-AU" sz="900" dirty="0">
                <a:latin typeface="Arial" pitchFamily="34" charset="0"/>
                <a:cs typeface="Arial" pitchFamily="34" charset="0"/>
              </a:rPr>
              <a:t>History</a:t>
            </a:r>
          </a:p>
          <a:p>
            <a:pPr algn="r" defTabSz="685800">
              <a:spcBef>
                <a:spcPct val="20000"/>
              </a:spcBef>
            </a:pPr>
            <a:endParaRPr lang="en-AU" sz="900" dirty="0">
              <a:latin typeface="Arial" pitchFamily="34" charset="0"/>
              <a:cs typeface="Arial" pitchFamily="34" charset="0"/>
            </a:endParaRPr>
          </a:p>
          <a:p>
            <a:pPr algn="r" defTabSz="685800">
              <a:spcBef>
                <a:spcPct val="20000"/>
              </a:spcBef>
            </a:pPr>
            <a:r>
              <a:rPr lang="en-AU" sz="900" dirty="0">
                <a:latin typeface="Arial" pitchFamily="34" charset="0"/>
                <a:cs typeface="Arial" pitchFamily="34" charset="0"/>
              </a:rPr>
              <a:t>2020 Target: 5% reduction on 2000 emissions</a:t>
            </a:r>
          </a:p>
          <a:p>
            <a:pPr algn="r" defTabSz="685800">
              <a:spcBef>
                <a:spcPct val="20000"/>
              </a:spcBef>
            </a:pPr>
            <a:endParaRPr lang="en-AU" sz="900" dirty="0">
              <a:latin typeface="Arial" pitchFamily="34" charset="0"/>
              <a:cs typeface="Arial" pitchFamily="34" charset="0"/>
            </a:endParaRPr>
          </a:p>
          <a:p>
            <a:pPr algn="r" defTabSz="685800">
              <a:spcBef>
                <a:spcPct val="20000"/>
              </a:spcBef>
            </a:pPr>
            <a:r>
              <a:rPr lang="en-AU" sz="900" dirty="0">
                <a:latin typeface="Arial" pitchFamily="34" charset="0"/>
                <a:cs typeface="Arial" pitchFamily="34" charset="0"/>
              </a:rPr>
              <a:t>2030 Target: 26%-28% reduction on 2005 emissions</a:t>
            </a:r>
          </a:p>
          <a:p>
            <a:pPr algn="r" defTabSz="685800">
              <a:spcBef>
                <a:spcPct val="20000"/>
              </a:spcBef>
            </a:pPr>
            <a:endParaRPr lang="en-AU" sz="900" dirty="0">
              <a:latin typeface="Arial" pitchFamily="34" charset="0"/>
              <a:cs typeface="Arial" pitchFamily="34" charset="0"/>
            </a:endParaRPr>
          </a:p>
          <a:p>
            <a:pPr algn="r" defTabSz="685800">
              <a:spcBef>
                <a:spcPct val="20000"/>
              </a:spcBef>
            </a:pPr>
            <a:r>
              <a:rPr lang="en-AU" sz="900" dirty="0">
                <a:latin typeface="Arial" pitchFamily="34" charset="0"/>
                <a:cs typeface="Arial" pitchFamily="34" charset="0"/>
              </a:rPr>
              <a:t>Climate Change Authority recommended National Carbon Budget 2013-2050</a:t>
            </a:r>
          </a:p>
          <a:p>
            <a:pPr defTabSz="685800">
              <a:spcBef>
                <a:spcPct val="20000"/>
              </a:spcBef>
            </a:pPr>
            <a:endParaRPr lang="en-AU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477ADF-8E44-4AA9-8755-B011998ECCF0}"/>
              </a:ext>
            </a:extLst>
          </p:cNvPr>
          <p:cNvCxnSpPr/>
          <p:nvPr/>
        </p:nvCxnSpPr>
        <p:spPr>
          <a:xfrm>
            <a:off x="2668801" y="2379852"/>
            <a:ext cx="5423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3C0C15-CB16-4A4A-A9F6-4758D823EEAD}"/>
              </a:ext>
            </a:extLst>
          </p:cNvPr>
          <p:cNvCxnSpPr/>
          <p:nvPr/>
        </p:nvCxnSpPr>
        <p:spPr>
          <a:xfrm>
            <a:off x="2668801" y="2860975"/>
            <a:ext cx="54234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41457F-0E17-43BA-BA24-479CF1133DD2}"/>
              </a:ext>
            </a:extLst>
          </p:cNvPr>
          <p:cNvCxnSpPr/>
          <p:nvPr/>
        </p:nvCxnSpPr>
        <p:spPr>
          <a:xfrm>
            <a:off x="2668801" y="3437792"/>
            <a:ext cx="5423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AF0E741-C587-42E2-B0E4-DFCA1DC643F8}"/>
              </a:ext>
            </a:extLst>
          </p:cNvPr>
          <p:cNvSpPr txBox="1"/>
          <p:nvPr/>
        </p:nvSpPr>
        <p:spPr>
          <a:xfrm rot="16200000">
            <a:off x="2879752" y="3634609"/>
            <a:ext cx="899719" cy="2077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685800">
              <a:spcBef>
                <a:spcPct val="20000"/>
              </a:spcBef>
            </a:pPr>
            <a:r>
              <a:rPr lang="en-AU" sz="750" dirty="0">
                <a:latin typeface="Arial" pitchFamily="34" charset="0"/>
                <a:cs typeface="Arial" pitchFamily="34" charset="0"/>
              </a:rPr>
              <a:t>Mt CO</a:t>
            </a:r>
            <a:r>
              <a:rPr lang="en-AU" sz="75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AU" sz="750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B3DF25-F2E9-4825-9103-31C9CC5DEC93}"/>
              </a:ext>
            </a:extLst>
          </p:cNvPr>
          <p:cNvCxnSpPr/>
          <p:nvPr/>
        </p:nvCxnSpPr>
        <p:spPr>
          <a:xfrm>
            <a:off x="2668801" y="4188341"/>
            <a:ext cx="542348" cy="0"/>
          </a:xfrm>
          <a:prstGeom prst="line">
            <a:avLst/>
          </a:prstGeom>
          <a:ln w="28575">
            <a:solidFill>
              <a:srgbClr val="006E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5F7F8E-8924-40F0-AD38-566C45148C3F}"/>
              </a:ext>
            </a:extLst>
          </p:cNvPr>
          <p:cNvCxnSpPr>
            <a:cxnSpLocks/>
          </p:cNvCxnSpPr>
          <p:nvPr/>
        </p:nvCxnSpPr>
        <p:spPr>
          <a:xfrm>
            <a:off x="6576271" y="2860975"/>
            <a:ext cx="1950440" cy="2620706"/>
          </a:xfrm>
          <a:prstGeom prst="line">
            <a:avLst/>
          </a:prstGeom>
          <a:ln w="28575">
            <a:solidFill>
              <a:srgbClr val="006E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E3CB0CC-BA70-4923-8841-5A13D75C4E59}"/>
              </a:ext>
            </a:extLst>
          </p:cNvPr>
          <p:cNvSpPr/>
          <p:nvPr/>
        </p:nvSpPr>
        <p:spPr>
          <a:xfrm>
            <a:off x="4962863" y="2535278"/>
            <a:ext cx="2693030" cy="1807598"/>
          </a:xfrm>
          <a:custGeom>
            <a:avLst/>
            <a:gdLst>
              <a:gd name="connsiteX0" fmla="*/ 0 w 3624044"/>
              <a:gd name="connsiteY0" fmla="*/ 75500 h 2424418"/>
              <a:gd name="connsiteX1" fmla="*/ 25167 w 3624044"/>
              <a:gd name="connsiteY1" fmla="*/ 2424418 h 2424418"/>
              <a:gd name="connsiteX2" fmla="*/ 3624044 w 3624044"/>
              <a:gd name="connsiteY2" fmla="*/ 2424418 h 2424418"/>
              <a:gd name="connsiteX3" fmla="*/ 2164360 w 3624044"/>
              <a:gd name="connsiteY3" fmla="*/ 469783 h 2424418"/>
              <a:gd name="connsiteX4" fmla="*/ 889233 w 3624044"/>
              <a:gd name="connsiteY4" fmla="*/ 33556 h 2424418"/>
              <a:gd name="connsiteX5" fmla="*/ 394283 w 3624044"/>
              <a:gd name="connsiteY5" fmla="*/ 0 h 2424418"/>
              <a:gd name="connsiteX6" fmla="*/ 0 w 3624044"/>
              <a:gd name="connsiteY6" fmla="*/ 75500 h 2424418"/>
              <a:gd name="connsiteX0" fmla="*/ 0 w 3624044"/>
              <a:gd name="connsiteY0" fmla="*/ 75500 h 2424418"/>
              <a:gd name="connsiteX1" fmla="*/ 8389 w 3624044"/>
              <a:gd name="connsiteY1" fmla="*/ 2424418 h 2424418"/>
              <a:gd name="connsiteX2" fmla="*/ 3624044 w 3624044"/>
              <a:gd name="connsiteY2" fmla="*/ 2424418 h 2424418"/>
              <a:gd name="connsiteX3" fmla="*/ 2164360 w 3624044"/>
              <a:gd name="connsiteY3" fmla="*/ 469783 h 2424418"/>
              <a:gd name="connsiteX4" fmla="*/ 889233 w 3624044"/>
              <a:gd name="connsiteY4" fmla="*/ 33556 h 2424418"/>
              <a:gd name="connsiteX5" fmla="*/ 394283 w 3624044"/>
              <a:gd name="connsiteY5" fmla="*/ 0 h 2424418"/>
              <a:gd name="connsiteX6" fmla="*/ 0 w 3624044"/>
              <a:gd name="connsiteY6" fmla="*/ 75500 h 2424418"/>
              <a:gd name="connsiteX0" fmla="*/ 0 w 3624044"/>
              <a:gd name="connsiteY0" fmla="*/ 83889 h 2424418"/>
              <a:gd name="connsiteX1" fmla="*/ 8389 w 3624044"/>
              <a:gd name="connsiteY1" fmla="*/ 2424418 h 2424418"/>
              <a:gd name="connsiteX2" fmla="*/ 3624044 w 3624044"/>
              <a:gd name="connsiteY2" fmla="*/ 2424418 h 2424418"/>
              <a:gd name="connsiteX3" fmla="*/ 2164360 w 3624044"/>
              <a:gd name="connsiteY3" fmla="*/ 469783 h 2424418"/>
              <a:gd name="connsiteX4" fmla="*/ 889233 w 3624044"/>
              <a:gd name="connsiteY4" fmla="*/ 33556 h 2424418"/>
              <a:gd name="connsiteX5" fmla="*/ 394283 w 3624044"/>
              <a:gd name="connsiteY5" fmla="*/ 0 h 2424418"/>
              <a:gd name="connsiteX6" fmla="*/ 0 w 3624044"/>
              <a:gd name="connsiteY6" fmla="*/ 83889 h 2424418"/>
              <a:gd name="connsiteX0" fmla="*/ 0 w 3624044"/>
              <a:gd name="connsiteY0" fmla="*/ 100667 h 2424418"/>
              <a:gd name="connsiteX1" fmla="*/ 8389 w 3624044"/>
              <a:gd name="connsiteY1" fmla="*/ 2424418 h 2424418"/>
              <a:gd name="connsiteX2" fmla="*/ 3624044 w 3624044"/>
              <a:gd name="connsiteY2" fmla="*/ 2424418 h 2424418"/>
              <a:gd name="connsiteX3" fmla="*/ 2164360 w 3624044"/>
              <a:gd name="connsiteY3" fmla="*/ 469783 h 2424418"/>
              <a:gd name="connsiteX4" fmla="*/ 889233 w 3624044"/>
              <a:gd name="connsiteY4" fmla="*/ 33556 h 2424418"/>
              <a:gd name="connsiteX5" fmla="*/ 394283 w 3624044"/>
              <a:gd name="connsiteY5" fmla="*/ 0 h 2424418"/>
              <a:gd name="connsiteX6" fmla="*/ 0 w 3624044"/>
              <a:gd name="connsiteY6" fmla="*/ 100667 h 2424418"/>
              <a:gd name="connsiteX0" fmla="*/ 0 w 3624044"/>
              <a:gd name="connsiteY0" fmla="*/ 86379 h 2410130"/>
              <a:gd name="connsiteX1" fmla="*/ 8389 w 3624044"/>
              <a:gd name="connsiteY1" fmla="*/ 2410130 h 2410130"/>
              <a:gd name="connsiteX2" fmla="*/ 3624044 w 3624044"/>
              <a:gd name="connsiteY2" fmla="*/ 2410130 h 2410130"/>
              <a:gd name="connsiteX3" fmla="*/ 2164360 w 3624044"/>
              <a:gd name="connsiteY3" fmla="*/ 455495 h 2410130"/>
              <a:gd name="connsiteX4" fmla="*/ 889233 w 3624044"/>
              <a:gd name="connsiteY4" fmla="*/ 19268 h 2410130"/>
              <a:gd name="connsiteX5" fmla="*/ 384758 w 3624044"/>
              <a:gd name="connsiteY5" fmla="*/ 0 h 2410130"/>
              <a:gd name="connsiteX6" fmla="*/ 0 w 3624044"/>
              <a:gd name="connsiteY6" fmla="*/ 86379 h 2410130"/>
              <a:gd name="connsiteX0" fmla="*/ 0 w 3624044"/>
              <a:gd name="connsiteY0" fmla="*/ 86379 h 2410130"/>
              <a:gd name="connsiteX1" fmla="*/ 8389 w 3624044"/>
              <a:gd name="connsiteY1" fmla="*/ 2410130 h 2410130"/>
              <a:gd name="connsiteX2" fmla="*/ 3624044 w 3624044"/>
              <a:gd name="connsiteY2" fmla="*/ 2410130 h 2410130"/>
              <a:gd name="connsiteX3" fmla="*/ 2164360 w 3624044"/>
              <a:gd name="connsiteY3" fmla="*/ 455495 h 2410130"/>
              <a:gd name="connsiteX4" fmla="*/ 865420 w 3624044"/>
              <a:gd name="connsiteY4" fmla="*/ 24031 h 2410130"/>
              <a:gd name="connsiteX5" fmla="*/ 384758 w 3624044"/>
              <a:gd name="connsiteY5" fmla="*/ 0 h 2410130"/>
              <a:gd name="connsiteX6" fmla="*/ 0 w 3624044"/>
              <a:gd name="connsiteY6" fmla="*/ 86379 h 2410130"/>
              <a:gd name="connsiteX0" fmla="*/ 0 w 3624044"/>
              <a:gd name="connsiteY0" fmla="*/ 86379 h 2410130"/>
              <a:gd name="connsiteX1" fmla="*/ 8389 w 3624044"/>
              <a:gd name="connsiteY1" fmla="*/ 2410130 h 2410130"/>
              <a:gd name="connsiteX2" fmla="*/ 3624044 w 3624044"/>
              <a:gd name="connsiteY2" fmla="*/ 2410130 h 2410130"/>
              <a:gd name="connsiteX3" fmla="*/ 2164360 w 3624044"/>
              <a:gd name="connsiteY3" fmla="*/ 455495 h 2410130"/>
              <a:gd name="connsiteX4" fmla="*/ 889232 w 3624044"/>
              <a:gd name="connsiteY4" fmla="*/ 24031 h 2410130"/>
              <a:gd name="connsiteX5" fmla="*/ 384758 w 3624044"/>
              <a:gd name="connsiteY5" fmla="*/ 0 h 2410130"/>
              <a:gd name="connsiteX6" fmla="*/ 0 w 3624044"/>
              <a:gd name="connsiteY6" fmla="*/ 86379 h 2410130"/>
              <a:gd name="connsiteX0" fmla="*/ 0 w 3624044"/>
              <a:gd name="connsiteY0" fmla="*/ 86379 h 2410130"/>
              <a:gd name="connsiteX1" fmla="*/ 8389 w 3624044"/>
              <a:gd name="connsiteY1" fmla="*/ 2410130 h 2410130"/>
              <a:gd name="connsiteX2" fmla="*/ 3624044 w 3624044"/>
              <a:gd name="connsiteY2" fmla="*/ 2410130 h 2410130"/>
              <a:gd name="connsiteX3" fmla="*/ 2150073 w 3624044"/>
              <a:gd name="connsiteY3" fmla="*/ 465020 h 2410130"/>
              <a:gd name="connsiteX4" fmla="*/ 889232 w 3624044"/>
              <a:gd name="connsiteY4" fmla="*/ 24031 h 2410130"/>
              <a:gd name="connsiteX5" fmla="*/ 384758 w 3624044"/>
              <a:gd name="connsiteY5" fmla="*/ 0 h 2410130"/>
              <a:gd name="connsiteX6" fmla="*/ 0 w 3624044"/>
              <a:gd name="connsiteY6" fmla="*/ 86379 h 2410130"/>
              <a:gd name="connsiteX0" fmla="*/ 0 w 3595469"/>
              <a:gd name="connsiteY0" fmla="*/ 86379 h 2410130"/>
              <a:gd name="connsiteX1" fmla="*/ 8389 w 3595469"/>
              <a:gd name="connsiteY1" fmla="*/ 2410130 h 2410130"/>
              <a:gd name="connsiteX2" fmla="*/ 3595469 w 3595469"/>
              <a:gd name="connsiteY2" fmla="*/ 2410130 h 2410130"/>
              <a:gd name="connsiteX3" fmla="*/ 2150073 w 3595469"/>
              <a:gd name="connsiteY3" fmla="*/ 465020 h 2410130"/>
              <a:gd name="connsiteX4" fmla="*/ 889232 w 3595469"/>
              <a:gd name="connsiteY4" fmla="*/ 24031 h 2410130"/>
              <a:gd name="connsiteX5" fmla="*/ 384758 w 3595469"/>
              <a:gd name="connsiteY5" fmla="*/ 0 h 2410130"/>
              <a:gd name="connsiteX6" fmla="*/ 0 w 3595469"/>
              <a:gd name="connsiteY6" fmla="*/ 86379 h 2410130"/>
              <a:gd name="connsiteX0" fmla="*/ 0 w 3590707"/>
              <a:gd name="connsiteY0" fmla="*/ 76854 h 2410130"/>
              <a:gd name="connsiteX1" fmla="*/ 3627 w 3590707"/>
              <a:gd name="connsiteY1" fmla="*/ 2410130 h 2410130"/>
              <a:gd name="connsiteX2" fmla="*/ 3590707 w 3590707"/>
              <a:gd name="connsiteY2" fmla="*/ 2410130 h 2410130"/>
              <a:gd name="connsiteX3" fmla="*/ 2145311 w 3590707"/>
              <a:gd name="connsiteY3" fmla="*/ 465020 h 2410130"/>
              <a:gd name="connsiteX4" fmla="*/ 884470 w 3590707"/>
              <a:gd name="connsiteY4" fmla="*/ 24031 h 2410130"/>
              <a:gd name="connsiteX5" fmla="*/ 379996 w 3590707"/>
              <a:gd name="connsiteY5" fmla="*/ 0 h 2410130"/>
              <a:gd name="connsiteX6" fmla="*/ 0 w 3590707"/>
              <a:gd name="connsiteY6" fmla="*/ 76854 h 2410130"/>
              <a:gd name="connsiteX0" fmla="*/ 0 w 3590707"/>
              <a:gd name="connsiteY0" fmla="*/ 81617 h 2410130"/>
              <a:gd name="connsiteX1" fmla="*/ 3627 w 3590707"/>
              <a:gd name="connsiteY1" fmla="*/ 2410130 h 2410130"/>
              <a:gd name="connsiteX2" fmla="*/ 3590707 w 3590707"/>
              <a:gd name="connsiteY2" fmla="*/ 2410130 h 2410130"/>
              <a:gd name="connsiteX3" fmla="*/ 2145311 w 3590707"/>
              <a:gd name="connsiteY3" fmla="*/ 465020 h 2410130"/>
              <a:gd name="connsiteX4" fmla="*/ 884470 w 3590707"/>
              <a:gd name="connsiteY4" fmla="*/ 24031 h 2410130"/>
              <a:gd name="connsiteX5" fmla="*/ 379996 w 3590707"/>
              <a:gd name="connsiteY5" fmla="*/ 0 h 2410130"/>
              <a:gd name="connsiteX6" fmla="*/ 0 w 3590707"/>
              <a:gd name="connsiteY6" fmla="*/ 81617 h 241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0707" h="2410130">
                <a:moveTo>
                  <a:pt x="0" y="81617"/>
                </a:moveTo>
                <a:cubicBezTo>
                  <a:pt x="2796" y="864590"/>
                  <a:pt x="831" y="1627157"/>
                  <a:pt x="3627" y="2410130"/>
                </a:cubicBezTo>
                <a:lnTo>
                  <a:pt x="3590707" y="2410130"/>
                </a:lnTo>
                <a:lnTo>
                  <a:pt x="2145311" y="465020"/>
                </a:lnTo>
                <a:lnTo>
                  <a:pt x="884470" y="24031"/>
                </a:lnTo>
                <a:lnTo>
                  <a:pt x="379996" y="0"/>
                </a:lnTo>
                <a:lnTo>
                  <a:pt x="0" y="816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98BCDD-2452-4D3D-9A9B-E1A1AB37A722}"/>
              </a:ext>
            </a:extLst>
          </p:cNvPr>
          <p:cNvSpPr txBox="1"/>
          <p:nvPr/>
        </p:nvSpPr>
        <p:spPr>
          <a:xfrm>
            <a:off x="5437361" y="3447997"/>
            <a:ext cx="1418015" cy="3231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685800">
              <a:spcBef>
                <a:spcPct val="20000"/>
              </a:spcBef>
            </a:pPr>
            <a:r>
              <a:rPr lang="en-A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11.6Gt CO</a:t>
            </a:r>
            <a:r>
              <a:rPr lang="en-AU" sz="1500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4CFE51-E97E-48F5-8727-F4FCC8AE0AE3}"/>
              </a:ext>
            </a:extLst>
          </p:cNvPr>
          <p:cNvSpPr txBox="1"/>
          <p:nvPr/>
        </p:nvSpPr>
        <p:spPr>
          <a:xfrm>
            <a:off x="7903954" y="4457802"/>
            <a:ext cx="1245512" cy="3231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685800">
              <a:spcBef>
                <a:spcPct val="20000"/>
              </a:spcBef>
            </a:pPr>
            <a:r>
              <a:rPr lang="en-A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-1.5Gt CO</a:t>
            </a:r>
            <a:r>
              <a:rPr lang="en-AU" sz="1500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81FA85-B173-400A-BD9C-59F34C4A4542}"/>
              </a:ext>
            </a:extLst>
          </p:cNvPr>
          <p:cNvSpPr txBox="1"/>
          <p:nvPr/>
        </p:nvSpPr>
        <p:spPr>
          <a:xfrm>
            <a:off x="7868720" y="3200838"/>
            <a:ext cx="1308975" cy="7848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685800">
              <a:spcBef>
                <a:spcPct val="20000"/>
              </a:spcBef>
            </a:pPr>
            <a:r>
              <a:rPr lang="en-AU" sz="1500" dirty="0">
                <a:latin typeface="Arial" pitchFamily="34" charset="0"/>
                <a:cs typeface="Arial" pitchFamily="34" charset="0"/>
              </a:rPr>
              <a:t>Net Zero emissions in 2042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4B202F-6D4F-419F-A953-6A3B66C061CC}"/>
              </a:ext>
            </a:extLst>
          </p:cNvPr>
          <p:cNvCxnSpPr/>
          <p:nvPr/>
        </p:nvCxnSpPr>
        <p:spPr>
          <a:xfrm flipH="1">
            <a:off x="7728098" y="3939064"/>
            <a:ext cx="175856" cy="347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0EB8A55-85E0-4266-832E-695503D1FBCA}"/>
              </a:ext>
            </a:extLst>
          </p:cNvPr>
          <p:cNvSpPr txBox="1"/>
          <p:nvPr/>
        </p:nvSpPr>
        <p:spPr>
          <a:xfrm>
            <a:off x="9011133" y="5216224"/>
            <a:ext cx="1308975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685800">
              <a:spcBef>
                <a:spcPct val="20000"/>
              </a:spcBef>
            </a:pPr>
            <a:r>
              <a:rPr lang="en-AU" sz="1500" dirty="0">
                <a:latin typeface="Arial" pitchFamily="34" charset="0"/>
                <a:cs typeface="Arial" pitchFamily="34" charset="0"/>
              </a:rPr>
              <a:t>-324Mt CO</a:t>
            </a:r>
            <a:r>
              <a:rPr lang="en-AU" sz="15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AU" sz="1500" dirty="0">
                <a:latin typeface="Arial" pitchFamily="34" charset="0"/>
                <a:cs typeface="Arial" pitchFamily="34" charset="0"/>
              </a:rPr>
              <a:t>e in 2050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A23E57-00B0-4397-BA7A-4D325068A250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8581362" y="5481681"/>
            <a:ext cx="429770" cy="11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DA69035-E25C-4F6F-AE83-5DA8B2C84FE3}"/>
              </a:ext>
            </a:extLst>
          </p:cNvPr>
          <p:cNvSpPr/>
          <p:nvPr/>
        </p:nvSpPr>
        <p:spPr>
          <a:xfrm>
            <a:off x="2668801" y="4202934"/>
            <a:ext cx="542348" cy="3532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>
              <a:solidFill>
                <a:schemeClr val="tx1"/>
              </a:solidFill>
            </a:endParaRPr>
          </a:p>
        </p:txBody>
      </p:sp>
      <p:sp>
        <p:nvSpPr>
          <p:cNvPr id="28" name="Footer Placeholder 7">
            <a:extLst>
              <a:ext uri="{FF2B5EF4-FFF2-40B4-BE49-F238E27FC236}">
                <a16:creationId xmlns:a16="http://schemas.microsoft.com/office/drawing/2014/main" id="{9A252A98-AAD5-4E48-B938-E9BE6B99A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5377" y="5690295"/>
            <a:ext cx="3718151" cy="273844"/>
          </a:xfrm>
        </p:spPr>
        <p:txBody>
          <a:bodyPr/>
          <a:lstStyle/>
          <a:p>
            <a:endParaRPr lang="en-NZ" sz="800" dirty="0"/>
          </a:p>
          <a:p>
            <a:endParaRPr lang="en-NZ" sz="800" dirty="0"/>
          </a:p>
          <a:p>
            <a:endParaRPr lang="en-NZ" sz="800" dirty="0"/>
          </a:p>
          <a:p>
            <a:r>
              <a:rPr lang="en-NZ" sz="800" dirty="0"/>
              <a:t>Source: </a:t>
            </a:r>
            <a:r>
              <a:rPr lang="en-US" sz="800" dirty="0"/>
              <a:t>Australian Department of the Environment &amp; Energy, Australian Climate Change Authority, GCCSI Analysis</a:t>
            </a:r>
            <a:endParaRPr lang="en-NZ" sz="800" dirty="0"/>
          </a:p>
        </p:txBody>
      </p:sp>
    </p:spTree>
    <p:extLst>
      <p:ext uri="{BB962C8B-B14F-4D97-AF65-F5344CB8AC3E}">
        <p14:creationId xmlns:p14="http://schemas.microsoft.com/office/powerpoint/2010/main" val="293817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93EF2-8152-44BE-9DB5-E2E24EBA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 | </a:t>
            </a:r>
            <a:fld id="{CAECE14B-B013-4B95-BA6F-417DE8C0B7B4}" type="slidenum">
              <a:rPr lang="en-NZ" smtClean="0"/>
              <a:pPr/>
              <a:t>6</a:t>
            </a:fld>
            <a:endParaRPr lang="en-NZ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1948553-2DDC-4A90-9BB1-10BCAC8C8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7098" y="49779"/>
            <a:ext cx="10066867" cy="52750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Proxima Nova" panose="02000506030000020004" pitchFamily="50" charset="0"/>
              </a:rPr>
              <a:t>Remaining gas resources and cumulative production</a:t>
            </a:r>
            <a:endParaRPr lang="en-AU" sz="2400" b="1" dirty="0">
              <a:solidFill>
                <a:schemeClr val="accent2"/>
              </a:solidFill>
              <a:latin typeface="Proxima Nova" panose="02000506030000020004" pitchFamily="50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0CDDEA7-D044-4333-841A-8962D19BB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524" y="825056"/>
            <a:ext cx="7935880" cy="57170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524D2FC-571E-41D9-ADE1-BD5C9C618CAA}"/>
              </a:ext>
            </a:extLst>
          </p:cNvPr>
          <p:cNvSpPr txBox="1"/>
          <p:nvPr/>
        </p:nvSpPr>
        <p:spPr>
          <a:xfrm>
            <a:off x="8640429" y="3618132"/>
            <a:ext cx="353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Large-scale CCS Facilities </a:t>
            </a:r>
          </a:p>
          <a:p>
            <a:r>
              <a:rPr lang="en-US" b="1" dirty="0">
                <a:solidFill>
                  <a:schemeClr val="accent1"/>
                </a:solidFill>
              </a:rPr>
              <a:t>in Australia: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Operational: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Construction: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Feasible: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Advanced Development: 1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B7245-9C8E-485C-85E0-CBAC6409615A}"/>
              </a:ext>
            </a:extLst>
          </p:cNvPr>
          <p:cNvSpPr txBox="1"/>
          <p:nvPr/>
        </p:nvSpPr>
        <p:spPr>
          <a:xfrm>
            <a:off x="8489427" y="1104791"/>
            <a:ext cx="35846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LNG Facilities in Australia: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Operational: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Construction: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Feasible: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Advanced Development: 4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A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8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99C5A-7949-4339-8B70-FBB04F9A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 | </a:t>
            </a:r>
            <a:fld id="{CAECE14B-B013-4B95-BA6F-417DE8C0B7B4}" type="slidenum">
              <a:rPr lang="en-NZ" smtClean="0"/>
              <a:pPr/>
              <a:t>7</a:t>
            </a:fld>
            <a:endParaRPr lang="en-NZ" dirty="0"/>
          </a:p>
        </p:txBody>
      </p:sp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23FC0F95-5693-4E30-B29D-80E6BEC21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3"/>
          <a:stretch/>
        </p:blipFill>
        <p:spPr>
          <a:xfrm>
            <a:off x="2722495" y="577285"/>
            <a:ext cx="6747009" cy="6137692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6D6F20B-E2B8-4753-A0B4-806E9BB1A7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7098" y="49779"/>
            <a:ext cx="10066867" cy="52750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Proxima Nova" panose="02000506030000020004" pitchFamily="50" charset="0"/>
              </a:rPr>
              <a:t>Remaining gas resources and cumulative production</a:t>
            </a:r>
            <a:endParaRPr lang="en-AU" sz="2400" b="1" dirty="0">
              <a:solidFill>
                <a:schemeClr val="accent2"/>
              </a:solidFill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4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6BDA3-1412-4821-8E64-DC69689A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 | </a:t>
            </a:r>
            <a:fld id="{CAECE14B-B013-4B95-BA6F-417DE8C0B7B4}" type="slidenum">
              <a:rPr lang="en-NZ" smtClean="0"/>
              <a:pPr/>
              <a:t>8</a:t>
            </a:fld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A10CE-9297-4293-A2C0-EF4C83CA9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18" y="973488"/>
            <a:ext cx="8251989" cy="5729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B580B6-EE2D-4715-A450-DB437B3B9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843" y="4689695"/>
            <a:ext cx="3991260" cy="1173003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2C4F66-84B3-45B9-97FB-632E09862A8A}"/>
              </a:ext>
            </a:extLst>
          </p:cNvPr>
          <p:cNvCxnSpPr>
            <a:cxnSpLocks/>
          </p:cNvCxnSpPr>
          <p:nvPr/>
        </p:nvCxnSpPr>
        <p:spPr>
          <a:xfrm>
            <a:off x="2172564" y="2497191"/>
            <a:ext cx="658781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7DE04FD-B4F7-471A-B773-4CD83863B496}"/>
              </a:ext>
            </a:extLst>
          </p:cNvPr>
          <p:cNvSpPr txBox="1"/>
          <p:nvPr/>
        </p:nvSpPr>
        <p:spPr>
          <a:xfrm>
            <a:off x="8726976" y="229221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CO</a:t>
            </a:r>
            <a:r>
              <a:rPr lang="en-US" baseline="-25000" dirty="0"/>
              <a:t>2</a:t>
            </a:r>
            <a:endParaRPr lang="en-AU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7184A4-CE7A-44AA-8DE1-C4C2F2A8AB7C}"/>
              </a:ext>
            </a:extLst>
          </p:cNvPr>
          <p:cNvSpPr txBox="1"/>
          <p:nvPr/>
        </p:nvSpPr>
        <p:spPr>
          <a:xfrm>
            <a:off x="7063474" y="6416013"/>
            <a:ext cx="1770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Source: Boreham et al 2001</a:t>
            </a:r>
            <a:endParaRPr lang="en-AU" sz="10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C90F86-CB7C-4B76-B9CE-2CFE81C457CA}"/>
              </a:ext>
            </a:extLst>
          </p:cNvPr>
          <p:cNvSpPr/>
          <p:nvPr/>
        </p:nvSpPr>
        <p:spPr>
          <a:xfrm>
            <a:off x="4716855" y="1891841"/>
            <a:ext cx="2246007" cy="101398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A0E57-975C-49F7-B2C4-9A443B23A5E4}"/>
              </a:ext>
            </a:extLst>
          </p:cNvPr>
          <p:cNvSpPr/>
          <p:nvPr/>
        </p:nvSpPr>
        <p:spPr>
          <a:xfrm>
            <a:off x="1855110" y="1878906"/>
            <a:ext cx="1679007" cy="1013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1D9B34-A394-47ED-82F6-9478F553EBDD}"/>
              </a:ext>
            </a:extLst>
          </p:cNvPr>
          <p:cNvSpPr/>
          <p:nvPr/>
        </p:nvSpPr>
        <p:spPr>
          <a:xfrm>
            <a:off x="1855110" y="1504905"/>
            <a:ext cx="388743" cy="369332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0B9297-F99E-42F9-8B9B-F00AB6199F77}"/>
              </a:ext>
            </a:extLst>
          </p:cNvPr>
          <p:cNvSpPr/>
          <p:nvPr/>
        </p:nvSpPr>
        <p:spPr>
          <a:xfrm>
            <a:off x="6560793" y="1510585"/>
            <a:ext cx="388743" cy="369332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E49FCE-C820-4FEF-BBD2-0492F947D5F2}"/>
              </a:ext>
            </a:extLst>
          </p:cNvPr>
          <p:cNvSpPr txBox="1"/>
          <p:nvPr/>
        </p:nvSpPr>
        <p:spPr>
          <a:xfrm>
            <a:off x="8833510" y="5169859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Browse and Bonaparte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Carnarvon</a:t>
            </a:r>
            <a:endParaRPr lang="en-AU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E45F724-DE64-43FD-96FC-DE8999553E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9700" y="223752"/>
            <a:ext cx="10066867" cy="52750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Proxima Nova" panose="02000506030000020004" pitchFamily="50" charset="0"/>
              </a:rPr>
              <a:t>Future Gas Frontiers </a:t>
            </a:r>
            <a:endParaRPr lang="en-AU" sz="2400" b="1" baseline="-25000" dirty="0">
              <a:solidFill>
                <a:schemeClr val="accent2"/>
              </a:solidFill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7ACE3-FF7B-4423-B08A-83C17D61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5643" y="6176963"/>
            <a:ext cx="2743200" cy="365125"/>
          </a:xfrm>
        </p:spPr>
        <p:txBody>
          <a:bodyPr/>
          <a:lstStyle/>
          <a:p>
            <a:r>
              <a:rPr lang="en-NZ"/>
              <a:t> | </a:t>
            </a:r>
            <a:fld id="{CAECE14B-B013-4B95-BA6F-417DE8C0B7B4}" type="slidenum">
              <a:rPr lang="en-NZ" smtClean="0"/>
              <a:pPr/>
              <a:t>9</a:t>
            </a:fld>
            <a:endParaRPr lang="en-NZ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1752E1-C877-4979-8263-756E929AB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793117"/>
              </p:ext>
            </p:extLst>
          </p:nvPr>
        </p:nvGraphicFramePr>
        <p:xfrm>
          <a:off x="1312176" y="1306895"/>
          <a:ext cx="10210804" cy="509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418">
                  <a:extLst>
                    <a:ext uri="{9D8B030D-6E8A-4147-A177-3AD203B41FA5}">
                      <a16:colId xmlns:a16="http://schemas.microsoft.com/office/drawing/2014/main" val="2254274847"/>
                    </a:ext>
                  </a:extLst>
                </a:gridCol>
                <a:gridCol w="2457975">
                  <a:extLst>
                    <a:ext uri="{9D8B030D-6E8A-4147-A177-3AD203B41FA5}">
                      <a16:colId xmlns:a16="http://schemas.microsoft.com/office/drawing/2014/main" val="1763867989"/>
                    </a:ext>
                  </a:extLst>
                </a:gridCol>
                <a:gridCol w="3307710">
                  <a:extLst>
                    <a:ext uri="{9D8B030D-6E8A-4147-A177-3AD203B41FA5}">
                      <a16:colId xmlns:a16="http://schemas.microsoft.com/office/drawing/2014/main" val="389531751"/>
                    </a:ext>
                  </a:extLst>
                </a:gridCol>
                <a:gridCol w="2552701">
                  <a:extLst>
                    <a:ext uri="{9D8B030D-6E8A-4147-A177-3AD203B41FA5}">
                      <a16:colId xmlns:a16="http://schemas.microsoft.com/office/drawing/2014/main" val="4070023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Basin</a:t>
                      </a:r>
                      <a:endParaRPr lang="en-AU" b="1" dirty="0"/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Project</a:t>
                      </a:r>
                      <a:endParaRPr lang="en-AU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</a:t>
                      </a:r>
                      <a:r>
                        <a:rPr lang="en-US" b="1" baseline="-25000" dirty="0"/>
                        <a:t>2</a:t>
                      </a:r>
                      <a:r>
                        <a:rPr lang="en-US" b="1" dirty="0"/>
                        <a:t> Content</a:t>
                      </a:r>
                      <a:endParaRPr lang="en-AU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Storage Potential (Mt)</a:t>
                      </a:r>
                      <a:endParaRPr lang="en-AU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905526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/>
                        <a:t>Northern Carnarvon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Wheatstone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 </a:t>
                      </a:r>
                      <a:r>
                        <a:rPr lang="en-US" dirty="0" err="1"/>
                        <a:t>mtpa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dirty="0"/>
                        <a:t>25,000 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6136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Pluto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 </a:t>
                      </a:r>
                      <a:r>
                        <a:rPr lang="en-US" dirty="0" err="1"/>
                        <a:t>mtpa</a:t>
                      </a:r>
                      <a:r>
                        <a:rPr lang="en-US" dirty="0"/>
                        <a:t> @ 2%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0262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West Shelf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7.6 </a:t>
                      </a:r>
                      <a:r>
                        <a:rPr lang="en-US" dirty="0" err="1"/>
                        <a:t>mtpa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8890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Gorgon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</a:t>
                      </a:r>
                      <a:r>
                        <a:rPr lang="en-US" dirty="0" err="1"/>
                        <a:t>mpta</a:t>
                      </a:r>
                      <a:r>
                        <a:rPr lang="en-US" dirty="0"/>
                        <a:t> (4 </a:t>
                      </a:r>
                      <a:r>
                        <a:rPr lang="en-US" dirty="0" err="1"/>
                        <a:t>mtpa</a:t>
                      </a:r>
                      <a:r>
                        <a:rPr lang="en-US" dirty="0"/>
                        <a:t> CCS)</a:t>
                      </a:r>
                      <a:r>
                        <a:rPr lang="en-AU" dirty="0"/>
                        <a:t> @ 14%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5058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Scarborough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0.1%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64377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/>
                        <a:t>Browse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Prelude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 </a:t>
                      </a:r>
                      <a:r>
                        <a:rPr lang="en-US" dirty="0" err="1"/>
                        <a:t>mtpa</a:t>
                      </a:r>
                      <a:r>
                        <a:rPr lang="en-US" dirty="0"/>
                        <a:t> @ 9%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AU" dirty="0"/>
                        <a:t>7,000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398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/>
                        <a:t>Torosa</a:t>
                      </a:r>
                      <a:r>
                        <a:rPr lang="en-US" sz="1800" kern="1200" dirty="0"/>
                        <a:t>, </a:t>
                      </a:r>
                      <a:r>
                        <a:rPr lang="en-US" sz="1800" kern="1200" dirty="0" err="1"/>
                        <a:t>Brecknock</a:t>
                      </a:r>
                      <a:r>
                        <a:rPr lang="en-US" sz="1800" kern="1200" dirty="0"/>
                        <a:t>, </a:t>
                      </a:r>
                      <a:r>
                        <a:rPr lang="en-US" sz="1800" kern="1200" dirty="0" err="1"/>
                        <a:t>Calliance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4-12%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968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Crux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10.5%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50211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Bonaparte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Darwin LNG +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 </a:t>
                      </a:r>
                      <a:r>
                        <a:rPr lang="en-US" dirty="0" err="1"/>
                        <a:t>mtpa</a:t>
                      </a:r>
                      <a:r>
                        <a:rPr lang="en-US" dirty="0"/>
                        <a:t> @ 6%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AU" dirty="0"/>
                        <a:t>30,000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467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Barossa/ </a:t>
                      </a:r>
                      <a:r>
                        <a:rPr lang="en-US" dirty="0" err="1"/>
                        <a:t>Caldita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13-16%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8826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Evans Shoal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28%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1520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Ichthys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</a:t>
                      </a:r>
                      <a:r>
                        <a:rPr lang="en-US" dirty="0" err="1"/>
                        <a:t>mtpa</a:t>
                      </a:r>
                      <a:r>
                        <a:rPr lang="en-US" dirty="0"/>
                        <a:t> @ 8-15% 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726163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B19E17-A0FA-4F21-B212-7F9AFAA820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0584" y="186979"/>
            <a:ext cx="10066867" cy="52750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Proxima Nova" panose="02000506030000020004" pitchFamily="50" charset="0"/>
              </a:rPr>
              <a:t>Australian natural gas fields and CO</a:t>
            </a:r>
            <a:r>
              <a:rPr lang="en-US" sz="2400" b="1" baseline="-25000" dirty="0">
                <a:solidFill>
                  <a:schemeClr val="accent2"/>
                </a:solidFill>
                <a:latin typeface="Proxima Nova" panose="02000506030000020004" pitchFamily="50" charset="0"/>
              </a:rPr>
              <a:t>2 </a:t>
            </a:r>
            <a:r>
              <a:rPr lang="en-US" sz="2400" b="1" dirty="0">
                <a:solidFill>
                  <a:schemeClr val="accent2"/>
                </a:solidFill>
                <a:latin typeface="Proxima Nova" panose="02000506030000020004" pitchFamily="50" charset="0"/>
              </a:rPr>
              <a:t>and storage potential</a:t>
            </a:r>
            <a:endParaRPr lang="en-AU" sz="2400" b="1" dirty="0">
              <a:solidFill>
                <a:schemeClr val="accent2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FDE9E6-EC6B-4C87-8B22-94D30A5E4C53}"/>
              </a:ext>
            </a:extLst>
          </p:cNvPr>
          <p:cNvSpPr txBox="1"/>
          <p:nvPr/>
        </p:nvSpPr>
        <p:spPr>
          <a:xfrm>
            <a:off x="8420849" y="6542088"/>
            <a:ext cx="31021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Source: various; EIS, Greenhouse gas reporting</a:t>
            </a:r>
            <a:endParaRPr lang="en-AU" sz="1000" b="1" dirty="0"/>
          </a:p>
        </p:txBody>
      </p:sp>
    </p:spTree>
    <p:extLst>
      <p:ext uri="{BB962C8B-B14F-4D97-AF65-F5344CB8AC3E}">
        <p14:creationId xmlns:p14="http://schemas.microsoft.com/office/powerpoint/2010/main" val="4113621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60AD"/>
      </a:accent1>
      <a:accent2>
        <a:srgbClr val="4BBEC7"/>
      </a:accent2>
      <a:accent3>
        <a:srgbClr val="122D52"/>
      </a:accent3>
      <a:accent4>
        <a:srgbClr val="11B4E5"/>
      </a:accent4>
      <a:accent5>
        <a:srgbClr val="DBF0F5"/>
      </a:accent5>
      <a:accent6>
        <a:srgbClr val="4BBEC7"/>
      </a:accent6>
      <a:hlink>
        <a:srgbClr val="1E60AD"/>
      </a:hlink>
      <a:folHlink>
        <a:srgbClr val="4BBEC7"/>
      </a:folHlink>
    </a:clrScheme>
    <a:fontScheme name="CC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lobal CCS Institute Document" ma:contentTypeID="0x010100E8C2E3643C86A945BD85CDF7C05E4AD10001D77C4FF94CCC4EBAF297C5688AE78D" ma:contentTypeVersion="8" ma:contentTypeDescription="" ma:contentTypeScope="" ma:versionID="ef341790a546bae427028503f20ab4be">
  <xsd:schema xmlns:xsd="http://www.w3.org/2001/XMLSchema" xmlns:xs="http://www.w3.org/2001/XMLSchema" xmlns:p="http://schemas.microsoft.com/office/2006/metadata/properties" xmlns:ns2="09ae4737-8c2b-4235-9e87-b405573634ae" xmlns:ns3="2d76bea9-2581-425b-8239-ac3e5f8124bd" targetNamespace="http://schemas.microsoft.com/office/2006/metadata/properties" ma:root="true" ma:fieldsID="87249baeec27eca5ccab9b528c4bd647" ns2:_="" ns3:_="">
    <xsd:import namespace="09ae4737-8c2b-4235-9e87-b405573634ae"/>
    <xsd:import namespace="2d76bea9-2581-425b-8239-ac3e5f8124bd"/>
    <xsd:element name="properties">
      <xsd:complexType>
        <xsd:sequence>
          <xsd:element name="documentManagement">
            <xsd:complexType>
              <xsd:all>
                <xsd:element ref="ns2:c49628f1ed014027b07e12eeee46372e" minOccurs="0"/>
                <xsd:element ref="ns2:TaxCatchAll" minOccurs="0"/>
                <xsd:element ref="ns2:TaxCatchAllLabel" minOccurs="0"/>
                <xsd:element ref="ns2:b0a746751c6a45358a5b39d9a4555505" minOccurs="0"/>
                <xsd:element ref="ns2:d681c9991eb24e819417f45efd7520da" minOccurs="0"/>
                <xsd:element ref="ns2:cdbba9dd12a24aaca6e1e53ee231b78a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e4737-8c2b-4235-9e87-b405573634ae" elementFormDefault="qualified">
    <xsd:import namespace="http://schemas.microsoft.com/office/2006/documentManagement/types"/>
    <xsd:import namespace="http://schemas.microsoft.com/office/infopath/2007/PartnerControls"/>
    <xsd:element name="c49628f1ed014027b07e12eeee46372e" ma:index="8" nillable="true" ma:taxonomy="true" ma:internalName="c49628f1ed014027b07e12eeee46372e" ma:taxonomyFieldName="Region" ma:displayName="Region" ma:readOnly="false" ma:default="" ma:fieldId="{c49628f1-ed01-4027-b07e-12eeee46372e}" ma:sspId="11ee2b8d-9ea8-43bb-9f4f-fee1e52ff97e" ma:termSetId="fa1ba7bb-25ed-4cab-897f-5bcd32e0f7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5e08cf3-a182-4752-bc18-b0ebe72d1e1b}" ma:internalName="TaxCatchAll" ma:showField="CatchAllData" ma:web="09ae4737-8c2b-4235-9e87-b40557363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5e08cf3-a182-4752-bc18-b0ebe72d1e1b}" ma:internalName="TaxCatchAllLabel" ma:readOnly="true" ma:showField="CatchAllDataLabel" ma:web="09ae4737-8c2b-4235-9e87-b40557363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0a746751c6a45358a5b39d9a4555505" ma:index="12" nillable="true" ma:taxonomy="true" ma:internalName="b0a746751c6a45358a5b39d9a4555505" ma:taxonomyFieldName="Practice" ma:displayName="Practice" ma:readOnly="false" ma:default="" ma:fieldId="{b0a74675-1c6a-4535-8a5b-39d9a4555505}" ma:sspId="11ee2b8d-9ea8-43bb-9f4f-fee1e52ff97e" ma:termSetId="db02c312-cb06-4ee9-a072-a27356101a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81c9991eb24e819417f45efd7520da" ma:index="14" nillable="true" ma:taxonomy="true" ma:internalName="d681c9991eb24e819417f45efd7520da" ma:taxonomyFieldName="Document_x0020_Type" ma:displayName="Document Type" ma:default="" ma:fieldId="{d681c999-1eb2-4e81-9417-f45efd7520da}" ma:sspId="11ee2b8d-9ea8-43bb-9f4f-fee1e52ff97e" ma:termSetId="1cc0a1ab-3e52-44cc-81f8-1bb23f2fd09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dbba9dd12a24aaca6e1e53ee231b78a" ma:index="16" nillable="true" ma:taxonomy="true" ma:internalName="cdbba9dd12a24aaca6e1e53ee231b78a" ma:taxonomyFieldName="DocumentSite" ma:displayName="Document Site" ma:readOnly="false" ma:default="" ma:fieldId="{cdbba9dd-12a2-4aac-a6e1-e53ee231b78a}" ma:sspId="11ee2b8d-9ea8-43bb-9f4f-fee1e52ff97e" ma:termSetId="0a28ce65-8c13-49b3-a2e0-4931d19948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6bea9-2581-425b-8239-ac3e5f8124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2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681c9991eb24e819417f45efd7520da xmlns="09ae4737-8c2b-4235-9e87-b405573634ae">
      <Terms xmlns="http://schemas.microsoft.com/office/infopath/2007/PartnerControls"/>
    </d681c9991eb24e819417f45efd7520da>
    <TaxCatchAll xmlns="09ae4737-8c2b-4235-9e87-b405573634ae"/>
    <cdbba9dd12a24aaca6e1e53ee231b78a xmlns="09ae4737-8c2b-4235-9e87-b405573634ae">
      <Terms xmlns="http://schemas.microsoft.com/office/infopath/2007/PartnerControls"/>
    </cdbba9dd12a24aaca6e1e53ee231b78a>
    <c49628f1ed014027b07e12eeee46372e xmlns="09ae4737-8c2b-4235-9e87-b405573634ae">
      <Terms xmlns="http://schemas.microsoft.com/office/infopath/2007/PartnerControls"/>
    </c49628f1ed014027b07e12eeee46372e>
    <b0a746751c6a45358a5b39d9a4555505 xmlns="09ae4737-8c2b-4235-9e87-b405573634ae">
      <Terms xmlns="http://schemas.microsoft.com/office/infopath/2007/PartnerControls"/>
    </b0a746751c6a45358a5b39d9a4555505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A65DA6-7A8D-4A0F-A133-C45613967873}"/>
</file>

<file path=customXml/itemProps2.xml><?xml version="1.0" encoding="utf-8"?>
<ds:datastoreItem xmlns:ds="http://schemas.openxmlformats.org/officeDocument/2006/customXml" ds:itemID="{2F68001A-53E9-4FD5-BE7A-BE0203315DBF}">
  <ds:schemaRefs>
    <ds:schemaRef ds:uri="http://schemas.microsoft.com/sharepoint/v4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ffdb58be-3e64-4486-aebd-62b90d5759c5"/>
    <ds:schemaRef ds:uri="http://purl.org/dc/elements/1.1/"/>
    <ds:schemaRef ds:uri="09ae4737-8c2b-4235-9e87-b405573634ae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1772430-0AE8-4C55-8AD1-207F840F6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7006</TotalTime>
  <Words>666</Words>
  <Application>Microsoft Office PowerPoint</Application>
  <PresentationFormat>Widescreen</PresentationFormat>
  <Paragraphs>155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Arial Bold</vt:lpstr>
      <vt:lpstr>Calibri</vt:lpstr>
      <vt:lpstr>Proxima Nova</vt:lpstr>
      <vt:lpstr>Office Theme</vt:lpstr>
      <vt:lpstr>LNG development in a  low carbon world</vt:lpstr>
      <vt:lpstr>PowerPoint Presentation</vt:lpstr>
      <vt:lpstr>PowerPoint Presentation</vt:lpstr>
      <vt:lpstr>PowerPoint Presentation</vt:lpstr>
      <vt:lpstr>Australia’s GHG Emissions - Full Economy Australia needs more  commercially viable emission reduction technologies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Empson</dc:creator>
  <cp:lastModifiedBy>Chris Consoli</cp:lastModifiedBy>
  <cp:revision>71</cp:revision>
  <dcterms:created xsi:type="dcterms:W3CDTF">2018-07-04T23:21:52Z</dcterms:created>
  <dcterms:modified xsi:type="dcterms:W3CDTF">2019-05-30T23:34:40Z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0x010100E8C2E3643C86A945BD85CDF7C05E4AD10001D77C4FF94CCC4EBAF297C5688AE78D</vt:lpwstr>
  </property>
  <property fmtid="{D5CDD505-2E9C-101B-9397-08002B2CF9AE}" pid="3" name="Region">
    <vt:lpwstr/>
  </property>
  <property fmtid="{D5CDD505-2E9C-101B-9397-08002B2CF9AE}" pid="4" name="Practice">
    <vt:lpwstr/>
  </property>
  <property fmtid="{D5CDD505-2E9C-101B-9397-08002B2CF9AE}" pid="5" name="DocumentSite">
    <vt:lpwstr/>
  </property>
  <property fmtid="{D5CDD505-2E9C-101B-9397-08002B2CF9AE}" pid="6" name="Document Type">
    <vt:lpwstr/>
  </property>
</Properties>
</file>