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32" r:id="rId2"/>
    <p:sldId id="347" r:id="rId3"/>
    <p:sldId id="427" r:id="rId4"/>
    <p:sldId id="1544" r:id="rId5"/>
    <p:sldId id="1421" r:id="rId6"/>
    <p:sldId id="1522" r:id="rId7"/>
    <p:sldId id="1542" r:id="rId8"/>
    <p:sldId id="1525" r:id="rId9"/>
    <p:sldId id="1524" r:id="rId10"/>
    <p:sldId id="1526" r:id="rId11"/>
    <p:sldId id="1543" r:id="rId12"/>
    <p:sldId id="1555" r:id="rId13"/>
    <p:sldId id="402" r:id="rId14"/>
    <p:sldId id="348" r:id="rId15"/>
    <p:sldId id="404" r:id="rId16"/>
    <p:sldId id="1556" r:id="rId17"/>
    <p:sldId id="1549" r:id="rId18"/>
    <p:sldId id="1550" r:id="rId19"/>
    <p:sldId id="1551" r:id="rId20"/>
    <p:sldId id="1552" r:id="rId21"/>
    <p:sldId id="1558" r:id="rId22"/>
    <p:sldId id="409" r:id="rId23"/>
    <p:sldId id="1553" r:id="rId24"/>
    <p:sldId id="1557" r:id="rId25"/>
    <p:sldId id="412" r:id="rId26"/>
    <p:sldId id="397" r:id="rId27"/>
    <p:sldId id="411" r:id="rId28"/>
    <p:sldId id="372" r:id="rId29"/>
    <p:sldId id="413" r:id="rId30"/>
    <p:sldId id="419" r:id="rId31"/>
    <p:sldId id="414" r:id="rId32"/>
    <p:sldId id="415" r:id="rId33"/>
    <p:sldId id="416" r:id="rId34"/>
    <p:sldId id="417" r:id="rId35"/>
    <p:sldId id="1540" r:id="rId36"/>
    <p:sldId id="1535" r:id="rId37"/>
    <p:sldId id="1536" r:id="rId38"/>
    <p:sldId id="1537" r:id="rId39"/>
    <p:sldId id="1538" r:id="rId40"/>
    <p:sldId id="1539" r:id="rId41"/>
    <p:sldId id="418" r:id="rId42"/>
    <p:sldId id="420" r:id="rId43"/>
    <p:sldId id="421" r:id="rId44"/>
    <p:sldId id="422" r:id="rId45"/>
    <p:sldId id="423" r:id="rId46"/>
    <p:sldId id="426" r:id="rId47"/>
    <p:sldId id="334" r:id="rId48"/>
  </p:sldIdLst>
  <p:sldSz cx="9144000" cy="6858000" type="screen4x3"/>
  <p:notesSz cx="6858000" cy="9144000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>
          <p15:clr>
            <a:srgbClr val="A4A3A4"/>
          </p15:clr>
        </p15:guide>
        <p15:guide id="2" orient="horz" pos="618">
          <p15:clr>
            <a:srgbClr val="A4A3A4"/>
          </p15:clr>
        </p15:guide>
        <p15:guide id="3" orient="horz" pos="709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orient="horz" pos="4065">
          <p15:clr>
            <a:srgbClr val="A4A3A4"/>
          </p15:clr>
        </p15:guide>
        <p15:guide id="6" orient="horz" pos="4247">
          <p15:clr>
            <a:srgbClr val="A4A3A4"/>
          </p15:clr>
        </p15:guide>
        <p15:guide id="7" orient="horz" pos="3748">
          <p15:clr>
            <a:srgbClr val="A4A3A4"/>
          </p15:clr>
        </p15:guide>
        <p15:guide id="8" pos="5511">
          <p15:clr>
            <a:srgbClr val="A4A3A4"/>
          </p15:clr>
        </p15:guide>
        <p15:guide id="9" pos="249">
          <p15:clr>
            <a:srgbClr val="A4A3A4"/>
          </p15:clr>
        </p15:guide>
        <p15:guide id="10" pos="2880">
          <p15:clr>
            <a:srgbClr val="A4A3A4"/>
          </p15:clr>
        </p15:guide>
        <p15:guide id="11" pos="2835">
          <p15:clr>
            <a:srgbClr val="A4A3A4"/>
          </p15:clr>
        </p15:guide>
        <p15:guide id="12" pos="29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5465">
          <p15:clr>
            <a:srgbClr val="A4A3A4"/>
          </p15:clr>
        </p15:guide>
        <p15:guide id="4" orient="horz" pos="5759">
          <p15:clr>
            <a:srgbClr val="A4A3A4"/>
          </p15:clr>
        </p15:guide>
        <p15:guide id="5" orient="horz" pos="5511">
          <p15:clr>
            <a:srgbClr val="A4A3A4"/>
          </p15:clr>
        </p15:guide>
        <p15:guide id="6" orient="horz" pos="5692">
          <p15:clr>
            <a:srgbClr val="A4A3A4"/>
          </p15:clr>
        </p15:guide>
        <p15:guide id="7" pos="3974">
          <p15:clr>
            <a:srgbClr val="A4A3A4"/>
          </p15:clr>
        </p15:guide>
        <p15:guide id="8" pos="3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FF6600"/>
    <a:srgbClr val="7D7D7D"/>
    <a:srgbClr val="6D6D6D"/>
    <a:srgbClr val="FAFAFA"/>
    <a:srgbClr val="31AFF8"/>
    <a:srgbClr val="F8F8F8"/>
    <a:srgbClr val="373737"/>
    <a:srgbClr val="6E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2" autoAdjust="0"/>
    <p:restoredTop sz="92781" autoAdjust="0"/>
  </p:normalViewPr>
  <p:slideViewPr>
    <p:cSldViewPr showGuides="1">
      <p:cViewPr varScale="1">
        <p:scale>
          <a:sx n="62" d="100"/>
          <a:sy n="62" d="100"/>
        </p:scale>
        <p:origin x="1244" y="52"/>
      </p:cViewPr>
      <p:guideLst>
        <p:guide orient="horz" pos="164"/>
        <p:guide orient="horz" pos="618"/>
        <p:guide orient="horz" pos="709"/>
        <p:guide orient="horz" pos="3974"/>
        <p:guide orient="horz" pos="4065"/>
        <p:guide orient="horz" pos="4247"/>
        <p:guide orient="horz" pos="3748"/>
        <p:guide pos="5511"/>
        <p:guide pos="249"/>
        <p:guide pos="2880"/>
        <p:guide pos="2835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544" y="-78"/>
      </p:cViewPr>
      <p:guideLst>
        <p:guide orient="horz" pos="2880"/>
        <p:guide orient="horz" pos="476"/>
        <p:guide orient="horz" pos="5465"/>
        <p:guide orient="horz" pos="5759"/>
        <p:guide orient="horz" pos="5511"/>
        <p:guide orient="horz" pos="5692"/>
        <p:guide pos="3974"/>
        <p:guide pos="3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g"/><Relationship Id="rId4" Type="http://schemas.openxmlformats.org/officeDocument/2006/relationships/image" Target="../media/image24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g"/><Relationship Id="rId4" Type="http://schemas.openxmlformats.org/officeDocument/2006/relationships/image" Target="../media/image24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B9C3EF-F540-4487-B250-E9398A2DD762}" type="doc">
      <dgm:prSet loTypeId="urn:microsoft.com/office/officeart/2005/8/layout/lProcess2" loCatId="relationship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BB790C2-1817-4B06-8CA0-A742CCC1A75F}">
      <dgm:prSet phldrT="[文本]" custT="1"/>
      <dgm:spPr/>
      <dgm:t>
        <a:bodyPr/>
        <a:lstStyle/>
        <a:p>
          <a:r>
            <a:rPr lang="en-US" sz="1400" dirty="0">
              <a:latin typeface="+mn-lt"/>
              <a:ea typeface="+mn-ea"/>
            </a:rPr>
            <a:t>Fundamental research</a:t>
          </a:r>
        </a:p>
      </dgm:t>
    </dgm:pt>
    <dgm:pt modelId="{D1F7E6DA-4396-451E-913C-B289B3D9F27E}" type="parTrans" cxnId="{8420F368-36CB-4DF7-B511-1A6A27B4BB9C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E34070CD-D176-4873-9411-6A733F86E398}" type="sibTrans" cxnId="{8420F368-36CB-4DF7-B511-1A6A27B4BB9C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C01C7836-B967-4976-8D17-AECA10A5D8B7}">
      <dgm:prSet phldrT="[文本]" custT="1"/>
      <dgm:spPr/>
      <dgm:t>
        <a:bodyPr/>
        <a:lstStyle/>
        <a:p>
          <a:r>
            <a:rPr lang="en-US" sz="1400" dirty="0">
              <a:latin typeface="+mn-lt"/>
              <a:ea typeface="+mn-ea"/>
            </a:rPr>
            <a:t>National funding</a:t>
          </a:r>
        </a:p>
      </dgm:t>
    </dgm:pt>
    <dgm:pt modelId="{EDD9A2AE-D83A-48FD-A906-7277B8C54450}" type="parTrans" cxnId="{74AA6980-3BB5-481D-B9A2-92E51926AF3D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5301B247-73B6-4067-B9F1-D1D8618777BB}" type="sibTrans" cxnId="{74AA6980-3BB5-481D-B9A2-92E51926AF3D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F633F19F-DC6E-441F-B9E9-796CBB48F5E5}">
      <dgm:prSet phldrT="[文本]" custT="1"/>
      <dgm:spPr/>
      <dgm:t>
        <a:bodyPr/>
        <a:lstStyle/>
        <a:p>
          <a:r>
            <a:rPr lang="en-US" sz="1200" dirty="0">
              <a:latin typeface="+mn-lt"/>
              <a:ea typeface="+mn-ea"/>
            </a:rPr>
            <a:t>Technology prototype and Pilot test</a:t>
          </a:r>
        </a:p>
      </dgm:t>
    </dgm:pt>
    <dgm:pt modelId="{B95126CA-268B-423D-A08A-CDF56947FC64}" type="parTrans" cxnId="{CD928ECF-9C95-46F8-B599-2BB1A1A9F345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1DDE34D2-D92D-4C46-B3EA-625C50639246}" type="sibTrans" cxnId="{CD928ECF-9C95-46F8-B599-2BB1A1A9F345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171BB4E5-8DDB-4823-929C-5F6462FD2E2E}">
      <dgm:prSet phldrT="[文本]" custT="1"/>
      <dgm:spPr/>
      <dgm:t>
        <a:bodyPr/>
        <a:lstStyle/>
        <a:p>
          <a:pPr algn="ctr"/>
          <a:r>
            <a:rPr lang="en-US" sz="1400" dirty="0">
              <a:latin typeface="+mn-lt"/>
              <a:ea typeface="+mn-ea"/>
            </a:rPr>
            <a:t>973 Project</a:t>
          </a:r>
        </a:p>
      </dgm:t>
    </dgm:pt>
    <dgm:pt modelId="{69C9CB5F-054F-4174-BF40-75D84BF6CDF5}" type="parTrans" cxnId="{6D3B7933-91F5-431A-B941-28DA4840F013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7A644C0F-9A0A-4F48-91C3-D45779B1336D}" type="sibTrans" cxnId="{6D3B7933-91F5-431A-B941-28DA4840F013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152C5085-1B8C-4A2C-9724-5878B51153B8}">
      <dgm:prSet phldrT="[文本]" custT="1"/>
      <dgm:spPr/>
      <dgm:t>
        <a:bodyPr/>
        <a:lstStyle/>
        <a:p>
          <a:r>
            <a:rPr lang="en-US" sz="1200" dirty="0">
              <a:latin typeface="+mn-lt"/>
              <a:ea typeface="+mn-ea"/>
            </a:rPr>
            <a:t>Applied technology</a:t>
          </a:r>
        </a:p>
      </dgm:t>
    </dgm:pt>
    <dgm:pt modelId="{DF61C48B-0748-4B92-9349-97E960467F9D}" type="parTrans" cxnId="{27720906-6D22-4126-B610-C1B449988A9B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1F2CFECB-A586-4922-8AFF-70C98653F6E0}" type="sibTrans" cxnId="{27720906-6D22-4126-B610-C1B449988A9B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AF4DF3F9-873E-495B-B81D-5E9A19C7987E}">
      <dgm:prSet phldrT="[文本]" custT="1"/>
      <dgm:spPr/>
      <dgm:t>
        <a:bodyPr/>
        <a:lstStyle/>
        <a:p>
          <a:pPr algn="ctr"/>
          <a:r>
            <a:rPr lang="en-US" sz="1400" dirty="0">
              <a:latin typeface="+mn-lt"/>
              <a:ea typeface="+mn-ea"/>
            </a:rPr>
            <a:t>863 Project</a:t>
          </a:r>
        </a:p>
      </dgm:t>
    </dgm:pt>
    <dgm:pt modelId="{3FA22FE3-99C6-42FA-B683-E7844BEC4D48}" type="parTrans" cxnId="{C327CA3B-D745-4251-B4F3-028078020A54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BDF4A634-6B19-4C6F-8068-4A8C2B642A8D}" type="sibTrans" cxnId="{C327CA3B-D745-4251-B4F3-028078020A54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4676AD6A-B28A-425F-8DB9-52AE2CBF18CE}">
      <dgm:prSet phldrT="[文本]" custT="1"/>
      <dgm:spPr/>
      <dgm:t>
        <a:bodyPr/>
        <a:lstStyle/>
        <a:p>
          <a:r>
            <a:rPr lang="en-US" sz="1200" dirty="0">
              <a:latin typeface="+mn-lt"/>
              <a:ea typeface="+mn-ea"/>
            </a:rPr>
            <a:t>Industrial Application</a:t>
          </a:r>
        </a:p>
      </dgm:t>
    </dgm:pt>
    <dgm:pt modelId="{5014ACA6-56B5-4D53-83FD-FEB5EAA501BA}" type="parTrans" cxnId="{E3BF9FA2-995B-4BB9-8407-98430AA993C6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75DBFE6C-7FBB-4D10-BA19-E9E7D6E14796}" type="sibTrans" cxnId="{E3BF9FA2-995B-4BB9-8407-98430AA993C6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82672D21-7718-4DEB-B3D4-79424E10AA0D}">
      <dgm:prSet phldrT="[文本]" custT="1"/>
      <dgm:spPr/>
      <dgm:t>
        <a:bodyPr/>
        <a:lstStyle/>
        <a:p>
          <a:r>
            <a:rPr lang="en-US" sz="1400" dirty="0">
              <a:latin typeface="+mn-lt"/>
              <a:ea typeface="+mn-ea"/>
            </a:rPr>
            <a:t>Industrial support</a:t>
          </a:r>
        </a:p>
      </dgm:t>
    </dgm:pt>
    <dgm:pt modelId="{BFBB7CB0-2C69-4594-A678-2DD89E11D0A7}" type="parTrans" cxnId="{5176B8AA-83F6-4AA8-A953-7F7108E52ECD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15E65705-C0E0-4CDD-B785-EAD34B08103D}" type="sibTrans" cxnId="{5176B8AA-83F6-4AA8-A953-7F7108E52ECD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EEB186BB-33BC-417C-9449-1F334F0D39BF}">
      <dgm:prSet phldrT="[文本]" custT="1"/>
      <dgm:spPr/>
      <dgm:t>
        <a:bodyPr/>
        <a:lstStyle/>
        <a:p>
          <a:r>
            <a:rPr lang="en-US" sz="1400" dirty="0">
              <a:latin typeface="+mn-lt"/>
              <a:ea typeface="+mn-ea"/>
            </a:rPr>
            <a:t>973 Project</a:t>
          </a:r>
        </a:p>
      </dgm:t>
    </dgm:pt>
    <dgm:pt modelId="{308B8D34-1D60-4F71-9F32-A92FA1C3B2DC}" type="parTrans" cxnId="{5B4A8802-8E5A-43CC-B237-49F64DFFE25B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B7993E86-B8BE-453E-A944-7E6E3D93097E}" type="sibTrans" cxnId="{5B4A8802-8E5A-43CC-B237-49F64DFFE25B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31371F4B-F644-483E-872E-871701A5A087}">
      <dgm:prSet phldrT="[文本]" custT="1"/>
      <dgm:spPr/>
      <dgm:t>
        <a:bodyPr/>
        <a:lstStyle/>
        <a:p>
          <a:pPr algn="ctr"/>
          <a:r>
            <a:rPr lang="en-US" sz="1400" dirty="0">
              <a:latin typeface="+mn-lt"/>
              <a:ea typeface="+mn-ea"/>
            </a:rPr>
            <a:t>863 Project</a:t>
          </a:r>
        </a:p>
      </dgm:t>
    </dgm:pt>
    <dgm:pt modelId="{098F7A22-3058-497F-A454-BC7C4A1A99A5}" type="parTrans" cxnId="{1314A40F-87B5-487F-B1B3-2FFA4D55C16F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693D1916-7959-48AD-9430-44D556840044}" type="sibTrans" cxnId="{1314A40F-87B5-487F-B1B3-2FFA4D55C16F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F74C5B08-5B95-4944-BF5C-35A967500A5C}">
      <dgm:prSet custT="1"/>
      <dgm:spPr/>
      <dgm:t>
        <a:bodyPr/>
        <a:lstStyle/>
        <a:p>
          <a:pPr algn="ctr"/>
          <a:r>
            <a:rPr lang="en-US" sz="1200" dirty="0">
              <a:latin typeface="+mn-lt"/>
              <a:ea typeface="+mn-ea"/>
            </a:rPr>
            <a:t>National </a:t>
          </a:r>
          <a:r>
            <a:rPr lang="en-US" sz="1400" dirty="0">
              <a:latin typeface="+mn-lt"/>
              <a:ea typeface="+mn-ea"/>
            </a:rPr>
            <a:t>Special</a:t>
          </a:r>
          <a:r>
            <a:rPr lang="en-US" sz="1200" dirty="0">
              <a:latin typeface="+mn-lt"/>
              <a:ea typeface="+mn-ea"/>
            </a:rPr>
            <a:t> fund</a:t>
          </a:r>
        </a:p>
      </dgm:t>
    </dgm:pt>
    <dgm:pt modelId="{CD484823-46FB-4881-B180-FD9C1B4C9677}" type="parTrans" cxnId="{69941A97-DEC6-4AB5-BE14-8A6ADE432DAF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C9704550-F8A6-4207-BAD2-BF0AE3E7DFB6}" type="sibTrans" cxnId="{69941A97-DEC6-4AB5-BE14-8A6ADE432DAF}">
      <dgm:prSet/>
      <dgm:spPr/>
      <dgm:t>
        <a:bodyPr/>
        <a:lstStyle/>
        <a:p>
          <a:endParaRPr lang="en-US" sz="2000">
            <a:latin typeface="+mn-lt"/>
            <a:ea typeface="+mn-ea"/>
          </a:endParaRPr>
        </a:p>
      </dgm:t>
    </dgm:pt>
    <dgm:pt modelId="{BDFADD37-3C08-4785-8E55-BD313B59597B}" type="pres">
      <dgm:prSet presAssocID="{F9B9C3EF-F540-4487-B250-E9398A2DD762}" presName="theList" presStyleCnt="0">
        <dgm:presLayoutVars>
          <dgm:dir/>
          <dgm:animLvl val="lvl"/>
          <dgm:resizeHandles val="exact"/>
        </dgm:presLayoutVars>
      </dgm:prSet>
      <dgm:spPr/>
    </dgm:pt>
    <dgm:pt modelId="{438B4BA6-BC91-421C-85EB-07124425931C}" type="pres">
      <dgm:prSet presAssocID="{CBB790C2-1817-4B06-8CA0-A742CCC1A75F}" presName="compNode" presStyleCnt="0"/>
      <dgm:spPr/>
    </dgm:pt>
    <dgm:pt modelId="{E5863383-C262-4E14-9C5A-F36928C2B28C}" type="pres">
      <dgm:prSet presAssocID="{CBB790C2-1817-4B06-8CA0-A742CCC1A75F}" presName="aNode" presStyleLbl="bgShp" presStyleIdx="0" presStyleCnt="4"/>
      <dgm:spPr/>
    </dgm:pt>
    <dgm:pt modelId="{D1FFD973-8EE1-44BF-BBB1-C477B7482E85}" type="pres">
      <dgm:prSet presAssocID="{CBB790C2-1817-4B06-8CA0-A742CCC1A75F}" presName="textNode" presStyleLbl="bgShp" presStyleIdx="0" presStyleCnt="4"/>
      <dgm:spPr/>
    </dgm:pt>
    <dgm:pt modelId="{0223E45A-0F46-4716-8BF6-EB54FF490E0D}" type="pres">
      <dgm:prSet presAssocID="{CBB790C2-1817-4B06-8CA0-A742CCC1A75F}" presName="compChildNode" presStyleCnt="0"/>
      <dgm:spPr/>
    </dgm:pt>
    <dgm:pt modelId="{676B1102-A97E-444E-91F8-148A2CF809C3}" type="pres">
      <dgm:prSet presAssocID="{CBB790C2-1817-4B06-8CA0-A742CCC1A75F}" presName="theInnerList" presStyleCnt="0"/>
      <dgm:spPr/>
    </dgm:pt>
    <dgm:pt modelId="{3973FA51-E87B-418A-9BA8-9C89042BA177}" type="pres">
      <dgm:prSet presAssocID="{C01C7836-B967-4976-8D17-AECA10A5D8B7}" presName="childNode" presStyleLbl="node1" presStyleIdx="0" presStyleCnt="7">
        <dgm:presLayoutVars>
          <dgm:bulletEnabled val="1"/>
        </dgm:presLayoutVars>
      </dgm:prSet>
      <dgm:spPr/>
    </dgm:pt>
    <dgm:pt modelId="{986504CB-2E27-4194-B7F9-33B8EAC05CB7}" type="pres">
      <dgm:prSet presAssocID="{C01C7836-B967-4976-8D17-AECA10A5D8B7}" presName="aSpace2" presStyleCnt="0"/>
      <dgm:spPr/>
    </dgm:pt>
    <dgm:pt modelId="{D9B78AA2-FE03-4DFB-8D76-244B2D2D0FA9}" type="pres">
      <dgm:prSet presAssocID="{EEB186BB-33BC-417C-9449-1F334F0D39BF}" presName="childNode" presStyleLbl="node1" presStyleIdx="1" presStyleCnt="7">
        <dgm:presLayoutVars>
          <dgm:bulletEnabled val="1"/>
        </dgm:presLayoutVars>
      </dgm:prSet>
      <dgm:spPr/>
    </dgm:pt>
    <dgm:pt modelId="{9BA76772-0A95-47B4-B0CB-542171567355}" type="pres">
      <dgm:prSet presAssocID="{CBB790C2-1817-4B06-8CA0-A742CCC1A75F}" presName="aSpace" presStyleCnt="0"/>
      <dgm:spPr/>
    </dgm:pt>
    <dgm:pt modelId="{340A6B63-5695-47FA-BBB3-B41AFA163FD6}" type="pres">
      <dgm:prSet presAssocID="{F633F19F-DC6E-441F-B9E9-796CBB48F5E5}" presName="compNode" presStyleCnt="0"/>
      <dgm:spPr/>
    </dgm:pt>
    <dgm:pt modelId="{9D7CB9A4-3249-4547-B445-8701FAD9F534}" type="pres">
      <dgm:prSet presAssocID="{F633F19F-DC6E-441F-B9E9-796CBB48F5E5}" presName="aNode" presStyleLbl="bgShp" presStyleIdx="1" presStyleCnt="4"/>
      <dgm:spPr/>
    </dgm:pt>
    <dgm:pt modelId="{E669D337-A530-496B-B962-182187C3476A}" type="pres">
      <dgm:prSet presAssocID="{F633F19F-DC6E-441F-B9E9-796CBB48F5E5}" presName="textNode" presStyleLbl="bgShp" presStyleIdx="1" presStyleCnt="4"/>
      <dgm:spPr/>
    </dgm:pt>
    <dgm:pt modelId="{C5F2CAA2-26CE-49D1-B205-C6C6CE5B69C6}" type="pres">
      <dgm:prSet presAssocID="{F633F19F-DC6E-441F-B9E9-796CBB48F5E5}" presName="compChildNode" presStyleCnt="0"/>
      <dgm:spPr/>
    </dgm:pt>
    <dgm:pt modelId="{D04E6F9E-760C-4A78-9350-1D0A0576C57B}" type="pres">
      <dgm:prSet presAssocID="{F633F19F-DC6E-441F-B9E9-796CBB48F5E5}" presName="theInnerList" presStyleCnt="0"/>
      <dgm:spPr/>
    </dgm:pt>
    <dgm:pt modelId="{D9EC37AA-1137-40A9-B6C3-23D7ECC4CBFB}" type="pres">
      <dgm:prSet presAssocID="{171BB4E5-8DDB-4823-929C-5F6462FD2E2E}" presName="childNode" presStyleLbl="node1" presStyleIdx="2" presStyleCnt="7">
        <dgm:presLayoutVars>
          <dgm:bulletEnabled val="1"/>
        </dgm:presLayoutVars>
      </dgm:prSet>
      <dgm:spPr/>
    </dgm:pt>
    <dgm:pt modelId="{DEBF406C-E943-481F-930D-0658079780AF}" type="pres">
      <dgm:prSet presAssocID="{171BB4E5-8DDB-4823-929C-5F6462FD2E2E}" presName="aSpace2" presStyleCnt="0"/>
      <dgm:spPr/>
    </dgm:pt>
    <dgm:pt modelId="{9AC5FC7D-1EE0-4FE9-8636-6800E2BC143E}" type="pres">
      <dgm:prSet presAssocID="{31371F4B-F644-483E-872E-871701A5A087}" presName="childNode" presStyleLbl="node1" presStyleIdx="3" presStyleCnt="7">
        <dgm:presLayoutVars>
          <dgm:bulletEnabled val="1"/>
        </dgm:presLayoutVars>
      </dgm:prSet>
      <dgm:spPr/>
    </dgm:pt>
    <dgm:pt modelId="{DF0E5F3E-F4EE-4521-B2CB-1E08D138787F}" type="pres">
      <dgm:prSet presAssocID="{F633F19F-DC6E-441F-B9E9-796CBB48F5E5}" presName="aSpace" presStyleCnt="0"/>
      <dgm:spPr/>
    </dgm:pt>
    <dgm:pt modelId="{DC42AD66-718A-4D76-BD0E-8DF4849387AC}" type="pres">
      <dgm:prSet presAssocID="{152C5085-1B8C-4A2C-9724-5878B51153B8}" presName="compNode" presStyleCnt="0"/>
      <dgm:spPr/>
    </dgm:pt>
    <dgm:pt modelId="{C9488629-5446-4599-969D-2FAD2DC58F78}" type="pres">
      <dgm:prSet presAssocID="{152C5085-1B8C-4A2C-9724-5878B51153B8}" presName="aNode" presStyleLbl="bgShp" presStyleIdx="2" presStyleCnt="4"/>
      <dgm:spPr/>
    </dgm:pt>
    <dgm:pt modelId="{B12528CC-F7FA-4DE0-938B-BF7A9FEB2D06}" type="pres">
      <dgm:prSet presAssocID="{152C5085-1B8C-4A2C-9724-5878B51153B8}" presName="textNode" presStyleLbl="bgShp" presStyleIdx="2" presStyleCnt="4"/>
      <dgm:spPr/>
    </dgm:pt>
    <dgm:pt modelId="{489B66DD-1197-4760-8E81-D6B34EB06960}" type="pres">
      <dgm:prSet presAssocID="{152C5085-1B8C-4A2C-9724-5878B51153B8}" presName="compChildNode" presStyleCnt="0"/>
      <dgm:spPr/>
    </dgm:pt>
    <dgm:pt modelId="{3A3084E1-2688-4776-9FB6-903615BC5AB0}" type="pres">
      <dgm:prSet presAssocID="{152C5085-1B8C-4A2C-9724-5878B51153B8}" presName="theInnerList" presStyleCnt="0"/>
      <dgm:spPr/>
    </dgm:pt>
    <dgm:pt modelId="{EE05A641-5B71-465F-AB5E-6272385CB261}" type="pres">
      <dgm:prSet presAssocID="{AF4DF3F9-873E-495B-B81D-5E9A19C7987E}" presName="childNode" presStyleLbl="node1" presStyleIdx="4" presStyleCnt="7">
        <dgm:presLayoutVars>
          <dgm:bulletEnabled val="1"/>
        </dgm:presLayoutVars>
      </dgm:prSet>
      <dgm:spPr/>
    </dgm:pt>
    <dgm:pt modelId="{F789DB6E-CD98-4316-892E-DD55E166F545}" type="pres">
      <dgm:prSet presAssocID="{AF4DF3F9-873E-495B-B81D-5E9A19C7987E}" presName="aSpace2" presStyleCnt="0"/>
      <dgm:spPr/>
    </dgm:pt>
    <dgm:pt modelId="{219DAB62-DEAC-4F42-9128-3BDE32D9C392}" type="pres">
      <dgm:prSet presAssocID="{F74C5B08-5B95-4944-BF5C-35A967500A5C}" presName="childNode" presStyleLbl="node1" presStyleIdx="5" presStyleCnt="7">
        <dgm:presLayoutVars>
          <dgm:bulletEnabled val="1"/>
        </dgm:presLayoutVars>
      </dgm:prSet>
      <dgm:spPr/>
    </dgm:pt>
    <dgm:pt modelId="{064F2C0A-91B9-4584-A138-736F2CD93D53}" type="pres">
      <dgm:prSet presAssocID="{152C5085-1B8C-4A2C-9724-5878B51153B8}" presName="aSpace" presStyleCnt="0"/>
      <dgm:spPr/>
    </dgm:pt>
    <dgm:pt modelId="{3AAED967-E3FF-4C94-A664-E824B0959211}" type="pres">
      <dgm:prSet presAssocID="{4676AD6A-B28A-425F-8DB9-52AE2CBF18CE}" presName="compNode" presStyleCnt="0"/>
      <dgm:spPr/>
    </dgm:pt>
    <dgm:pt modelId="{F3407216-67F9-49C4-88EB-FBAC72D1BAE4}" type="pres">
      <dgm:prSet presAssocID="{4676AD6A-B28A-425F-8DB9-52AE2CBF18CE}" presName="aNode" presStyleLbl="bgShp" presStyleIdx="3" presStyleCnt="4"/>
      <dgm:spPr/>
    </dgm:pt>
    <dgm:pt modelId="{07139C41-5013-42C5-9B1E-B90E01251071}" type="pres">
      <dgm:prSet presAssocID="{4676AD6A-B28A-425F-8DB9-52AE2CBF18CE}" presName="textNode" presStyleLbl="bgShp" presStyleIdx="3" presStyleCnt="4"/>
      <dgm:spPr/>
    </dgm:pt>
    <dgm:pt modelId="{0CDF68E6-EE12-49DB-B520-0386B278B889}" type="pres">
      <dgm:prSet presAssocID="{4676AD6A-B28A-425F-8DB9-52AE2CBF18CE}" presName="compChildNode" presStyleCnt="0"/>
      <dgm:spPr/>
    </dgm:pt>
    <dgm:pt modelId="{CDACE92D-5718-40D5-8DB3-AD329177692D}" type="pres">
      <dgm:prSet presAssocID="{4676AD6A-B28A-425F-8DB9-52AE2CBF18CE}" presName="theInnerList" presStyleCnt="0"/>
      <dgm:spPr/>
    </dgm:pt>
    <dgm:pt modelId="{B39D5391-8AC5-4701-9B24-98EA88096BF6}" type="pres">
      <dgm:prSet presAssocID="{82672D21-7718-4DEB-B3D4-79424E10AA0D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5B4A8802-8E5A-43CC-B237-49F64DFFE25B}" srcId="{CBB790C2-1817-4B06-8CA0-A742CCC1A75F}" destId="{EEB186BB-33BC-417C-9449-1F334F0D39BF}" srcOrd="1" destOrd="0" parTransId="{308B8D34-1D60-4F71-9F32-A92FA1C3B2DC}" sibTransId="{B7993E86-B8BE-453E-A944-7E6E3D93097E}"/>
    <dgm:cxn modelId="{27720906-6D22-4126-B610-C1B449988A9B}" srcId="{F9B9C3EF-F540-4487-B250-E9398A2DD762}" destId="{152C5085-1B8C-4A2C-9724-5878B51153B8}" srcOrd="2" destOrd="0" parTransId="{DF61C48B-0748-4B92-9349-97E960467F9D}" sibTransId="{1F2CFECB-A586-4922-8AFF-70C98653F6E0}"/>
    <dgm:cxn modelId="{1314A40F-87B5-487F-B1B3-2FFA4D55C16F}" srcId="{F633F19F-DC6E-441F-B9E9-796CBB48F5E5}" destId="{31371F4B-F644-483E-872E-871701A5A087}" srcOrd="1" destOrd="0" parTransId="{098F7A22-3058-497F-A454-BC7C4A1A99A5}" sibTransId="{693D1916-7959-48AD-9430-44D556840044}"/>
    <dgm:cxn modelId="{DDE9A716-5BC7-4FFD-9F6D-16E77A01EA4A}" type="presOf" srcId="{F9B9C3EF-F540-4487-B250-E9398A2DD762}" destId="{BDFADD37-3C08-4785-8E55-BD313B59597B}" srcOrd="0" destOrd="0" presId="urn:microsoft.com/office/officeart/2005/8/layout/lProcess2"/>
    <dgm:cxn modelId="{728D5829-722C-419A-8F56-19814598E46C}" type="presOf" srcId="{CBB790C2-1817-4B06-8CA0-A742CCC1A75F}" destId="{E5863383-C262-4E14-9C5A-F36928C2B28C}" srcOrd="0" destOrd="0" presId="urn:microsoft.com/office/officeart/2005/8/layout/lProcess2"/>
    <dgm:cxn modelId="{243C082D-35B9-4767-8147-E552B8CEEA10}" type="presOf" srcId="{31371F4B-F644-483E-872E-871701A5A087}" destId="{9AC5FC7D-1EE0-4FE9-8636-6800E2BC143E}" srcOrd="0" destOrd="0" presId="urn:microsoft.com/office/officeart/2005/8/layout/lProcess2"/>
    <dgm:cxn modelId="{6D3B7933-91F5-431A-B941-28DA4840F013}" srcId="{F633F19F-DC6E-441F-B9E9-796CBB48F5E5}" destId="{171BB4E5-8DDB-4823-929C-5F6462FD2E2E}" srcOrd="0" destOrd="0" parTransId="{69C9CB5F-054F-4174-BF40-75D84BF6CDF5}" sibTransId="{7A644C0F-9A0A-4F48-91C3-D45779B1336D}"/>
    <dgm:cxn modelId="{2D47C338-91D1-49F1-805E-1EA9405C90EB}" type="presOf" srcId="{F633F19F-DC6E-441F-B9E9-796CBB48F5E5}" destId="{9D7CB9A4-3249-4547-B445-8701FAD9F534}" srcOrd="0" destOrd="0" presId="urn:microsoft.com/office/officeart/2005/8/layout/lProcess2"/>
    <dgm:cxn modelId="{9EB24F39-3362-4832-965A-CD59F78380AD}" type="presOf" srcId="{CBB790C2-1817-4B06-8CA0-A742CCC1A75F}" destId="{D1FFD973-8EE1-44BF-BBB1-C477B7482E85}" srcOrd="1" destOrd="0" presId="urn:microsoft.com/office/officeart/2005/8/layout/lProcess2"/>
    <dgm:cxn modelId="{C327CA3B-D745-4251-B4F3-028078020A54}" srcId="{152C5085-1B8C-4A2C-9724-5878B51153B8}" destId="{AF4DF3F9-873E-495B-B81D-5E9A19C7987E}" srcOrd="0" destOrd="0" parTransId="{3FA22FE3-99C6-42FA-B683-E7844BEC4D48}" sibTransId="{BDF4A634-6B19-4C6F-8068-4A8C2B642A8D}"/>
    <dgm:cxn modelId="{A6F05D5D-1748-47B9-8AED-8AA00220CF11}" type="presOf" srcId="{152C5085-1B8C-4A2C-9724-5878B51153B8}" destId="{B12528CC-F7FA-4DE0-938B-BF7A9FEB2D06}" srcOrd="1" destOrd="0" presId="urn:microsoft.com/office/officeart/2005/8/layout/lProcess2"/>
    <dgm:cxn modelId="{2F58FE66-C8F8-47A1-8F83-2CBEAF81A913}" type="presOf" srcId="{4676AD6A-B28A-425F-8DB9-52AE2CBF18CE}" destId="{F3407216-67F9-49C4-88EB-FBAC72D1BAE4}" srcOrd="0" destOrd="0" presId="urn:microsoft.com/office/officeart/2005/8/layout/lProcess2"/>
    <dgm:cxn modelId="{8420F368-36CB-4DF7-B511-1A6A27B4BB9C}" srcId="{F9B9C3EF-F540-4487-B250-E9398A2DD762}" destId="{CBB790C2-1817-4B06-8CA0-A742CCC1A75F}" srcOrd="0" destOrd="0" parTransId="{D1F7E6DA-4396-451E-913C-B289B3D9F27E}" sibTransId="{E34070CD-D176-4873-9411-6A733F86E398}"/>
    <dgm:cxn modelId="{3A0BBD4B-10D1-40DE-98E4-404C18878FA1}" type="presOf" srcId="{171BB4E5-8DDB-4823-929C-5F6462FD2E2E}" destId="{D9EC37AA-1137-40A9-B6C3-23D7ECC4CBFB}" srcOrd="0" destOrd="0" presId="urn:microsoft.com/office/officeart/2005/8/layout/lProcess2"/>
    <dgm:cxn modelId="{3E89B26C-6610-4FE6-A313-1F4388A594CE}" type="presOf" srcId="{152C5085-1B8C-4A2C-9724-5878B51153B8}" destId="{C9488629-5446-4599-969D-2FAD2DC58F78}" srcOrd="0" destOrd="0" presId="urn:microsoft.com/office/officeart/2005/8/layout/lProcess2"/>
    <dgm:cxn modelId="{74AA6980-3BB5-481D-B9A2-92E51926AF3D}" srcId="{CBB790C2-1817-4B06-8CA0-A742CCC1A75F}" destId="{C01C7836-B967-4976-8D17-AECA10A5D8B7}" srcOrd="0" destOrd="0" parTransId="{EDD9A2AE-D83A-48FD-A906-7277B8C54450}" sibTransId="{5301B247-73B6-4067-B9F1-D1D8618777BB}"/>
    <dgm:cxn modelId="{FB53EF83-C0AD-4DF5-9CF8-7EE0CC8B9B69}" type="presOf" srcId="{F633F19F-DC6E-441F-B9E9-796CBB48F5E5}" destId="{E669D337-A530-496B-B962-182187C3476A}" srcOrd="1" destOrd="0" presId="urn:microsoft.com/office/officeart/2005/8/layout/lProcess2"/>
    <dgm:cxn modelId="{CDF2448D-F7DC-436D-940A-F4E94555E12A}" type="presOf" srcId="{AF4DF3F9-873E-495B-B81D-5E9A19C7987E}" destId="{EE05A641-5B71-465F-AB5E-6272385CB261}" srcOrd="0" destOrd="0" presId="urn:microsoft.com/office/officeart/2005/8/layout/lProcess2"/>
    <dgm:cxn modelId="{69941A97-DEC6-4AB5-BE14-8A6ADE432DAF}" srcId="{152C5085-1B8C-4A2C-9724-5878B51153B8}" destId="{F74C5B08-5B95-4944-BF5C-35A967500A5C}" srcOrd="1" destOrd="0" parTransId="{CD484823-46FB-4881-B180-FD9C1B4C9677}" sibTransId="{C9704550-F8A6-4207-BAD2-BF0AE3E7DFB6}"/>
    <dgm:cxn modelId="{DA998298-EA7B-45D3-96C6-0032B3EA658C}" type="presOf" srcId="{C01C7836-B967-4976-8D17-AECA10A5D8B7}" destId="{3973FA51-E87B-418A-9BA8-9C89042BA177}" srcOrd="0" destOrd="0" presId="urn:microsoft.com/office/officeart/2005/8/layout/lProcess2"/>
    <dgm:cxn modelId="{E3BF9FA2-995B-4BB9-8407-98430AA993C6}" srcId="{F9B9C3EF-F540-4487-B250-E9398A2DD762}" destId="{4676AD6A-B28A-425F-8DB9-52AE2CBF18CE}" srcOrd="3" destOrd="0" parTransId="{5014ACA6-56B5-4D53-83FD-FEB5EAA501BA}" sibTransId="{75DBFE6C-7FBB-4D10-BA19-E9E7D6E14796}"/>
    <dgm:cxn modelId="{EC1260A4-DDF5-40FB-9809-C67BA7E923FF}" type="presOf" srcId="{4676AD6A-B28A-425F-8DB9-52AE2CBF18CE}" destId="{07139C41-5013-42C5-9B1E-B90E01251071}" srcOrd="1" destOrd="0" presId="urn:microsoft.com/office/officeart/2005/8/layout/lProcess2"/>
    <dgm:cxn modelId="{5176B8AA-83F6-4AA8-A953-7F7108E52ECD}" srcId="{4676AD6A-B28A-425F-8DB9-52AE2CBF18CE}" destId="{82672D21-7718-4DEB-B3D4-79424E10AA0D}" srcOrd="0" destOrd="0" parTransId="{BFBB7CB0-2C69-4594-A678-2DD89E11D0A7}" sibTransId="{15E65705-C0E0-4CDD-B785-EAD34B08103D}"/>
    <dgm:cxn modelId="{CD928ECF-9C95-46F8-B599-2BB1A1A9F345}" srcId="{F9B9C3EF-F540-4487-B250-E9398A2DD762}" destId="{F633F19F-DC6E-441F-B9E9-796CBB48F5E5}" srcOrd="1" destOrd="0" parTransId="{B95126CA-268B-423D-A08A-CDF56947FC64}" sibTransId="{1DDE34D2-D92D-4C46-B3EA-625C50639246}"/>
    <dgm:cxn modelId="{33A50BDF-60E4-439E-B0A5-9C1367A2C746}" type="presOf" srcId="{82672D21-7718-4DEB-B3D4-79424E10AA0D}" destId="{B39D5391-8AC5-4701-9B24-98EA88096BF6}" srcOrd="0" destOrd="0" presId="urn:microsoft.com/office/officeart/2005/8/layout/lProcess2"/>
    <dgm:cxn modelId="{A14D57F3-7033-40FA-B201-D8577F79684B}" type="presOf" srcId="{EEB186BB-33BC-417C-9449-1F334F0D39BF}" destId="{D9B78AA2-FE03-4DFB-8D76-244B2D2D0FA9}" srcOrd="0" destOrd="0" presId="urn:microsoft.com/office/officeart/2005/8/layout/lProcess2"/>
    <dgm:cxn modelId="{ABB088FD-F605-4721-9F4C-47E0DCF84649}" type="presOf" srcId="{F74C5B08-5B95-4944-BF5C-35A967500A5C}" destId="{219DAB62-DEAC-4F42-9128-3BDE32D9C392}" srcOrd="0" destOrd="0" presId="urn:microsoft.com/office/officeart/2005/8/layout/lProcess2"/>
    <dgm:cxn modelId="{8D0989B6-82AA-49C4-B5AB-9925BE8E64A8}" type="presParOf" srcId="{BDFADD37-3C08-4785-8E55-BD313B59597B}" destId="{438B4BA6-BC91-421C-85EB-07124425931C}" srcOrd="0" destOrd="0" presId="urn:microsoft.com/office/officeart/2005/8/layout/lProcess2"/>
    <dgm:cxn modelId="{A0AB6C6F-5040-4557-9CBE-CB1C8B683155}" type="presParOf" srcId="{438B4BA6-BC91-421C-85EB-07124425931C}" destId="{E5863383-C262-4E14-9C5A-F36928C2B28C}" srcOrd="0" destOrd="0" presId="urn:microsoft.com/office/officeart/2005/8/layout/lProcess2"/>
    <dgm:cxn modelId="{DFC9F493-FB9C-4B51-BC18-8A2294A70D1B}" type="presParOf" srcId="{438B4BA6-BC91-421C-85EB-07124425931C}" destId="{D1FFD973-8EE1-44BF-BBB1-C477B7482E85}" srcOrd="1" destOrd="0" presId="urn:microsoft.com/office/officeart/2005/8/layout/lProcess2"/>
    <dgm:cxn modelId="{63BE2202-AD5B-44B4-80D5-49FD7A6B3747}" type="presParOf" srcId="{438B4BA6-BC91-421C-85EB-07124425931C}" destId="{0223E45A-0F46-4716-8BF6-EB54FF490E0D}" srcOrd="2" destOrd="0" presId="urn:microsoft.com/office/officeart/2005/8/layout/lProcess2"/>
    <dgm:cxn modelId="{2BEDAEFE-E727-4D47-B6B1-17D26104C3BA}" type="presParOf" srcId="{0223E45A-0F46-4716-8BF6-EB54FF490E0D}" destId="{676B1102-A97E-444E-91F8-148A2CF809C3}" srcOrd="0" destOrd="0" presId="urn:microsoft.com/office/officeart/2005/8/layout/lProcess2"/>
    <dgm:cxn modelId="{97C9355E-A77D-4FDD-8E51-190DE778BEF9}" type="presParOf" srcId="{676B1102-A97E-444E-91F8-148A2CF809C3}" destId="{3973FA51-E87B-418A-9BA8-9C89042BA177}" srcOrd="0" destOrd="0" presId="urn:microsoft.com/office/officeart/2005/8/layout/lProcess2"/>
    <dgm:cxn modelId="{F8E40878-8981-490B-B85B-D7304499C06E}" type="presParOf" srcId="{676B1102-A97E-444E-91F8-148A2CF809C3}" destId="{986504CB-2E27-4194-B7F9-33B8EAC05CB7}" srcOrd="1" destOrd="0" presId="urn:microsoft.com/office/officeart/2005/8/layout/lProcess2"/>
    <dgm:cxn modelId="{7F9CE3D3-CC28-499C-B974-01C45293271D}" type="presParOf" srcId="{676B1102-A97E-444E-91F8-148A2CF809C3}" destId="{D9B78AA2-FE03-4DFB-8D76-244B2D2D0FA9}" srcOrd="2" destOrd="0" presId="urn:microsoft.com/office/officeart/2005/8/layout/lProcess2"/>
    <dgm:cxn modelId="{8C26C3A0-05E5-4ED8-AE3D-878F2904C6BC}" type="presParOf" srcId="{BDFADD37-3C08-4785-8E55-BD313B59597B}" destId="{9BA76772-0A95-47B4-B0CB-542171567355}" srcOrd="1" destOrd="0" presId="urn:microsoft.com/office/officeart/2005/8/layout/lProcess2"/>
    <dgm:cxn modelId="{9B376FD5-5F5A-41AF-AAE4-F1D5A03AD6FD}" type="presParOf" srcId="{BDFADD37-3C08-4785-8E55-BD313B59597B}" destId="{340A6B63-5695-47FA-BBB3-B41AFA163FD6}" srcOrd="2" destOrd="0" presId="urn:microsoft.com/office/officeart/2005/8/layout/lProcess2"/>
    <dgm:cxn modelId="{CD68FE3A-4309-4FB8-B946-569417698B01}" type="presParOf" srcId="{340A6B63-5695-47FA-BBB3-B41AFA163FD6}" destId="{9D7CB9A4-3249-4547-B445-8701FAD9F534}" srcOrd="0" destOrd="0" presId="urn:microsoft.com/office/officeart/2005/8/layout/lProcess2"/>
    <dgm:cxn modelId="{F610EB5A-56CE-46B7-AE0B-EA691303AE41}" type="presParOf" srcId="{340A6B63-5695-47FA-BBB3-B41AFA163FD6}" destId="{E669D337-A530-496B-B962-182187C3476A}" srcOrd="1" destOrd="0" presId="urn:microsoft.com/office/officeart/2005/8/layout/lProcess2"/>
    <dgm:cxn modelId="{6F922903-0C69-4149-A90A-3E71E5C9F6A8}" type="presParOf" srcId="{340A6B63-5695-47FA-BBB3-B41AFA163FD6}" destId="{C5F2CAA2-26CE-49D1-B205-C6C6CE5B69C6}" srcOrd="2" destOrd="0" presId="urn:microsoft.com/office/officeart/2005/8/layout/lProcess2"/>
    <dgm:cxn modelId="{1245FA35-FEBD-453B-8DE9-8749522DE85D}" type="presParOf" srcId="{C5F2CAA2-26CE-49D1-B205-C6C6CE5B69C6}" destId="{D04E6F9E-760C-4A78-9350-1D0A0576C57B}" srcOrd="0" destOrd="0" presId="urn:microsoft.com/office/officeart/2005/8/layout/lProcess2"/>
    <dgm:cxn modelId="{074316E2-C500-4517-A2FF-4A10BDD885FC}" type="presParOf" srcId="{D04E6F9E-760C-4A78-9350-1D0A0576C57B}" destId="{D9EC37AA-1137-40A9-B6C3-23D7ECC4CBFB}" srcOrd="0" destOrd="0" presId="urn:microsoft.com/office/officeart/2005/8/layout/lProcess2"/>
    <dgm:cxn modelId="{36E7FE69-7EC1-4191-A7F6-D375F6907AEB}" type="presParOf" srcId="{D04E6F9E-760C-4A78-9350-1D0A0576C57B}" destId="{DEBF406C-E943-481F-930D-0658079780AF}" srcOrd="1" destOrd="0" presId="urn:microsoft.com/office/officeart/2005/8/layout/lProcess2"/>
    <dgm:cxn modelId="{61748803-E797-43A1-8B96-A6A953AA437D}" type="presParOf" srcId="{D04E6F9E-760C-4A78-9350-1D0A0576C57B}" destId="{9AC5FC7D-1EE0-4FE9-8636-6800E2BC143E}" srcOrd="2" destOrd="0" presId="urn:microsoft.com/office/officeart/2005/8/layout/lProcess2"/>
    <dgm:cxn modelId="{E8B806B7-2691-4C55-9845-2062F87847C7}" type="presParOf" srcId="{BDFADD37-3C08-4785-8E55-BD313B59597B}" destId="{DF0E5F3E-F4EE-4521-B2CB-1E08D138787F}" srcOrd="3" destOrd="0" presId="urn:microsoft.com/office/officeart/2005/8/layout/lProcess2"/>
    <dgm:cxn modelId="{702F2528-276B-4E34-A7DA-A036D79741E3}" type="presParOf" srcId="{BDFADD37-3C08-4785-8E55-BD313B59597B}" destId="{DC42AD66-718A-4D76-BD0E-8DF4849387AC}" srcOrd="4" destOrd="0" presId="urn:microsoft.com/office/officeart/2005/8/layout/lProcess2"/>
    <dgm:cxn modelId="{128CFCDE-7210-44EF-9287-261D4E3F9618}" type="presParOf" srcId="{DC42AD66-718A-4D76-BD0E-8DF4849387AC}" destId="{C9488629-5446-4599-969D-2FAD2DC58F78}" srcOrd="0" destOrd="0" presId="urn:microsoft.com/office/officeart/2005/8/layout/lProcess2"/>
    <dgm:cxn modelId="{56DE16A6-39FF-4DC1-B5BD-9CE3EE6C7F1E}" type="presParOf" srcId="{DC42AD66-718A-4D76-BD0E-8DF4849387AC}" destId="{B12528CC-F7FA-4DE0-938B-BF7A9FEB2D06}" srcOrd="1" destOrd="0" presId="urn:microsoft.com/office/officeart/2005/8/layout/lProcess2"/>
    <dgm:cxn modelId="{588FB7CE-5C2F-4C1F-B521-BFDE5B99DC30}" type="presParOf" srcId="{DC42AD66-718A-4D76-BD0E-8DF4849387AC}" destId="{489B66DD-1197-4760-8E81-D6B34EB06960}" srcOrd="2" destOrd="0" presId="urn:microsoft.com/office/officeart/2005/8/layout/lProcess2"/>
    <dgm:cxn modelId="{4DD28CB5-C262-4404-BA8A-707EE99C20CF}" type="presParOf" srcId="{489B66DD-1197-4760-8E81-D6B34EB06960}" destId="{3A3084E1-2688-4776-9FB6-903615BC5AB0}" srcOrd="0" destOrd="0" presId="urn:microsoft.com/office/officeart/2005/8/layout/lProcess2"/>
    <dgm:cxn modelId="{08A95660-D869-466D-BA00-7A331DF5B44E}" type="presParOf" srcId="{3A3084E1-2688-4776-9FB6-903615BC5AB0}" destId="{EE05A641-5B71-465F-AB5E-6272385CB261}" srcOrd="0" destOrd="0" presId="urn:microsoft.com/office/officeart/2005/8/layout/lProcess2"/>
    <dgm:cxn modelId="{C015E0E9-7B7F-41A0-84F1-E04EA43DBF36}" type="presParOf" srcId="{3A3084E1-2688-4776-9FB6-903615BC5AB0}" destId="{F789DB6E-CD98-4316-892E-DD55E166F545}" srcOrd="1" destOrd="0" presId="urn:microsoft.com/office/officeart/2005/8/layout/lProcess2"/>
    <dgm:cxn modelId="{0226BFDA-2461-49F2-A16B-F9AA092C3090}" type="presParOf" srcId="{3A3084E1-2688-4776-9FB6-903615BC5AB0}" destId="{219DAB62-DEAC-4F42-9128-3BDE32D9C392}" srcOrd="2" destOrd="0" presId="urn:microsoft.com/office/officeart/2005/8/layout/lProcess2"/>
    <dgm:cxn modelId="{8FFAD0EF-C68D-4175-BF0F-C57B979B5862}" type="presParOf" srcId="{BDFADD37-3C08-4785-8E55-BD313B59597B}" destId="{064F2C0A-91B9-4584-A138-736F2CD93D53}" srcOrd="5" destOrd="0" presId="urn:microsoft.com/office/officeart/2005/8/layout/lProcess2"/>
    <dgm:cxn modelId="{8066CE78-A46B-4AF1-844F-56CD4BCA18C0}" type="presParOf" srcId="{BDFADD37-3C08-4785-8E55-BD313B59597B}" destId="{3AAED967-E3FF-4C94-A664-E824B0959211}" srcOrd="6" destOrd="0" presId="urn:microsoft.com/office/officeart/2005/8/layout/lProcess2"/>
    <dgm:cxn modelId="{CBFEE5D5-5841-4B8E-B001-F73BD473A0B2}" type="presParOf" srcId="{3AAED967-E3FF-4C94-A664-E824B0959211}" destId="{F3407216-67F9-49C4-88EB-FBAC72D1BAE4}" srcOrd="0" destOrd="0" presId="urn:microsoft.com/office/officeart/2005/8/layout/lProcess2"/>
    <dgm:cxn modelId="{0FC881BB-65D5-4510-8619-57DBFB144881}" type="presParOf" srcId="{3AAED967-E3FF-4C94-A664-E824B0959211}" destId="{07139C41-5013-42C5-9B1E-B90E01251071}" srcOrd="1" destOrd="0" presId="urn:microsoft.com/office/officeart/2005/8/layout/lProcess2"/>
    <dgm:cxn modelId="{F0266F5F-3162-4BFE-BB43-13A63E09785F}" type="presParOf" srcId="{3AAED967-E3FF-4C94-A664-E824B0959211}" destId="{0CDF68E6-EE12-49DB-B520-0386B278B889}" srcOrd="2" destOrd="0" presId="urn:microsoft.com/office/officeart/2005/8/layout/lProcess2"/>
    <dgm:cxn modelId="{3B341C6C-2789-4A60-A8F9-784A631BBF9C}" type="presParOf" srcId="{0CDF68E6-EE12-49DB-B520-0386B278B889}" destId="{CDACE92D-5718-40D5-8DB3-AD329177692D}" srcOrd="0" destOrd="0" presId="urn:microsoft.com/office/officeart/2005/8/layout/lProcess2"/>
    <dgm:cxn modelId="{AC687CDA-8EF0-4E08-B6E2-12F56F84B712}" type="presParOf" srcId="{CDACE92D-5718-40D5-8DB3-AD329177692D}" destId="{B39D5391-8AC5-4701-9B24-98EA88096BF6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F38CF5-4256-4697-8A33-FAB2DF178E7C}" type="doc">
      <dgm:prSet loTypeId="urn:microsoft.com/office/officeart/2008/layout/AccentedPicture" loCatId="picture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17024652-DF96-448D-9845-97B886BDDA59}">
      <dgm:prSet phldrT="[文本]"/>
      <dgm:spPr/>
      <dgm:t>
        <a:bodyPr/>
        <a:lstStyle/>
        <a:p>
          <a:r>
            <a:rPr lang="en-US" altLang="zh-CN" dirty="0"/>
            <a:t>CCUS Development</a:t>
          </a:r>
          <a:endParaRPr lang="en-US" dirty="0"/>
        </a:p>
      </dgm:t>
    </dgm:pt>
    <dgm:pt modelId="{E7945258-C7FD-4CB7-A152-2A8A0130DE88}" type="parTrans" cxnId="{9A5AC34C-9614-4D8A-B87B-A044B42C8663}">
      <dgm:prSet/>
      <dgm:spPr/>
      <dgm:t>
        <a:bodyPr/>
        <a:lstStyle/>
        <a:p>
          <a:endParaRPr lang="en-US"/>
        </a:p>
      </dgm:t>
    </dgm:pt>
    <dgm:pt modelId="{85C97076-DD0E-4CAF-8797-8E8C11A9F8FE}" type="sibTrans" cxnId="{9A5AC34C-9614-4D8A-B87B-A044B42C866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  <dgm:t>
        <a:bodyPr/>
        <a:lstStyle/>
        <a:p>
          <a:endParaRPr lang="en-US"/>
        </a:p>
      </dgm:t>
    </dgm:pt>
    <dgm:pt modelId="{59CB61B0-1684-43FD-98D1-998D4F58F498}">
      <dgm:prSet phldrT="[文本]" custT="1"/>
      <dgm:spPr/>
      <dgm:t>
        <a:bodyPr/>
        <a:lstStyle/>
        <a:p>
          <a:r>
            <a:rPr lang="en-US" altLang="zh-CN" sz="1600" dirty="0">
              <a:latin typeface="+mn-lt"/>
              <a:ea typeface="+mn-ea"/>
            </a:rPr>
            <a:t>University</a:t>
          </a:r>
          <a:endParaRPr lang="en-US" sz="1600" dirty="0">
            <a:latin typeface="+mn-lt"/>
            <a:ea typeface="+mn-ea"/>
          </a:endParaRPr>
        </a:p>
      </dgm:t>
    </dgm:pt>
    <dgm:pt modelId="{17C49E90-A5F0-4A86-A53C-B968993F1A1B}" type="parTrans" cxnId="{6B293C4E-774D-4C0F-9946-3D7F8AFD2DD1}">
      <dgm:prSet/>
      <dgm:spPr/>
      <dgm:t>
        <a:bodyPr/>
        <a:lstStyle/>
        <a:p>
          <a:endParaRPr lang="en-US"/>
        </a:p>
      </dgm:t>
    </dgm:pt>
    <dgm:pt modelId="{15370119-666F-4A01-ABFC-AB7A6DFB1B0E}" type="sibTrans" cxnId="{6B293C4E-774D-4C0F-9946-3D7F8AFD2DD1}">
      <dgm:prSet/>
      <dgm:spPr/>
      <dgm:t>
        <a:bodyPr/>
        <a:lstStyle/>
        <a:p>
          <a:endParaRPr lang="en-US"/>
        </a:p>
      </dgm:t>
    </dgm:pt>
    <dgm:pt modelId="{0C8CE1FB-3FEA-4EDA-87FD-95DF3F7F2D45}">
      <dgm:prSet phldrT="[文本]" custT="1"/>
      <dgm:spPr/>
      <dgm:t>
        <a:bodyPr/>
        <a:lstStyle/>
        <a:p>
          <a:r>
            <a:rPr lang="en-US" altLang="zh-CN" sz="1400" dirty="0">
              <a:latin typeface="+mn-lt"/>
              <a:ea typeface="+mn-ea"/>
            </a:rPr>
            <a:t>Research</a:t>
          </a:r>
        </a:p>
        <a:p>
          <a:r>
            <a:rPr lang="en-US" altLang="zh-CN" sz="1400" dirty="0">
              <a:latin typeface="+mn-lt"/>
              <a:ea typeface="+mn-ea"/>
            </a:rPr>
            <a:t>Institute</a:t>
          </a:r>
          <a:endParaRPr lang="en-US" sz="1400" dirty="0">
            <a:latin typeface="+mn-lt"/>
            <a:ea typeface="+mn-ea"/>
          </a:endParaRPr>
        </a:p>
      </dgm:t>
    </dgm:pt>
    <dgm:pt modelId="{024CC490-45C3-44ED-8EF0-0BEC62AD038F}" type="parTrans" cxnId="{CF41B65B-7CAE-426A-8F7C-8DFAE062B98F}">
      <dgm:prSet/>
      <dgm:spPr/>
      <dgm:t>
        <a:bodyPr/>
        <a:lstStyle/>
        <a:p>
          <a:endParaRPr lang="en-US"/>
        </a:p>
      </dgm:t>
    </dgm:pt>
    <dgm:pt modelId="{7E6E795B-482A-427A-BA5B-961F3824DD65}" type="sibTrans" cxnId="{CF41B65B-7CAE-426A-8F7C-8DFAE062B98F}">
      <dgm:prSet/>
      <dgm:spPr/>
      <dgm:t>
        <a:bodyPr/>
        <a:lstStyle/>
        <a:p>
          <a:endParaRPr lang="en-US"/>
        </a:p>
      </dgm:t>
    </dgm:pt>
    <dgm:pt modelId="{4574CD5E-51FE-4A55-8001-3F75707A88D2}">
      <dgm:prSet phldrT="[文本]" custT="1"/>
      <dgm:spPr/>
      <dgm:t>
        <a:bodyPr/>
        <a:lstStyle/>
        <a:p>
          <a:r>
            <a:rPr lang="en-US" altLang="zh-CN" sz="1600" dirty="0">
              <a:latin typeface="+mn-lt"/>
              <a:ea typeface="+mn-ea"/>
            </a:rPr>
            <a:t>Industry</a:t>
          </a:r>
          <a:endParaRPr lang="en-US" sz="1600" dirty="0">
            <a:latin typeface="+mn-lt"/>
            <a:ea typeface="+mn-ea"/>
          </a:endParaRPr>
        </a:p>
      </dgm:t>
    </dgm:pt>
    <dgm:pt modelId="{60A7399B-1631-493D-8131-81D90A198B8F}" type="parTrans" cxnId="{86B0E372-1215-4BD5-A991-87BE2BA26ABA}">
      <dgm:prSet/>
      <dgm:spPr/>
      <dgm:t>
        <a:bodyPr/>
        <a:lstStyle/>
        <a:p>
          <a:endParaRPr lang="en-US"/>
        </a:p>
      </dgm:t>
    </dgm:pt>
    <dgm:pt modelId="{1248BBEC-EF02-40FE-9D39-15479F721536}" type="sibTrans" cxnId="{86B0E372-1215-4BD5-A991-87BE2BA26ABA}">
      <dgm:prSet/>
      <dgm:spPr/>
      <dgm:t>
        <a:bodyPr/>
        <a:lstStyle/>
        <a:p>
          <a:endParaRPr lang="en-US"/>
        </a:p>
      </dgm:t>
    </dgm:pt>
    <dgm:pt modelId="{66E8A4AF-05E0-49FB-8986-559C65647618}" type="pres">
      <dgm:prSet presAssocID="{0CF38CF5-4256-4697-8A33-FAB2DF178E7C}" presName="Name0" presStyleCnt="0">
        <dgm:presLayoutVars>
          <dgm:dir/>
        </dgm:presLayoutVars>
      </dgm:prSet>
      <dgm:spPr/>
    </dgm:pt>
    <dgm:pt modelId="{BF5B6685-8ADE-4816-9012-B7DD618DAA9C}" type="pres">
      <dgm:prSet presAssocID="{85C97076-DD0E-4CAF-8797-8E8C11A9F8FE}" presName="picture_1" presStyleLbl="bgImgPlace1" presStyleIdx="0" presStyleCnt="1"/>
      <dgm:spPr/>
    </dgm:pt>
    <dgm:pt modelId="{ABAB090F-A24D-4BB6-BBF0-DBB4E9A8280A}" type="pres">
      <dgm:prSet presAssocID="{17024652-DF96-448D-9845-97B886BDDA59}" presName="text_1" presStyleLbl="node1" presStyleIdx="0" presStyleCnt="0">
        <dgm:presLayoutVars>
          <dgm:bulletEnabled val="1"/>
        </dgm:presLayoutVars>
      </dgm:prSet>
      <dgm:spPr/>
    </dgm:pt>
    <dgm:pt modelId="{AD0484DC-84D8-40E5-8E07-6C4F933A918B}" type="pres">
      <dgm:prSet presAssocID="{0CF38CF5-4256-4697-8A33-FAB2DF178E7C}" presName="linV" presStyleCnt="0"/>
      <dgm:spPr/>
    </dgm:pt>
    <dgm:pt modelId="{13608849-5DBB-45E4-85D1-FB2AA65A96A0}" type="pres">
      <dgm:prSet presAssocID="{59CB61B0-1684-43FD-98D1-998D4F58F498}" presName="pair" presStyleCnt="0"/>
      <dgm:spPr/>
    </dgm:pt>
    <dgm:pt modelId="{81E69465-3190-4227-A7BA-A17DE9240DA0}" type="pres">
      <dgm:prSet presAssocID="{59CB61B0-1684-43FD-98D1-998D4F58F498}" presName="spaceH" presStyleLbl="node1" presStyleIdx="0" presStyleCnt="0"/>
      <dgm:spPr/>
    </dgm:pt>
    <dgm:pt modelId="{52917E66-22D6-4F66-9961-72E26D0E7E1F}" type="pres">
      <dgm:prSet presAssocID="{59CB61B0-1684-43FD-98D1-998D4F58F498}" presName="desPictures" presStyleLbl="alignImgPlace1" presStyleIdx="0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2ACECAE-A059-487A-85E4-5BCFAE03DC6F}" type="pres">
      <dgm:prSet presAssocID="{59CB61B0-1684-43FD-98D1-998D4F58F498}" presName="desTextWrapper" presStyleCnt="0"/>
      <dgm:spPr/>
    </dgm:pt>
    <dgm:pt modelId="{AE7FABA9-3B56-4628-AD3A-450B6660C45D}" type="pres">
      <dgm:prSet presAssocID="{59CB61B0-1684-43FD-98D1-998D4F58F498}" presName="desText" presStyleLbl="revTx" presStyleIdx="0" presStyleCnt="3">
        <dgm:presLayoutVars>
          <dgm:bulletEnabled val="1"/>
        </dgm:presLayoutVars>
      </dgm:prSet>
      <dgm:spPr/>
    </dgm:pt>
    <dgm:pt modelId="{16CE5FB6-1CBE-4774-A0FA-FF3DC6C74B78}" type="pres">
      <dgm:prSet presAssocID="{15370119-666F-4A01-ABFC-AB7A6DFB1B0E}" presName="spaceV" presStyleCnt="0"/>
      <dgm:spPr/>
    </dgm:pt>
    <dgm:pt modelId="{BBE9EB3B-EB4E-497B-8A89-6293FEFD1680}" type="pres">
      <dgm:prSet presAssocID="{0C8CE1FB-3FEA-4EDA-87FD-95DF3F7F2D45}" presName="pair" presStyleCnt="0"/>
      <dgm:spPr/>
    </dgm:pt>
    <dgm:pt modelId="{4B175A0D-60BC-4897-909E-F8B6293A44BE}" type="pres">
      <dgm:prSet presAssocID="{0C8CE1FB-3FEA-4EDA-87FD-95DF3F7F2D45}" presName="spaceH" presStyleLbl="node1" presStyleIdx="0" presStyleCnt="0"/>
      <dgm:spPr/>
    </dgm:pt>
    <dgm:pt modelId="{7219EC89-F256-4276-B32F-13AB5B2F2912}" type="pres">
      <dgm:prSet presAssocID="{0C8CE1FB-3FEA-4EDA-87FD-95DF3F7F2D45}" presName="desPictures" presStyleLbl="alignImgPlac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050EF7A-AA4B-4BD9-8DEF-FE127F7CCAE6}" type="pres">
      <dgm:prSet presAssocID="{0C8CE1FB-3FEA-4EDA-87FD-95DF3F7F2D45}" presName="desTextWrapper" presStyleCnt="0"/>
      <dgm:spPr/>
    </dgm:pt>
    <dgm:pt modelId="{3DB7BFA6-64EC-4176-A6FE-8633F95F6123}" type="pres">
      <dgm:prSet presAssocID="{0C8CE1FB-3FEA-4EDA-87FD-95DF3F7F2D45}" presName="desText" presStyleLbl="revTx" presStyleIdx="1" presStyleCnt="3">
        <dgm:presLayoutVars>
          <dgm:bulletEnabled val="1"/>
        </dgm:presLayoutVars>
      </dgm:prSet>
      <dgm:spPr/>
    </dgm:pt>
    <dgm:pt modelId="{57397AB9-90DF-4F41-BF09-4FD7BC7863F9}" type="pres">
      <dgm:prSet presAssocID="{7E6E795B-482A-427A-BA5B-961F3824DD65}" presName="spaceV" presStyleCnt="0"/>
      <dgm:spPr/>
    </dgm:pt>
    <dgm:pt modelId="{6118B2FC-D201-4C46-978E-8181358AA7F6}" type="pres">
      <dgm:prSet presAssocID="{4574CD5E-51FE-4A55-8001-3F75707A88D2}" presName="pair" presStyleCnt="0"/>
      <dgm:spPr/>
    </dgm:pt>
    <dgm:pt modelId="{067FD56C-43E8-45BB-9EA6-94585F61BE8B}" type="pres">
      <dgm:prSet presAssocID="{4574CD5E-51FE-4A55-8001-3F75707A88D2}" presName="spaceH" presStyleLbl="node1" presStyleIdx="0" presStyleCnt="0"/>
      <dgm:spPr/>
    </dgm:pt>
    <dgm:pt modelId="{41371AAE-FC3D-44AA-BC1C-A2D70944930F}" type="pres">
      <dgm:prSet presAssocID="{4574CD5E-51FE-4A55-8001-3F75707A88D2}" presName="desPictures" presStyleLbl="alignImgPlace1" presStyleIdx="2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</dgm:pt>
    <dgm:pt modelId="{7AC7C3F6-0606-4202-825D-76DA51CDD2C9}" type="pres">
      <dgm:prSet presAssocID="{4574CD5E-51FE-4A55-8001-3F75707A88D2}" presName="desTextWrapper" presStyleCnt="0"/>
      <dgm:spPr/>
    </dgm:pt>
    <dgm:pt modelId="{F47285B4-C9EC-4D5D-8093-7F9EE0C7F7A1}" type="pres">
      <dgm:prSet presAssocID="{4574CD5E-51FE-4A55-8001-3F75707A88D2}" presName="desText" presStyleLbl="revTx" presStyleIdx="2" presStyleCnt="3">
        <dgm:presLayoutVars>
          <dgm:bulletEnabled val="1"/>
        </dgm:presLayoutVars>
      </dgm:prSet>
      <dgm:spPr/>
    </dgm:pt>
    <dgm:pt modelId="{18BD5A6A-D614-4EA3-ABF6-FB2E9EF54466}" type="pres">
      <dgm:prSet presAssocID="{0CF38CF5-4256-4697-8A33-FAB2DF178E7C}" presName="maxNode" presStyleCnt="0"/>
      <dgm:spPr/>
    </dgm:pt>
    <dgm:pt modelId="{B591E8EC-FE96-45B0-B727-D4B430EE1F4E}" type="pres">
      <dgm:prSet presAssocID="{0CF38CF5-4256-4697-8A33-FAB2DF178E7C}" presName="Name33" presStyleCnt="0"/>
      <dgm:spPr/>
    </dgm:pt>
  </dgm:ptLst>
  <dgm:cxnLst>
    <dgm:cxn modelId="{A4D49228-E6E9-4B9C-9F4A-26EAF2D93203}" type="presOf" srcId="{85C97076-DD0E-4CAF-8797-8E8C11A9F8FE}" destId="{BF5B6685-8ADE-4816-9012-B7DD618DAA9C}" srcOrd="0" destOrd="0" presId="urn:microsoft.com/office/officeart/2008/layout/AccentedPicture"/>
    <dgm:cxn modelId="{8C5CAE3A-682E-406F-A0A7-4F2F834DDA35}" type="presOf" srcId="{59CB61B0-1684-43FD-98D1-998D4F58F498}" destId="{AE7FABA9-3B56-4628-AD3A-450B6660C45D}" srcOrd="0" destOrd="0" presId="urn:microsoft.com/office/officeart/2008/layout/AccentedPicture"/>
    <dgm:cxn modelId="{FDB5B43F-F312-4A2B-A8FF-8DBD204AC960}" type="presOf" srcId="{4574CD5E-51FE-4A55-8001-3F75707A88D2}" destId="{F47285B4-C9EC-4D5D-8093-7F9EE0C7F7A1}" srcOrd="0" destOrd="0" presId="urn:microsoft.com/office/officeart/2008/layout/AccentedPicture"/>
    <dgm:cxn modelId="{CF41B65B-7CAE-426A-8F7C-8DFAE062B98F}" srcId="{0CF38CF5-4256-4697-8A33-FAB2DF178E7C}" destId="{0C8CE1FB-3FEA-4EDA-87FD-95DF3F7F2D45}" srcOrd="2" destOrd="0" parTransId="{024CC490-45C3-44ED-8EF0-0BEC62AD038F}" sibTransId="{7E6E795B-482A-427A-BA5B-961F3824DD65}"/>
    <dgm:cxn modelId="{9A5AC34C-9614-4D8A-B87B-A044B42C8663}" srcId="{0CF38CF5-4256-4697-8A33-FAB2DF178E7C}" destId="{17024652-DF96-448D-9845-97B886BDDA59}" srcOrd="0" destOrd="0" parTransId="{E7945258-C7FD-4CB7-A152-2A8A0130DE88}" sibTransId="{85C97076-DD0E-4CAF-8797-8E8C11A9F8FE}"/>
    <dgm:cxn modelId="{6B293C4E-774D-4C0F-9946-3D7F8AFD2DD1}" srcId="{0CF38CF5-4256-4697-8A33-FAB2DF178E7C}" destId="{59CB61B0-1684-43FD-98D1-998D4F58F498}" srcOrd="1" destOrd="0" parTransId="{17C49E90-A5F0-4A86-A53C-B968993F1A1B}" sibTransId="{15370119-666F-4A01-ABFC-AB7A6DFB1B0E}"/>
    <dgm:cxn modelId="{86B0E372-1215-4BD5-A991-87BE2BA26ABA}" srcId="{0CF38CF5-4256-4697-8A33-FAB2DF178E7C}" destId="{4574CD5E-51FE-4A55-8001-3F75707A88D2}" srcOrd="3" destOrd="0" parTransId="{60A7399B-1631-493D-8131-81D90A198B8F}" sibTransId="{1248BBEC-EF02-40FE-9D39-15479F721536}"/>
    <dgm:cxn modelId="{BE879A78-3DCF-4BAE-9A65-3897C8A62E58}" type="presOf" srcId="{0CF38CF5-4256-4697-8A33-FAB2DF178E7C}" destId="{66E8A4AF-05E0-49FB-8986-559C65647618}" srcOrd="0" destOrd="0" presId="urn:microsoft.com/office/officeart/2008/layout/AccentedPicture"/>
    <dgm:cxn modelId="{46943F87-1972-4BD0-9511-B9CA39DA22C6}" type="presOf" srcId="{0C8CE1FB-3FEA-4EDA-87FD-95DF3F7F2D45}" destId="{3DB7BFA6-64EC-4176-A6FE-8633F95F6123}" srcOrd="0" destOrd="0" presId="urn:microsoft.com/office/officeart/2008/layout/AccentedPicture"/>
    <dgm:cxn modelId="{5C73C8E9-5B06-4D2F-A7F1-D0794D4FE814}" type="presOf" srcId="{17024652-DF96-448D-9845-97B886BDDA59}" destId="{ABAB090F-A24D-4BB6-BBF0-DBB4E9A8280A}" srcOrd="0" destOrd="0" presId="urn:microsoft.com/office/officeart/2008/layout/AccentedPicture"/>
    <dgm:cxn modelId="{A2040025-7872-4750-9188-0FF2F165726A}" type="presParOf" srcId="{66E8A4AF-05E0-49FB-8986-559C65647618}" destId="{BF5B6685-8ADE-4816-9012-B7DD618DAA9C}" srcOrd="0" destOrd="0" presId="urn:microsoft.com/office/officeart/2008/layout/AccentedPicture"/>
    <dgm:cxn modelId="{82CFF715-A068-4198-B128-BCA0094704D9}" type="presParOf" srcId="{66E8A4AF-05E0-49FB-8986-559C65647618}" destId="{ABAB090F-A24D-4BB6-BBF0-DBB4E9A8280A}" srcOrd="1" destOrd="0" presId="urn:microsoft.com/office/officeart/2008/layout/AccentedPicture"/>
    <dgm:cxn modelId="{3656C926-7726-4096-9ED5-6C25CFF1D186}" type="presParOf" srcId="{66E8A4AF-05E0-49FB-8986-559C65647618}" destId="{AD0484DC-84D8-40E5-8E07-6C4F933A918B}" srcOrd="2" destOrd="0" presId="urn:microsoft.com/office/officeart/2008/layout/AccentedPicture"/>
    <dgm:cxn modelId="{88B938F1-C4F8-430F-A4D1-D9A8E7026F8E}" type="presParOf" srcId="{AD0484DC-84D8-40E5-8E07-6C4F933A918B}" destId="{13608849-5DBB-45E4-85D1-FB2AA65A96A0}" srcOrd="0" destOrd="0" presId="urn:microsoft.com/office/officeart/2008/layout/AccentedPicture"/>
    <dgm:cxn modelId="{9A307B3B-4A95-4AB9-AA22-18440EA6000B}" type="presParOf" srcId="{13608849-5DBB-45E4-85D1-FB2AA65A96A0}" destId="{81E69465-3190-4227-A7BA-A17DE9240DA0}" srcOrd="0" destOrd="0" presId="urn:microsoft.com/office/officeart/2008/layout/AccentedPicture"/>
    <dgm:cxn modelId="{FD091A67-6D05-41E0-BA39-BA55EA77011C}" type="presParOf" srcId="{13608849-5DBB-45E4-85D1-FB2AA65A96A0}" destId="{52917E66-22D6-4F66-9961-72E26D0E7E1F}" srcOrd="1" destOrd="0" presId="urn:microsoft.com/office/officeart/2008/layout/AccentedPicture"/>
    <dgm:cxn modelId="{0E7A063C-4053-41D5-8B53-8B75D6E63B0C}" type="presParOf" srcId="{13608849-5DBB-45E4-85D1-FB2AA65A96A0}" destId="{B2ACECAE-A059-487A-85E4-5BCFAE03DC6F}" srcOrd="2" destOrd="0" presId="urn:microsoft.com/office/officeart/2008/layout/AccentedPicture"/>
    <dgm:cxn modelId="{2E49AE42-A2E4-40BC-9DE1-F83F1BC3BF7A}" type="presParOf" srcId="{B2ACECAE-A059-487A-85E4-5BCFAE03DC6F}" destId="{AE7FABA9-3B56-4628-AD3A-450B6660C45D}" srcOrd="0" destOrd="0" presId="urn:microsoft.com/office/officeart/2008/layout/AccentedPicture"/>
    <dgm:cxn modelId="{A535CB6A-2E54-4497-BA8F-57ECDD8C0B55}" type="presParOf" srcId="{AD0484DC-84D8-40E5-8E07-6C4F933A918B}" destId="{16CE5FB6-1CBE-4774-A0FA-FF3DC6C74B78}" srcOrd="1" destOrd="0" presId="urn:microsoft.com/office/officeart/2008/layout/AccentedPicture"/>
    <dgm:cxn modelId="{9154802A-9A73-4DA0-A3F0-8B4D6F6A8AC8}" type="presParOf" srcId="{AD0484DC-84D8-40E5-8E07-6C4F933A918B}" destId="{BBE9EB3B-EB4E-497B-8A89-6293FEFD1680}" srcOrd="2" destOrd="0" presId="urn:microsoft.com/office/officeart/2008/layout/AccentedPicture"/>
    <dgm:cxn modelId="{511728CB-B077-4BFA-B673-5AB3B6783BFA}" type="presParOf" srcId="{BBE9EB3B-EB4E-497B-8A89-6293FEFD1680}" destId="{4B175A0D-60BC-4897-909E-F8B6293A44BE}" srcOrd="0" destOrd="0" presId="urn:microsoft.com/office/officeart/2008/layout/AccentedPicture"/>
    <dgm:cxn modelId="{2B022503-219C-48B3-A828-AFC4BAFB3B22}" type="presParOf" srcId="{BBE9EB3B-EB4E-497B-8A89-6293FEFD1680}" destId="{7219EC89-F256-4276-B32F-13AB5B2F2912}" srcOrd="1" destOrd="0" presId="urn:microsoft.com/office/officeart/2008/layout/AccentedPicture"/>
    <dgm:cxn modelId="{159F918D-2F37-42E2-8B62-672EFB14E3BA}" type="presParOf" srcId="{BBE9EB3B-EB4E-497B-8A89-6293FEFD1680}" destId="{3050EF7A-AA4B-4BD9-8DEF-FE127F7CCAE6}" srcOrd="2" destOrd="0" presId="urn:microsoft.com/office/officeart/2008/layout/AccentedPicture"/>
    <dgm:cxn modelId="{123E03C2-11C7-4E37-B3BC-3FEDE520F01B}" type="presParOf" srcId="{3050EF7A-AA4B-4BD9-8DEF-FE127F7CCAE6}" destId="{3DB7BFA6-64EC-4176-A6FE-8633F95F6123}" srcOrd="0" destOrd="0" presId="urn:microsoft.com/office/officeart/2008/layout/AccentedPicture"/>
    <dgm:cxn modelId="{D3573152-0593-4329-B198-4504987FEB92}" type="presParOf" srcId="{AD0484DC-84D8-40E5-8E07-6C4F933A918B}" destId="{57397AB9-90DF-4F41-BF09-4FD7BC7863F9}" srcOrd="3" destOrd="0" presId="urn:microsoft.com/office/officeart/2008/layout/AccentedPicture"/>
    <dgm:cxn modelId="{0D1C73AB-5C60-484A-848D-0C42E3DFA019}" type="presParOf" srcId="{AD0484DC-84D8-40E5-8E07-6C4F933A918B}" destId="{6118B2FC-D201-4C46-978E-8181358AA7F6}" srcOrd="4" destOrd="0" presId="urn:microsoft.com/office/officeart/2008/layout/AccentedPicture"/>
    <dgm:cxn modelId="{43FE67F8-EB7B-410F-9228-7DC2590C54D9}" type="presParOf" srcId="{6118B2FC-D201-4C46-978E-8181358AA7F6}" destId="{067FD56C-43E8-45BB-9EA6-94585F61BE8B}" srcOrd="0" destOrd="0" presId="urn:microsoft.com/office/officeart/2008/layout/AccentedPicture"/>
    <dgm:cxn modelId="{38C78F14-93AE-4AF4-81FF-07C5484DFD7C}" type="presParOf" srcId="{6118B2FC-D201-4C46-978E-8181358AA7F6}" destId="{41371AAE-FC3D-44AA-BC1C-A2D70944930F}" srcOrd="1" destOrd="0" presId="urn:microsoft.com/office/officeart/2008/layout/AccentedPicture"/>
    <dgm:cxn modelId="{85DDEE2C-3E7D-4E0E-BF8B-0A8507519441}" type="presParOf" srcId="{6118B2FC-D201-4C46-978E-8181358AA7F6}" destId="{7AC7C3F6-0606-4202-825D-76DA51CDD2C9}" srcOrd="2" destOrd="0" presId="urn:microsoft.com/office/officeart/2008/layout/AccentedPicture"/>
    <dgm:cxn modelId="{63F816C1-DFFA-4D18-913C-4F425BCB7CB0}" type="presParOf" srcId="{7AC7C3F6-0606-4202-825D-76DA51CDD2C9}" destId="{F47285B4-C9EC-4D5D-8093-7F9EE0C7F7A1}" srcOrd="0" destOrd="0" presId="urn:microsoft.com/office/officeart/2008/layout/AccentedPicture"/>
    <dgm:cxn modelId="{5CE63A71-09E2-47DD-BE9A-D91415C2BB5A}" type="presParOf" srcId="{66E8A4AF-05E0-49FB-8986-559C65647618}" destId="{18BD5A6A-D614-4EA3-ABF6-FB2E9EF54466}" srcOrd="3" destOrd="0" presId="urn:microsoft.com/office/officeart/2008/layout/AccentedPicture"/>
    <dgm:cxn modelId="{C61AD57C-AB1A-4B50-B874-187395D3C2A0}" type="presParOf" srcId="{18BD5A6A-D614-4EA3-ABF6-FB2E9EF54466}" destId="{B591E8EC-FE96-45B0-B727-D4B430EE1F4E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DE0F43-C2FB-4F23-A095-E4D265FAE713}" type="doc">
      <dgm:prSet loTypeId="urn:microsoft.com/office/officeart/2005/8/layout/cycle6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F401FA8-1652-48FC-9263-B5C2035A3EB1}">
      <dgm:prSet phldrT="[文本]" custT="1"/>
      <dgm:spPr>
        <a:solidFill>
          <a:srgbClr val="9CA0F6"/>
        </a:solidFill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en-US" altLang="zh-CN" sz="1600">
              <a:solidFill>
                <a:schemeClr val="tx1"/>
              </a:solidFill>
            </a:rPr>
            <a:t>Resource strategy</a:t>
          </a:r>
          <a:endParaRPr lang="zh-CN" altLang="en-US" sz="1600" dirty="0">
            <a:solidFill>
              <a:schemeClr val="tx1"/>
            </a:solidFill>
          </a:endParaRPr>
        </a:p>
      </dgm:t>
    </dgm:pt>
    <dgm:pt modelId="{1CB7CA24-1E14-412B-915B-C048C4F89452}" type="parTrans" cxnId="{2B967C6C-2C93-4234-8AF7-021785AAC6E3}">
      <dgm:prSet/>
      <dgm:spPr/>
      <dgm:t>
        <a:bodyPr/>
        <a:lstStyle/>
        <a:p>
          <a:endParaRPr lang="zh-CN" altLang="en-US" sz="1600"/>
        </a:p>
      </dgm:t>
    </dgm:pt>
    <dgm:pt modelId="{48D8305F-20F3-4C3A-A126-73FA561EA8FD}" type="sibTrans" cxnId="{2B967C6C-2C93-4234-8AF7-021785AAC6E3}">
      <dgm:prSet/>
      <dgm:spPr>
        <a:ln>
          <a:solidFill>
            <a:schemeClr val="accent2"/>
          </a:solidFill>
        </a:ln>
      </dgm:spPr>
      <dgm:t>
        <a:bodyPr/>
        <a:lstStyle/>
        <a:p>
          <a:endParaRPr lang="zh-CN" altLang="en-US" sz="1600">
            <a:solidFill>
              <a:srgbClr val="000066"/>
            </a:solidFill>
          </a:endParaRPr>
        </a:p>
      </dgm:t>
    </dgm:pt>
    <dgm:pt modelId="{A1162DF0-B2B2-4E9E-B8A8-2BB944EF12BF}">
      <dgm:prSet phldrT="[文本]" custT="1"/>
      <dgm:spPr>
        <a:solidFill>
          <a:srgbClr val="000066"/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 altLang="zh-CN" sz="1600" dirty="0"/>
            <a:t>Integration strategy</a:t>
          </a:r>
          <a:endParaRPr lang="zh-CN" altLang="en-US" sz="1600" dirty="0"/>
        </a:p>
      </dgm:t>
    </dgm:pt>
    <dgm:pt modelId="{473FBBB3-B776-4B6F-B5EA-B221E38EFACF}" type="parTrans" cxnId="{F0F968AD-2714-4081-8645-A0B39860AF48}">
      <dgm:prSet/>
      <dgm:spPr/>
      <dgm:t>
        <a:bodyPr/>
        <a:lstStyle/>
        <a:p>
          <a:endParaRPr lang="zh-CN" altLang="en-US" sz="1600"/>
        </a:p>
      </dgm:t>
    </dgm:pt>
    <dgm:pt modelId="{C91E17EE-DD11-4241-9238-7545E274ADF8}" type="sibTrans" cxnId="{F0F968AD-2714-4081-8645-A0B39860AF48}">
      <dgm:prSet/>
      <dgm:spPr>
        <a:ln>
          <a:solidFill>
            <a:schemeClr val="accent2"/>
          </a:solidFill>
        </a:ln>
      </dgm:spPr>
      <dgm:t>
        <a:bodyPr/>
        <a:lstStyle/>
        <a:p>
          <a:endParaRPr lang="zh-CN" altLang="en-US" sz="1600"/>
        </a:p>
      </dgm:t>
    </dgm:pt>
    <dgm:pt modelId="{69C95A53-F885-4782-8BD8-99726DB87AF4}">
      <dgm:prSet phldrT="[文本]" custT="1"/>
      <dgm:spPr>
        <a:solidFill>
          <a:srgbClr val="337739"/>
        </a:solidFill>
        <a:effectLst>
          <a:innerShdw blurRad="63500" dist="50800" dir="162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n-US" altLang="zh-CN" sz="1600" dirty="0"/>
            <a:t>Low carbon strategy</a:t>
          </a:r>
          <a:endParaRPr lang="zh-CN" altLang="en-US" sz="1600" dirty="0"/>
        </a:p>
      </dgm:t>
    </dgm:pt>
    <dgm:pt modelId="{034F89D3-7898-4995-99E3-9C4B485392C6}" type="parTrans" cxnId="{11A9D686-A403-46B4-BCB9-207E970CED5A}">
      <dgm:prSet/>
      <dgm:spPr/>
      <dgm:t>
        <a:bodyPr/>
        <a:lstStyle/>
        <a:p>
          <a:endParaRPr lang="zh-CN" altLang="en-US" sz="1600"/>
        </a:p>
      </dgm:t>
    </dgm:pt>
    <dgm:pt modelId="{05B36B0C-A26C-4A36-A47A-4AE7500952B1}" type="sibTrans" cxnId="{11A9D686-A403-46B4-BCB9-207E970CED5A}">
      <dgm:prSet/>
      <dgm:spPr>
        <a:ln>
          <a:solidFill>
            <a:schemeClr val="accent2"/>
          </a:solidFill>
        </a:ln>
      </dgm:spPr>
      <dgm:t>
        <a:bodyPr/>
        <a:lstStyle/>
        <a:p>
          <a:endParaRPr lang="zh-CN" altLang="en-US" sz="1600"/>
        </a:p>
      </dgm:t>
    </dgm:pt>
    <dgm:pt modelId="{82F4F49D-8A7A-422E-945E-FB7BD1EDC1CC}">
      <dgm:prSet phldrT="[文本]" custT="1"/>
      <dgm:spPr>
        <a:solidFill>
          <a:schemeClr val="accent1">
            <a:lumMod val="75000"/>
          </a:schemeClr>
        </a:soli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 altLang="zh-CN" sz="1600" dirty="0"/>
            <a:t>Internationalization strategy </a:t>
          </a:r>
          <a:endParaRPr lang="zh-CN" altLang="en-US" sz="1600" dirty="0"/>
        </a:p>
      </dgm:t>
    </dgm:pt>
    <dgm:pt modelId="{1F71D9E5-B1C0-45DE-BF68-01D3B6D48FA3}" type="parTrans" cxnId="{BF6FEA6B-0250-4434-ABA0-BCBAA7FF32E5}">
      <dgm:prSet/>
      <dgm:spPr/>
      <dgm:t>
        <a:bodyPr/>
        <a:lstStyle/>
        <a:p>
          <a:endParaRPr lang="zh-CN" altLang="en-US" sz="1600"/>
        </a:p>
      </dgm:t>
    </dgm:pt>
    <dgm:pt modelId="{6E1C30E8-302E-46AB-9503-CA25EB9B8985}" type="sibTrans" cxnId="{BF6FEA6B-0250-4434-ABA0-BCBAA7FF32E5}">
      <dgm:prSet/>
      <dgm:spPr>
        <a:ln>
          <a:solidFill>
            <a:schemeClr val="accent2"/>
          </a:solidFill>
        </a:ln>
      </dgm:spPr>
      <dgm:t>
        <a:bodyPr/>
        <a:lstStyle/>
        <a:p>
          <a:endParaRPr lang="zh-CN" altLang="en-US" sz="1600"/>
        </a:p>
      </dgm:t>
    </dgm:pt>
    <dgm:pt modelId="{40CA2581-34C4-4C80-9834-AE000672ACBB}">
      <dgm:prSet phldrT="[文本]" custT="1"/>
      <dgm:spPr>
        <a:solidFill>
          <a:srgbClr val="FFC000"/>
        </a:soli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 altLang="zh-CN" sz="1600">
              <a:solidFill>
                <a:schemeClr val="tx1"/>
              </a:solidFill>
            </a:rPr>
            <a:t>Market strategy</a:t>
          </a:r>
          <a:endParaRPr lang="zh-CN" altLang="en-US" sz="1600" dirty="0">
            <a:solidFill>
              <a:schemeClr val="tx1"/>
            </a:solidFill>
          </a:endParaRPr>
        </a:p>
      </dgm:t>
    </dgm:pt>
    <dgm:pt modelId="{90FBF237-4D5B-4DEF-8B6D-90FF9DD37C6A}" type="parTrans" cxnId="{81B59BBA-2965-4798-913C-725771307090}">
      <dgm:prSet/>
      <dgm:spPr/>
      <dgm:t>
        <a:bodyPr/>
        <a:lstStyle/>
        <a:p>
          <a:endParaRPr lang="zh-CN" altLang="en-US" sz="1600"/>
        </a:p>
      </dgm:t>
    </dgm:pt>
    <dgm:pt modelId="{A5BC216A-ACD6-42DA-9600-827B88861C73}" type="sibTrans" cxnId="{81B59BBA-2965-4798-913C-725771307090}">
      <dgm:prSet/>
      <dgm:spPr>
        <a:ln>
          <a:solidFill>
            <a:schemeClr val="accent2"/>
          </a:solidFill>
        </a:ln>
      </dgm:spPr>
      <dgm:t>
        <a:bodyPr/>
        <a:lstStyle/>
        <a:p>
          <a:endParaRPr lang="zh-CN" altLang="en-US" sz="1600"/>
        </a:p>
      </dgm:t>
    </dgm:pt>
    <dgm:pt modelId="{17B1236A-9DE1-4409-8AD0-CDD9B596A4AC}">
      <dgm:prSet custT="1"/>
      <dgm:spPr>
        <a:solidFill>
          <a:srgbClr val="7030A0"/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 altLang="zh-CN" sz="1600" dirty="0"/>
            <a:t>Differentiation strategy</a:t>
          </a:r>
          <a:endParaRPr lang="zh-CN" altLang="en-US" sz="1600" dirty="0"/>
        </a:p>
      </dgm:t>
    </dgm:pt>
    <dgm:pt modelId="{A851DD6C-A984-4EAA-AE89-EBBA4B43BC10}" type="parTrans" cxnId="{E470F70D-3EF5-4B4D-A373-1DD3C5401F39}">
      <dgm:prSet/>
      <dgm:spPr/>
      <dgm:t>
        <a:bodyPr/>
        <a:lstStyle/>
        <a:p>
          <a:endParaRPr lang="zh-CN" altLang="en-US" sz="1600"/>
        </a:p>
      </dgm:t>
    </dgm:pt>
    <dgm:pt modelId="{062890E0-95A0-4517-8A62-930D68C2FC95}" type="sibTrans" cxnId="{E470F70D-3EF5-4B4D-A373-1DD3C5401F39}">
      <dgm:prSet/>
      <dgm:spPr>
        <a:ln>
          <a:solidFill>
            <a:schemeClr val="accent2"/>
          </a:solidFill>
        </a:ln>
      </dgm:spPr>
      <dgm:t>
        <a:bodyPr/>
        <a:lstStyle/>
        <a:p>
          <a:endParaRPr lang="zh-CN" altLang="en-US" sz="1600"/>
        </a:p>
      </dgm:t>
    </dgm:pt>
    <dgm:pt modelId="{FA8C90F7-FE92-4642-A781-3A841F817051}" type="pres">
      <dgm:prSet presAssocID="{B4DE0F43-C2FB-4F23-A095-E4D265FAE713}" presName="cycle" presStyleCnt="0">
        <dgm:presLayoutVars>
          <dgm:dir/>
          <dgm:resizeHandles val="exact"/>
        </dgm:presLayoutVars>
      </dgm:prSet>
      <dgm:spPr/>
    </dgm:pt>
    <dgm:pt modelId="{EA1076A1-2529-4888-9206-9908205680D0}" type="pres">
      <dgm:prSet presAssocID="{9F401FA8-1652-48FC-9263-B5C2035A3EB1}" presName="node" presStyleLbl="node1" presStyleIdx="0" presStyleCnt="6" custScaleX="170086" custRadScaleRad="100004" custRadScaleInc="-2629">
        <dgm:presLayoutVars>
          <dgm:bulletEnabled val="1"/>
        </dgm:presLayoutVars>
      </dgm:prSet>
      <dgm:spPr/>
    </dgm:pt>
    <dgm:pt modelId="{262CA541-7C6C-453C-885A-8198C7C7233D}" type="pres">
      <dgm:prSet presAssocID="{9F401FA8-1652-48FC-9263-B5C2035A3EB1}" presName="spNode" presStyleCnt="0"/>
      <dgm:spPr/>
    </dgm:pt>
    <dgm:pt modelId="{D9840794-8C61-46CB-9D25-F233C8240FE2}" type="pres">
      <dgm:prSet presAssocID="{48D8305F-20F3-4C3A-A126-73FA561EA8FD}" presName="sibTrans" presStyleLbl="sibTrans1D1" presStyleIdx="0" presStyleCnt="6"/>
      <dgm:spPr/>
    </dgm:pt>
    <dgm:pt modelId="{B1BC4265-71B1-4930-8B69-ECB6A7A0FD18}" type="pres">
      <dgm:prSet presAssocID="{A1162DF0-B2B2-4E9E-B8A8-2BB944EF12BF}" presName="node" presStyleLbl="node1" presStyleIdx="1" presStyleCnt="6" custScaleX="195488" custRadScaleRad="100147" custRadScaleInc="18923">
        <dgm:presLayoutVars>
          <dgm:bulletEnabled val="1"/>
        </dgm:presLayoutVars>
      </dgm:prSet>
      <dgm:spPr/>
    </dgm:pt>
    <dgm:pt modelId="{A7D72217-181A-4554-B37D-814EA738C48B}" type="pres">
      <dgm:prSet presAssocID="{A1162DF0-B2B2-4E9E-B8A8-2BB944EF12BF}" presName="spNode" presStyleCnt="0"/>
      <dgm:spPr/>
    </dgm:pt>
    <dgm:pt modelId="{B356F6FD-3FB7-400F-9F2E-8C801A16D161}" type="pres">
      <dgm:prSet presAssocID="{C91E17EE-DD11-4241-9238-7545E274ADF8}" presName="sibTrans" presStyleLbl="sibTrans1D1" presStyleIdx="1" presStyleCnt="6"/>
      <dgm:spPr/>
    </dgm:pt>
    <dgm:pt modelId="{5C6D7B34-F6DB-4272-8A7A-B61705B39CFB}" type="pres">
      <dgm:prSet presAssocID="{17B1236A-9DE1-4409-8AD0-CDD9B596A4AC}" presName="node" presStyleLbl="node1" presStyleIdx="2" presStyleCnt="6" custScaleX="184837" custRadScaleRad="98173" custRadScaleInc="-31156">
        <dgm:presLayoutVars>
          <dgm:bulletEnabled val="1"/>
        </dgm:presLayoutVars>
      </dgm:prSet>
      <dgm:spPr/>
    </dgm:pt>
    <dgm:pt modelId="{DBB279B5-C341-4869-9203-BC91E802A240}" type="pres">
      <dgm:prSet presAssocID="{17B1236A-9DE1-4409-8AD0-CDD9B596A4AC}" presName="spNode" presStyleCnt="0"/>
      <dgm:spPr/>
    </dgm:pt>
    <dgm:pt modelId="{29FB745F-EABE-4D7E-9C6C-40E3A5E5312D}" type="pres">
      <dgm:prSet presAssocID="{062890E0-95A0-4517-8A62-930D68C2FC95}" presName="sibTrans" presStyleLbl="sibTrans1D1" presStyleIdx="2" presStyleCnt="6"/>
      <dgm:spPr/>
    </dgm:pt>
    <dgm:pt modelId="{ED721A82-5597-46B9-9B28-DFE33B28F48E}" type="pres">
      <dgm:prSet presAssocID="{69C95A53-F885-4782-8BD8-99726DB87AF4}" presName="node" presStyleLbl="node1" presStyleIdx="3" presStyleCnt="6" custScaleX="172043" custRadScaleRad="95665" custRadScaleInc="19611">
        <dgm:presLayoutVars>
          <dgm:bulletEnabled val="1"/>
        </dgm:presLayoutVars>
      </dgm:prSet>
      <dgm:spPr/>
    </dgm:pt>
    <dgm:pt modelId="{0F4EE36F-227F-4651-BE93-AE615854A3F5}" type="pres">
      <dgm:prSet presAssocID="{69C95A53-F885-4782-8BD8-99726DB87AF4}" presName="spNode" presStyleCnt="0"/>
      <dgm:spPr/>
    </dgm:pt>
    <dgm:pt modelId="{8BFA34BF-1C28-4626-9FA0-721E12AD675A}" type="pres">
      <dgm:prSet presAssocID="{05B36B0C-A26C-4A36-A47A-4AE7500952B1}" presName="sibTrans" presStyleLbl="sibTrans1D1" presStyleIdx="3" presStyleCnt="6"/>
      <dgm:spPr/>
    </dgm:pt>
    <dgm:pt modelId="{9B4563C9-B43C-4C18-8B43-E40477D9E1ED}" type="pres">
      <dgm:prSet presAssocID="{82F4F49D-8A7A-422E-945E-FB7BD1EDC1CC}" presName="node" presStyleLbl="node1" presStyleIdx="4" presStyleCnt="6" custScaleX="181424" custRadScaleRad="100328" custRadScaleInc="33860">
        <dgm:presLayoutVars>
          <dgm:bulletEnabled val="1"/>
        </dgm:presLayoutVars>
      </dgm:prSet>
      <dgm:spPr/>
    </dgm:pt>
    <dgm:pt modelId="{BDA9EEC7-AE78-47BF-B3B5-9EFEF31828B3}" type="pres">
      <dgm:prSet presAssocID="{82F4F49D-8A7A-422E-945E-FB7BD1EDC1CC}" presName="spNode" presStyleCnt="0"/>
      <dgm:spPr/>
    </dgm:pt>
    <dgm:pt modelId="{6D654E70-81B6-4B5B-B827-4B2C49B38E10}" type="pres">
      <dgm:prSet presAssocID="{6E1C30E8-302E-46AB-9503-CA25EB9B8985}" presName="sibTrans" presStyleLbl="sibTrans1D1" presStyleIdx="4" presStyleCnt="6"/>
      <dgm:spPr/>
    </dgm:pt>
    <dgm:pt modelId="{F99531F4-4373-49E7-89DD-4FDBA67CC292}" type="pres">
      <dgm:prSet presAssocID="{40CA2581-34C4-4C80-9834-AE000672ACBB}" presName="node" presStyleLbl="node1" presStyleIdx="5" presStyleCnt="6" custScaleX="182167" custRadScaleRad="100281" custRadScaleInc="-19111">
        <dgm:presLayoutVars>
          <dgm:bulletEnabled val="1"/>
        </dgm:presLayoutVars>
      </dgm:prSet>
      <dgm:spPr/>
    </dgm:pt>
    <dgm:pt modelId="{6512728D-DA7A-49E6-B8C4-F28426311013}" type="pres">
      <dgm:prSet presAssocID="{40CA2581-34C4-4C80-9834-AE000672ACBB}" presName="spNode" presStyleCnt="0"/>
      <dgm:spPr/>
    </dgm:pt>
    <dgm:pt modelId="{94AB00EB-BD53-4BF1-A645-78F4F9CC7EAF}" type="pres">
      <dgm:prSet presAssocID="{A5BC216A-ACD6-42DA-9600-827B88861C73}" presName="sibTrans" presStyleLbl="sibTrans1D1" presStyleIdx="5" presStyleCnt="6"/>
      <dgm:spPr/>
    </dgm:pt>
  </dgm:ptLst>
  <dgm:cxnLst>
    <dgm:cxn modelId="{E470F70D-3EF5-4B4D-A373-1DD3C5401F39}" srcId="{B4DE0F43-C2FB-4F23-A095-E4D265FAE713}" destId="{17B1236A-9DE1-4409-8AD0-CDD9B596A4AC}" srcOrd="2" destOrd="0" parTransId="{A851DD6C-A984-4EAA-AE89-EBBA4B43BC10}" sibTransId="{062890E0-95A0-4517-8A62-930D68C2FC95}"/>
    <dgm:cxn modelId="{E1F0BA0E-94D3-423C-8FCE-B59067AC5E86}" type="presOf" srcId="{82F4F49D-8A7A-422E-945E-FB7BD1EDC1CC}" destId="{9B4563C9-B43C-4C18-8B43-E40477D9E1ED}" srcOrd="0" destOrd="0" presId="urn:microsoft.com/office/officeart/2005/8/layout/cycle6"/>
    <dgm:cxn modelId="{210F4213-B511-47C2-B509-F8B9E5830317}" type="presOf" srcId="{C91E17EE-DD11-4241-9238-7545E274ADF8}" destId="{B356F6FD-3FB7-400F-9F2E-8C801A16D161}" srcOrd="0" destOrd="0" presId="urn:microsoft.com/office/officeart/2005/8/layout/cycle6"/>
    <dgm:cxn modelId="{38CDC941-1C32-4557-BE65-CBC900E8ABE7}" type="presOf" srcId="{A1162DF0-B2B2-4E9E-B8A8-2BB944EF12BF}" destId="{B1BC4265-71B1-4930-8B69-ECB6A7A0FD18}" srcOrd="0" destOrd="0" presId="urn:microsoft.com/office/officeart/2005/8/layout/cycle6"/>
    <dgm:cxn modelId="{24D58642-7776-4184-A320-6A183E1BAD88}" type="presOf" srcId="{48D8305F-20F3-4C3A-A126-73FA561EA8FD}" destId="{D9840794-8C61-46CB-9D25-F233C8240FE2}" srcOrd="0" destOrd="0" presId="urn:microsoft.com/office/officeart/2005/8/layout/cycle6"/>
    <dgm:cxn modelId="{4FDB2163-A413-42A9-9319-BE523EA0CB53}" type="presOf" srcId="{A5BC216A-ACD6-42DA-9600-827B88861C73}" destId="{94AB00EB-BD53-4BF1-A645-78F4F9CC7EAF}" srcOrd="0" destOrd="0" presId="urn:microsoft.com/office/officeart/2005/8/layout/cycle6"/>
    <dgm:cxn modelId="{BF6FEA6B-0250-4434-ABA0-BCBAA7FF32E5}" srcId="{B4DE0F43-C2FB-4F23-A095-E4D265FAE713}" destId="{82F4F49D-8A7A-422E-945E-FB7BD1EDC1CC}" srcOrd="4" destOrd="0" parTransId="{1F71D9E5-B1C0-45DE-BF68-01D3B6D48FA3}" sibTransId="{6E1C30E8-302E-46AB-9503-CA25EB9B8985}"/>
    <dgm:cxn modelId="{2B967C6C-2C93-4234-8AF7-021785AAC6E3}" srcId="{B4DE0F43-C2FB-4F23-A095-E4D265FAE713}" destId="{9F401FA8-1652-48FC-9263-B5C2035A3EB1}" srcOrd="0" destOrd="0" parTransId="{1CB7CA24-1E14-412B-915B-C048C4F89452}" sibTransId="{48D8305F-20F3-4C3A-A126-73FA561EA8FD}"/>
    <dgm:cxn modelId="{35FA756E-2716-440F-AC7E-CE5EAC775929}" type="presOf" srcId="{6E1C30E8-302E-46AB-9503-CA25EB9B8985}" destId="{6D654E70-81B6-4B5B-B827-4B2C49B38E10}" srcOrd="0" destOrd="0" presId="urn:microsoft.com/office/officeart/2005/8/layout/cycle6"/>
    <dgm:cxn modelId="{20E45F7D-F5B5-498B-8389-975B43C28227}" type="presOf" srcId="{B4DE0F43-C2FB-4F23-A095-E4D265FAE713}" destId="{FA8C90F7-FE92-4642-A781-3A841F817051}" srcOrd="0" destOrd="0" presId="urn:microsoft.com/office/officeart/2005/8/layout/cycle6"/>
    <dgm:cxn modelId="{11A9D686-A403-46B4-BCB9-207E970CED5A}" srcId="{B4DE0F43-C2FB-4F23-A095-E4D265FAE713}" destId="{69C95A53-F885-4782-8BD8-99726DB87AF4}" srcOrd="3" destOrd="0" parTransId="{034F89D3-7898-4995-99E3-9C4B485392C6}" sibTransId="{05B36B0C-A26C-4A36-A47A-4AE7500952B1}"/>
    <dgm:cxn modelId="{1EE6E994-08D3-4DAE-848F-CC0AC16E5E29}" type="presOf" srcId="{062890E0-95A0-4517-8A62-930D68C2FC95}" destId="{29FB745F-EABE-4D7E-9C6C-40E3A5E5312D}" srcOrd="0" destOrd="0" presId="urn:microsoft.com/office/officeart/2005/8/layout/cycle6"/>
    <dgm:cxn modelId="{AAEA47A0-CCC5-4461-985B-E1DCC2AC2CF5}" type="presOf" srcId="{69C95A53-F885-4782-8BD8-99726DB87AF4}" destId="{ED721A82-5597-46B9-9B28-DFE33B28F48E}" srcOrd="0" destOrd="0" presId="urn:microsoft.com/office/officeart/2005/8/layout/cycle6"/>
    <dgm:cxn modelId="{A892A6AC-D188-4163-BD13-5E9FF9FB5718}" type="presOf" srcId="{05B36B0C-A26C-4A36-A47A-4AE7500952B1}" destId="{8BFA34BF-1C28-4626-9FA0-721E12AD675A}" srcOrd="0" destOrd="0" presId="urn:microsoft.com/office/officeart/2005/8/layout/cycle6"/>
    <dgm:cxn modelId="{F0F968AD-2714-4081-8645-A0B39860AF48}" srcId="{B4DE0F43-C2FB-4F23-A095-E4D265FAE713}" destId="{A1162DF0-B2B2-4E9E-B8A8-2BB944EF12BF}" srcOrd="1" destOrd="0" parTransId="{473FBBB3-B776-4B6F-B5EA-B221E38EFACF}" sibTransId="{C91E17EE-DD11-4241-9238-7545E274ADF8}"/>
    <dgm:cxn modelId="{D87373B3-2F3B-4300-AE19-74C19C587939}" type="presOf" srcId="{17B1236A-9DE1-4409-8AD0-CDD9B596A4AC}" destId="{5C6D7B34-F6DB-4272-8A7A-B61705B39CFB}" srcOrd="0" destOrd="0" presId="urn:microsoft.com/office/officeart/2005/8/layout/cycle6"/>
    <dgm:cxn modelId="{81B59BBA-2965-4798-913C-725771307090}" srcId="{B4DE0F43-C2FB-4F23-A095-E4D265FAE713}" destId="{40CA2581-34C4-4C80-9834-AE000672ACBB}" srcOrd="5" destOrd="0" parTransId="{90FBF237-4D5B-4DEF-8B6D-90FF9DD37C6A}" sibTransId="{A5BC216A-ACD6-42DA-9600-827B88861C73}"/>
    <dgm:cxn modelId="{DF7E2FE9-7AE5-4DBB-8108-512AA68748C8}" type="presOf" srcId="{40CA2581-34C4-4C80-9834-AE000672ACBB}" destId="{F99531F4-4373-49E7-89DD-4FDBA67CC292}" srcOrd="0" destOrd="0" presId="urn:microsoft.com/office/officeart/2005/8/layout/cycle6"/>
    <dgm:cxn modelId="{361CB8F9-B3A5-4C98-816C-03A85B4211BB}" type="presOf" srcId="{9F401FA8-1652-48FC-9263-B5C2035A3EB1}" destId="{EA1076A1-2529-4888-9206-9908205680D0}" srcOrd="0" destOrd="0" presId="urn:microsoft.com/office/officeart/2005/8/layout/cycle6"/>
    <dgm:cxn modelId="{70E208DF-9DD2-4515-95E1-68667B015C92}" type="presParOf" srcId="{FA8C90F7-FE92-4642-A781-3A841F817051}" destId="{EA1076A1-2529-4888-9206-9908205680D0}" srcOrd="0" destOrd="0" presId="urn:microsoft.com/office/officeart/2005/8/layout/cycle6"/>
    <dgm:cxn modelId="{82542C9F-B6DA-43E8-B72D-FA458F93E5F7}" type="presParOf" srcId="{FA8C90F7-FE92-4642-A781-3A841F817051}" destId="{262CA541-7C6C-453C-885A-8198C7C7233D}" srcOrd="1" destOrd="0" presId="urn:microsoft.com/office/officeart/2005/8/layout/cycle6"/>
    <dgm:cxn modelId="{323E00D8-C75B-4934-8841-BC07BAB47AE9}" type="presParOf" srcId="{FA8C90F7-FE92-4642-A781-3A841F817051}" destId="{D9840794-8C61-46CB-9D25-F233C8240FE2}" srcOrd="2" destOrd="0" presId="urn:microsoft.com/office/officeart/2005/8/layout/cycle6"/>
    <dgm:cxn modelId="{60B4AFC2-5632-4CC1-9CBE-3A3A16A3C6D6}" type="presParOf" srcId="{FA8C90F7-FE92-4642-A781-3A841F817051}" destId="{B1BC4265-71B1-4930-8B69-ECB6A7A0FD18}" srcOrd="3" destOrd="0" presId="urn:microsoft.com/office/officeart/2005/8/layout/cycle6"/>
    <dgm:cxn modelId="{FA811B4B-E12B-47D2-AA71-1FC25C46F126}" type="presParOf" srcId="{FA8C90F7-FE92-4642-A781-3A841F817051}" destId="{A7D72217-181A-4554-B37D-814EA738C48B}" srcOrd="4" destOrd="0" presId="urn:microsoft.com/office/officeart/2005/8/layout/cycle6"/>
    <dgm:cxn modelId="{CD58D9E6-CB94-4CFE-A6A4-F3E83F03131D}" type="presParOf" srcId="{FA8C90F7-FE92-4642-A781-3A841F817051}" destId="{B356F6FD-3FB7-400F-9F2E-8C801A16D161}" srcOrd="5" destOrd="0" presId="urn:microsoft.com/office/officeart/2005/8/layout/cycle6"/>
    <dgm:cxn modelId="{CC307CA4-FA0D-481A-97A0-DE5E3222396C}" type="presParOf" srcId="{FA8C90F7-FE92-4642-A781-3A841F817051}" destId="{5C6D7B34-F6DB-4272-8A7A-B61705B39CFB}" srcOrd="6" destOrd="0" presId="urn:microsoft.com/office/officeart/2005/8/layout/cycle6"/>
    <dgm:cxn modelId="{0127BECD-3373-4F32-80F2-EE4E6C38E1CB}" type="presParOf" srcId="{FA8C90F7-FE92-4642-A781-3A841F817051}" destId="{DBB279B5-C341-4869-9203-BC91E802A240}" srcOrd="7" destOrd="0" presId="urn:microsoft.com/office/officeart/2005/8/layout/cycle6"/>
    <dgm:cxn modelId="{9FB7DFE5-FAA2-4590-938A-65989803149F}" type="presParOf" srcId="{FA8C90F7-FE92-4642-A781-3A841F817051}" destId="{29FB745F-EABE-4D7E-9C6C-40E3A5E5312D}" srcOrd="8" destOrd="0" presId="urn:microsoft.com/office/officeart/2005/8/layout/cycle6"/>
    <dgm:cxn modelId="{19DB7019-F197-4C0B-9D33-B9944CE5EA2B}" type="presParOf" srcId="{FA8C90F7-FE92-4642-A781-3A841F817051}" destId="{ED721A82-5597-46B9-9B28-DFE33B28F48E}" srcOrd="9" destOrd="0" presId="urn:microsoft.com/office/officeart/2005/8/layout/cycle6"/>
    <dgm:cxn modelId="{20D870A2-85C6-4C92-8106-4EB882FBE905}" type="presParOf" srcId="{FA8C90F7-FE92-4642-A781-3A841F817051}" destId="{0F4EE36F-227F-4651-BE93-AE615854A3F5}" srcOrd="10" destOrd="0" presId="urn:microsoft.com/office/officeart/2005/8/layout/cycle6"/>
    <dgm:cxn modelId="{3E429849-6A88-491E-B62B-BD78E20C48CA}" type="presParOf" srcId="{FA8C90F7-FE92-4642-A781-3A841F817051}" destId="{8BFA34BF-1C28-4626-9FA0-721E12AD675A}" srcOrd="11" destOrd="0" presId="urn:microsoft.com/office/officeart/2005/8/layout/cycle6"/>
    <dgm:cxn modelId="{86203F80-1E2B-42A6-BF2A-7A0CCB169B7D}" type="presParOf" srcId="{FA8C90F7-FE92-4642-A781-3A841F817051}" destId="{9B4563C9-B43C-4C18-8B43-E40477D9E1ED}" srcOrd="12" destOrd="0" presId="urn:microsoft.com/office/officeart/2005/8/layout/cycle6"/>
    <dgm:cxn modelId="{EDC6699E-FA49-4F36-B226-DC2AAD1E1DB3}" type="presParOf" srcId="{FA8C90F7-FE92-4642-A781-3A841F817051}" destId="{BDA9EEC7-AE78-47BF-B3B5-9EFEF31828B3}" srcOrd="13" destOrd="0" presId="urn:microsoft.com/office/officeart/2005/8/layout/cycle6"/>
    <dgm:cxn modelId="{DAD4AE9B-F2D3-499A-975E-98015D469FF6}" type="presParOf" srcId="{FA8C90F7-FE92-4642-A781-3A841F817051}" destId="{6D654E70-81B6-4B5B-B827-4B2C49B38E10}" srcOrd="14" destOrd="0" presId="urn:microsoft.com/office/officeart/2005/8/layout/cycle6"/>
    <dgm:cxn modelId="{D29EA5AB-72BF-4566-AD15-93544A92EAF3}" type="presParOf" srcId="{FA8C90F7-FE92-4642-A781-3A841F817051}" destId="{F99531F4-4373-49E7-89DD-4FDBA67CC292}" srcOrd="15" destOrd="0" presId="urn:microsoft.com/office/officeart/2005/8/layout/cycle6"/>
    <dgm:cxn modelId="{E44DC96E-1A25-4500-AE78-13C10C2537D1}" type="presParOf" srcId="{FA8C90F7-FE92-4642-A781-3A841F817051}" destId="{6512728D-DA7A-49E6-B8C4-F28426311013}" srcOrd="16" destOrd="0" presId="urn:microsoft.com/office/officeart/2005/8/layout/cycle6"/>
    <dgm:cxn modelId="{A7172E8B-502F-4689-BF01-55D354716ED1}" type="presParOf" srcId="{FA8C90F7-FE92-4642-A781-3A841F817051}" destId="{94AB00EB-BD53-4BF1-A645-78F4F9CC7EAF}" srcOrd="17" destOrd="0" presId="urn:microsoft.com/office/officeart/2005/8/layout/cycle6"/>
  </dgm:cxnLst>
  <dgm:bg>
    <a:effectLst>
      <a:outerShdw blurRad="76200" dir="18900000" sy="23000" kx="-1200000" algn="bl" rotWithShape="0">
        <a:prstClr val="black">
          <a:alpha val="2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2E5A15-BB36-4331-888D-EF8EC4ABB29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55726CA-0C35-4DCF-82BF-EC4EE1030941}">
      <dgm:prSet phldrT="[文本]" custT="1"/>
      <dgm:spPr/>
      <dgm:t>
        <a:bodyPr/>
        <a:lstStyle/>
        <a:p>
          <a:r>
            <a:rPr lang="en-US" altLang="zh-CN" sz="2000" dirty="0">
              <a:solidFill>
                <a:schemeClr val="tx1"/>
              </a:solidFill>
            </a:rPr>
            <a:t>Capture</a:t>
          </a:r>
          <a:endParaRPr lang="zh-CN" altLang="en-US" sz="2000" dirty="0">
            <a:solidFill>
              <a:schemeClr val="tx1"/>
            </a:solidFill>
          </a:endParaRPr>
        </a:p>
      </dgm:t>
    </dgm:pt>
    <dgm:pt modelId="{22725F68-C749-45EC-AE8D-58FACD9D11FA}" type="parTrans" cxnId="{0AF23095-37E1-4D7C-8B57-68CA6304627E}">
      <dgm:prSet/>
      <dgm:spPr/>
      <dgm:t>
        <a:bodyPr/>
        <a:lstStyle/>
        <a:p>
          <a:endParaRPr lang="zh-CN" altLang="en-US" sz="1600">
            <a:solidFill>
              <a:schemeClr val="tx1"/>
            </a:solidFill>
          </a:endParaRPr>
        </a:p>
      </dgm:t>
    </dgm:pt>
    <dgm:pt modelId="{06647238-7765-4111-A4F3-FCB353D47231}" type="sibTrans" cxnId="{0AF23095-37E1-4D7C-8B57-68CA6304627E}">
      <dgm:prSet/>
      <dgm:spPr/>
      <dgm:t>
        <a:bodyPr/>
        <a:lstStyle/>
        <a:p>
          <a:endParaRPr lang="zh-CN" altLang="en-US" sz="1600">
            <a:solidFill>
              <a:schemeClr val="tx1"/>
            </a:solidFill>
          </a:endParaRPr>
        </a:p>
      </dgm:t>
    </dgm:pt>
    <dgm:pt modelId="{B11D459A-2655-4B14-A8C2-B1132EE243D1}">
      <dgm:prSet phldrT="[文本]" custT="1"/>
      <dgm:spPr>
        <a:solidFill>
          <a:srgbClr val="72A5BE"/>
        </a:solidFill>
      </dgm:spPr>
      <dgm:t>
        <a:bodyPr/>
        <a:lstStyle/>
        <a:p>
          <a:r>
            <a:rPr lang="en-US" altLang="zh-CN" sz="2000" dirty="0">
              <a:solidFill>
                <a:schemeClr val="tx1"/>
              </a:solidFill>
            </a:rPr>
            <a:t>transport</a:t>
          </a:r>
          <a:endParaRPr lang="zh-CN" altLang="en-US" sz="2000" dirty="0">
            <a:solidFill>
              <a:schemeClr val="tx1"/>
            </a:solidFill>
          </a:endParaRPr>
        </a:p>
      </dgm:t>
    </dgm:pt>
    <dgm:pt modelId="{C99150E0-5165-4B8D-BE07-1CB3C1944AC7}" type="parTrans" cxnId="{1DDF7E32-E937-447E-8E3C-1C5CD254899F}">
      <dgm:prSet/>
      <dgm:spPr/>
      <dgm:t>
        <a:bodyPr/>
        <a:lstStyle/>
        <a:p>
          <a:endParaRPr lang="zh-CN" altLang="en-US" sz="1600">
            <a:solidFill>
              <a:schemeClr val="tx1"/>
            </a:solidFill>
          </a:endParaRPr>
        </a:p>
      </dgm:t>
    </dgm:pt>
    <dgm:pt modelId="{928BD53B-B24B-4AF4-919F-6A8629D15477}" type="sibTrans" cxnId="{1DDF7E32-E937-447E-8E3C-1C5CD254899F}">
      <dgm:prSet/>
      <dgm:spPr/>
      <dgm:t>
        <a:bodyPr/>
        <a:lstStyle/>
        <a:p>
          <a:endParaRPr lang="zh-CN" altLang="en-US" sz="1600">
            <a:solidFill>
              <a:schemeClr val="tx1"/>
            </a:solidFill>
          </a:endParaRPr>
        </a:p>
      </dgm:t>
    </dgm:pt>
    <dgm:pt modelId="{1FCAB1A3-A17C-4977-8695-5FCA25BAB1CA}">
      <dgm:prSet phldrT="[文本]" custT="1"/>
      <dgm:spPr>
        <a:solidFill>
          <a:srgbClr val="64C2CC"/>
        </a:solidFill>
      </dgm:spPr>
      <dgm:t>
        <a:bodyPr/>
        <a:lstStyle/>
        <a:p>
          <a:r>
            <a:rPr lang="en-US" altLang="zh-CN" sz="2000" dirty="0">
              <a:solidFill>
                <a:schemeClr val="tx1"/>
              </a:solidFill>
            </a:rPr>
            <a:t>EOR &amp; storage</a:t>
          </a:r>
          <a:endParaRPr lang="zh-CN" altLang="en-US" sz="2000" dirty="0">
            <a:solidFill>
              <a:schemeClr val="tx1"/>
            </a:solidFill>
          </a:endParaRPr>
        </a:p>
      </dgm:t>
    </dgm:pt>
    <dgm:pt modelId="{D5930D34-F059-4AED-A8A0-490F2D4D09BC}" type="parTrans" cxnId="{566EC430-D74E-4CBE-AB3B-054C09599E27}">
      <dgm:prSet/>
      <dgm:spPr/>
      <dgm:t>
        <a:bodyPr/>
        <a:lstStyle/>
        <a:p>
          <a:endParaRPr lang="zh-CN" altLang="en-US" sz="1600">
            <a:solidFill>
              <a:schemeClr val="tx1"/>
            </a:solidFill>
          </a:endParaRPr>
        </a:p>
      </dgm:t>
    </dgm:pt>
    <dgm:pt modelId="{D61F993F-F166-463E-B147-EF5072262E0A}" type="sibTrans" cxnId="{566EC430-D74E-4CBE-AB3B-054C09599E27}">
      <dgm:prSet/>
      <dgm:spPr/>
      <dgm:t>
        <a:bodyPr/>
        <a:lstStyle/>
        <a:p>
          <a:endParaRPr lang="zh-CN" altLang="en-US" sz="1600">
            <a:solidFill>
              <a:schemeClr val="tx1"/>
            </a:solidFill>
          </a:endParaRPr>
        </a:p>
      </dgm:t>
    </dgm:pt>
    <dgm:pt modelId="{02F92CC9-800B-4384-A96D-990AA14F1713}">
      <dgm:prSet custT="1"/>
      <dgm:spPr>
        <a:solidFill>
          <a:srgbClr val="55DB82"/>
        </a:solidFill>
      </dgm:spPr>
      <dgm:t>
        <a:bodyPr/>
        <a:lstStyle/>
        <a:p>
          <a:r>
            <a:rPr lang="en-US" altLang="zh-CN" sz="2000" dirty="0">
              <a:solidFill>
                <a:schemeClr val="tx1"/>
              </a:solidFill>
            </a:rPr>
            <a:t>Recycle &amp; utilization</a:t>
          </a:r>
          <a:endParaRPr lang="zh-CN" altLang="en-US" sz="2000" dirty="0">
            <a:solidFill>
              <a:schemeClr val="tx1"/>
            </a:solidFill>
          </a:endParaRPr>
        </a:p>
      </dgm:t>
    </dgm:pt>
    <dgm:pt modelId="{B4AA3985-672D-48BA-9951-8C49066F0E78}" type="parTrans" cxnId="{2697A3D3-9776-49EF-A771-D4A9E202251C}">
      <dgm:prSet/>
      <dgm:spPr/>
      <dgm:t>
        <a:bodyPr/>
        <a:lstStyle/>
        <a:p>
          <a:endParaRPr lang="zh-CN" altLang="en-US" sz="1600">
            <a:solidFill>
              <a:schemeClr val="tx1"/>
            </a:solidFill>
          </a:endParaRPr>
        </a:p>
      </dgm:t>
    </dgm:pt>
    <dgm:pt modelId="{48F22932-95C3-41E9-82F2-FEB4EB7B4073}" type="sibTrans" cxnId="{2697A3D3-9776-49EF-A771-D4A9E202251C}">
      <dgm:prSet/>
      <dgm:spPr/>
      <dgm:t>
        <a:bodyPr/>
        <a:lstStyle/>
        <a:p>
          <a:endParaRPr lang="zh-CN" altLang="en-US" sz="1600">
            <a:solidFill>
              <a:schemeClr val="tx1"/>
            </a:solidFill>
          </a:endParaRPr>
        </a:p>
      </dgm:t>
    </dgm:pt>
    <dgm:pt modelId="{3189DB89-94BB-4E80-AE2B-CE2BD83E068E}" type="pres">
      <dgm:prSet presAssocID="{A82E5A15-BB36-4331-888D-EF8EC4ABB296}" presName="Name0" presStyleCnt="0">
        <dgm:presLayoutVars>
          <dgm:dir/>
          <dgm:animLvl val="lvl"/>
          <dgm:resizeHandles val="exact"/>
        </dgm:presLayoutVars>
      </dgm:prSet>
      <dgm:spPr/>
    </dgm:pt>
    <dgm:pt modelId="{2EDA4662-1F71-4813-AFB0-22C7B9815FFC}" type="pres">
      <dgm:prSet presAssocID="{155726CA-0C35-4DCF-82BF-EC4EE103094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3540D34-5844-4164-B8EA-8D261274C4B6}" type="pres">
      <dgm:prSet presAssocID="{06647238-7765-4111-A4F3-FCB353D47231}" presName="parTxOnlySpace" presStyleCnt="0"/>
      <dgm:spPr/>
    </dgm:pt>
    <dgm:pt modelId="{3FCB20D1-DA51-4D96-9F7B-7FE1E359710B}" type="pres">
      <dgm:prSet presAssocID="{B11D459A-2655-4B14-A8C2-B1132EE243D1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58DEB90-EA70-43F7-B12D-4036430B943E}" type="pres">
      <dgm:prSet presAssocID="{928BD53B-B24B-4AF4-919F-6A8629D15477}" presName="parTxOnlySpace" presStyleCnt="0"/>
      <dgm:spPr/>
    </dgm:pt>
    <dgm:pt modelId="{CC625EC8-377D-4D14-9778-D2BAC07A7809}" type="pres">
      <dgm:prSet presAssocID="{1FCAB1A3-A17C-4977-8695-5FCA25BAB1C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1C8168F-D486-434C-A718-E3E9B400039D}" type="pres">
      <dgm:prSet presAssocID="{D61F993F-F166-463E-B147-EF5072262E0A}" presName="parTxOnlySpace" presStyleCnt="0"/>
      <dgm:spPr/>
    </dgm:pt>
    <dgm:pt modelId="{1965DAB3-F252-4056-932D-04CA3DBA961A}" type="pres">
      <dgm:prSet presAssocID="{02F92CC9-800B-4384-A96D-990AA14F1713}" presName="parTxOnly" presStyleLbl="node1" presStyleIdx="3" presStyleCnt="4" custLinFactNeighborX="1718">
        <dgm:presLayoutVars>
          <dgm:chMax val="0"/>
          <dgm:chPref val="0"/>
          <dgm:bulletEnabled val="1"/>
        </dgm:presLayoutVars>
      </dgm:prSet>
      <dgm:spPr/>
    </dgm:pt>
  </dgm:ptLst>
  <dgm:cxnLst>
    <dgm:cxn modelId="{A1C03F09-A6F0-47BB-ABEC-1995FD7102F8}" type="presOf" srcId="{A82E5A15-BB36-4331-888D-EF8EC4ABB296}" destId="{3189DB89-94BB-4E80-AE2B-CE2BD83E068E}" srcOrd="0" destOrd="0" presId="urn:microsoft.com/office/officeart/2005/8/layout/chevron1"/>
    <dgm:cxn modelId="{566EC430-D74E-4CBE-AB3B-054C09599E27}" srcId="{A82E5A15-BB36-4331-888D-EF8EC4ABB296}" destId="{1FCAB1A3-A17C-4977-8695-5FCA25BAB1CA}" srcOrd="2" destOrd="0" parTransId="{D5930D34-F059-4AED-A8A0-490F2D4D09BC}" sibTransId="{D61F993F-F166-463E-B147-EF5072262E0A}"/>
    <dgm:cxn modelId="{1DDF7E32-E937-447E-8E3C-1C5CD254899F}" srcId="{A82E5A15-BB36-4331-888D-EF8EC4ABB296}" destId="{B11D459A-2655-4B14-A8C2-B1132EE243D1}" srcOrd="1" destOrd="0" parTransId="{C99150E0-5165-4B8D-BE07-1CB3C1944AC7}" sibTransId="{928BD53B-B24B-4AF4-919F-6A8629D15477}"/>
    <dgm:cxn modelId="{0AF23095-37E1-4D7C-8B57-68CA6304627E}" srcId="{A82E5A15-BB36-4331-888D-EF8EC4ABB296}" destId="{155726CA-0C35-4DCF-82BF-EC4EE1030941}" srcOrd="0" destOrd="0" parTransId="{22725F68-C749-45EC-AE8D-58FACD9D11FA}" sibTransId="{06647238-7765-4111-A4F3-FCB353D47231}"/>
    <dgm:cxn modelId="{CC1B3B98-D4F8-4DDA-9485-CF1BB99E3AC1}" type="presOf" srcId="{02F92CC9-800B-4384-A96D-990AA14F1713}" destId="{1965DAB3-F252-4056-932D-04CA3DBA961A}" srcOrd="0" destOrd="0" presId="urn:microsoft.com/office/officeart/2005/8/layout/chevron1"/>
    <dgm:cxn modelId="{F8977BA0-33F1-4103-9621-34B4E8D2FF84}" type="presOf" srcId="{1FCAB1A3-A17C-4977-8695-5FCA25BAB1CA}" destId="{CC625EC8-377D-4D14-9778-D2BAC07A7809}" srcOrd="0" destOrd="0" presId="urn:microsoft.com/office/officeart/2005/8/layout/chevron1"/>
    <dgm:cxn modelId="{00C9EDA5-3DAA-46ED-B3E1-1443A86D38A5}" type="presOf" srcId="{155726CA-0C35-4DCF-82BF-EC4EE1030941}" destId="{2EDA4662-1F71-4813-AFB0-22C7B9815FFC}" srcOrd="0" destOrd="0" presId="urn:microsoft.com/office/officeart/2005/8/layout/chevron1"/>
    <dgm:cxn modelId="{9826B5A7-BA3E-4DA6-8949-93C6CFABFF4F}" type="presOf" srcId="{B11D459A-2655-4B14-A8C2-B1132EE243D1}" destId="{3FCB20D1-DA51-4D96-9F7B-7FE1E359710B}" srcOrd="0" destOrd="0" presId="urn:microsoft.com/office/officeart/2005/8/layout/chevron1"/>
    <dgm:cxn modelId="{2697A3D3-9776-49EF-A771-D4A9E202251C}" srcId="{A82E5A15-BB36-4331-888D-EF8EC4ABB296}" destId="{02F92CC9-800B-4384-A96D-990AA14F1713}" srcOrd="3" destOrd="0" parTransId="{B4AA3985-672D-48BA-9951-8C49066F0E78}" sibTransId="{48F22932-95C3-41E9-82F2-FEB4EB7B4073}"/>
    <dgm:cxn modelId="{B87E8897-723F-4C7E-BD18-7ADF97185B12}" type="presParOf" srcId="{3189DB89-94BB-4E80-AE2B-CE2BD83E068E}" destId="{2EDA4662-1F71-4813-AFB0-22C7B9815FFC}" srcOrd="0" destOrd="0" presId="urn:microsoft.com/office/officeart/2005/8/layout/chevron1"/>
    <dgm:cxn modelId="{E2E78C87-FC58-4A18-ADC8-5303E85211A5}" type="presParOf" srcId="{3189DB89-94BB-4E80-AE2B-CE2BD83E068E}" destId="{33540D34-5844-4164-B8EA-8D261274C4B6}" srcOrd="1" destOrd="0" presId="urn:microsoft.com/office/officeart/2005/8/layout/chevron1"/>
    <dgm:cxn modelId="{3F3CEF3B-E8C3-47B3-9430-57397FC5A2E8}" type="presParOf" srcId="{3189DB89-94BB-4E80-AE2B-CE2BD83E068E}" destId="{3FCB20D1-DA51-4D96-9F7B-7FE1E359710B}" srcOrd="2" destOrd="0" presId="urn:microsoft.com/office/officeart/2005/8/layout/chevron1"/>
    <dgm:cxn modelId="{862438AD-565D-4DB8-9CDB-1FBB4B3DD2A7}" type="presParOf" srcId="{3189DB89-94BB-4E80-AE2B-CE2BD83E068E}" destId="{558DEB90-EA70-43F7-B12D-4036430B943E}" srcOrd="3" destOrd="0" presId="urn:microsoft.com/office/officeart/2005/8/layout/chevron1"/>
    <dgm:cxn modelId="{A0CE5EE8-19AE-43FA-9573-BB1607352F9B}" type="presParOf" srcId="{3189DB89-94BB-4E80-AE2B-CE2BD83E068E}" destId="{CC625EC8-377D-4D14-9778-D2BAC07A7809}" srcOrd="4" destOrd="0" presId="urn:microsoft.com/office/officeart/2005/8/layout/chevron1"/>
    <dgm:cxn modelId="{A7504EC0-20BF-4E1F-BC5C-AED185A588DD}" type="presParOf" srcId="{3189DB89-94BB-4E80-AE2B-CE2BD83E068E}" destId="{F1C8168F-D486-434C-A718-E3E9B400039D}" srcOrd="5" destOrd="0" presId="urn:microsoft.com/office/officeart/2005/8/layout/chevron1"/>
    <dgm:cxn modelId="{B37DB458-0E7E-47A6-B7EB-D38FB318045A}" type="presParOf" srcId="{3189DB89-94BB-4E80-AE2B-CE2BD83E068E}" destId="{1965DAB3-F252-4056-932D-04CA3DBA961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F166F1-39BC-48C7-8611-03BED43822CF}" type="doc">
      <dgm:prSet loTypeId="urn:microsoft.com/office/officeart/2005/8/layout/bList2" loCatId="list" qsTypeId="urn:microsoft.com/office/officeart/2005/8/quickstyle/3d3" qsCatId="3D" csTypeId="urn:microsoft.com/office/officeart/2005/8/colors/colorful5" csCatId="colorful" phldr="1"/>
      <dgm:spPr/>
    </dgm:pt>
    <dgm:pt modelId="{53F96D49-4356-4B9A-954C-9FCE0EE70522}">
      <dgm:prSet phldrT="[文本]"/>
      <dgm:spPr/>
      <dgm:t>
        <a:bodyPr/>
        <a:lstStyle/>
        <a:p>
          <a:pPr algn="ctr"/>
          <a:r>
            <a:rPr lang="en-US" altLang="zh-CN" b="1" dirty="0">
              <a:solidFill>
                <a:schemeClr val="tx1"/>
              </a:solidFill>
            </a:rPr>
            <a:t>CO</a:t>
          </a:r>
          <a:r>
            <a:rPr lang="en-US" altLang="zh-CN" b="1" baseline="-25000" dirty="0">
              <a:solidFill>
                <a:schemeClr val="tx1"/>
              </a:solidFill>
            </a:rPr>
            <a:t>2</a:t>
          </a:r>
          <a:r>
            <a:rPr lang="en-US" altLang="zh-CN" b="1" dirty="0">
              <a:solidFill>
                <a:schemeClr val="tx1"/>
              </a:solidFill>
            </a:rPr>
            <a:t> partition coefficient </a:t>
          </a:r>
          <a:endParaRPr lang="zh-CN" altLang="en-US" b="1" dirty="0">
            <a:solidFill>
              <a:schemeClr val="tx1"/>
            </a:solidFill>
          </a:endParaRPr>
        </a:p>
      </dgm:t>
    </dgm:pt>
    <dgm:pt modelId="{8FB69BF0-3105-4097-AF70-E2632A8446A0}" type="parTrans" cxnId="{D8AD147F-82A0-494C-969E-4484A752B8FC}">
      <dgm:prSet/>
      <dgm:spPr/>
      <dgm:t>
        <a:bodyPr/>
        <a:lstStyle/>
        <a:p>
          <a:endParaRPr lang="zh-CN" altLang="en-US"/>
        </a:p>
      </dgm:t>
    </dgm:pt>
    <dgm:pt modelId="{D4997137-E34B-4906-890A-5F97C3BE67DA}" type="sibTrans" cxnId="{D8AD147F-82A0-494C-969E-4484A752B8FC}">
      <dgm:prSet/>
      <dgm:spPr/>
      <dgm:t>
        <a:bodyPr/>
        <a:lstStyle/>
        <a:p>
          <a:endParaRPr lang="zh-CN" altLang="en-US"/>
        </a:p>
      </dgm:t>
    </dgm:pt>
    <dgm:pt modelId="{6D019035-39BB-4A95-9628-6D96A9B12677}">
      <dgm:prSet phldrT="[文本]"/>
      <dgm:spPr/>
      <dgm:t>
        <a:bodyPr/>
        <a:lstStyle/>
        <a:p>
          <a:pPr algn="ctr"/>
          <a:r>
            <a:rPr lang="en-US" altLang="zh-CN" dirty="0"/>
            <a:t>Hysteresis effect </a:t>
          </a:r>
          <a:endParaRPr lang="zh-CN" altLang="en-US" dirty="0"/>
        </a:p>
      </dgm:t>
    </dgm:pt>
    <dgm:pt modelId="{46FD80F6-5475-48C2-95AF-A0D2E4C6B7D9}" type="parTrans" cxnId="{02BE7FA5-1525-4816-92F0-DABE1CAC8D4B}">
      <dgm:prSet/>
      <dgm:spPr/>
      <dgm:t>
        <a:bodyPr/>
        <a:lstStyle/>
        <a:p>
          <a:endParaRPr lang="zh-CN" altLang="en-US"/>
        </a:p>
      </dgm:t>
    </dgm:pt>
    <dgm:pt modelId="{2AA7FA54-CE95-4CB0-87CF-D710CEE453E9}" type="sibTrans" cxnId="{02BE7FA5-1525-4816-92F0-DABE1CAC8D4B}">
      <dgm:prSet/>
      <dgm:spPr/>
      <dgm:t>
        <a:bodyPr/>
        <a:lstStyle/>
        <a:p>
          <a:endParaRPr lang="zh-CN" altLang="en-US"/>
        </a:p>
      </dgm:t>
    </dgm:pt>
    <dgm:pt modelId="{43746465-EC85-44DC-B04A-B5D114AF5A84}">
      <dgm:prSet/>
      <dgm:spPr/>
      <dgm:t>
        <a:bodyPr/>
        <a:lstStyle/>
        <a:p>
          <a:pPr algn="ctr"/>
          <a:r>
            <a:rPr lang="en-US" altLang="zh-CN" b="1" dirty="0">
              <a:solidFill>
                <a:srgbClr val="FFFF00"/>
              </a:solidFill>
            </a:rPr>
            <a:t>CO</a:t>
          </a:r>
          <a:r>
            <a:rPr lang="en-US" altLang="zh-CN" b="1" baseline="-25000" dirty="0">
              <a:solidFill>
                <a:srgbClr val="FFFF00"/>
              </a:solidFill>
            </a:rPr>
            <a:t>2</a:t>
          </a:r>
          <a:r>
            <a:rPr lang="en-US" altLang="zh-CN" b="1" dirty="0">
              <a:solidFill>
                <a:srgbClr val="FFFF00"/>
              </a:solidFill>
            </a:rPr>
            <a:t> mineralization</a:t>
          </a:r>
          <a:endParaRPr lang="zh-CN" altLang="en-US" b="1" dirty="0">
            <a:solidFill>
              <a:srgbClr val="FFFF00"/>
            </a:solidFill>
          </a:endParaRPr>
        </a:p>
      </dgm:t>
    </dgm:pt>
    <dgm:pt modelId="{48CE2C7B-78BE-42AF-A7AF-4945BD243434}" type="parTrans" cxnId="{B72DE877-FE5D-44F6-A6D0-44D658713525}">
      <dgm:prSet/>
      <dgm:spPr/>
      <dgm:t>
        <a:bodyPr/>
        <a:lstStyle/>
        <a:p>
          <a:endParaRPr lang="zh-CN" altLang="en-US"/>
        </a:p>
      </dgm:t>
    </dgm:pt>
    <dgm:pt modelId="{053DDD6B-494B-40A0-9497-662C9E39DCAE}" type="sibTrans" cxnId="{B72DE877-FE5D-44F6-A6D0-44D658713525}">
      <dgm:prSet/>
      <dgm:spPr/>
      <dgm:t>
        <a:bodyPr/>
        <a:lstStyle/>
        <a:p>
          <a:endParaRPr lang="zh-CN" altLang="en-US"/>
        </a:p>
      </dgm:t>
    </dgm:pt>
    <dgm:pt modelId="{0F336E76-C0D6-40EA-953E-4230A0E85E24}" type="pres">
      <dgm:prSet presAssocID="{4BF166F1-39BC-48C7-8611-03BED43822CF}" presName="diagram" presStyleCnt="0">
        <dgm:presLayoutVars>
          <dgm:dir/>
          <dgm:animLvl val="lvl"/>
          <dgm:resizeHandles val="exact"/>
        </dgm:presLayoutVars>
      </dgm:prSet>
      <dgm:spPr/>
    </dgm:pt>
    <dgm:pt modelId="{3A5D01D9-C221-4DF1-82CB-FF52C5D55D06}" type="pres">
      <dgm:prSet presAssocID="{53F96D49-4356-4B9A-954C-9FCE0EE70522}" presName="compNode" presStyleCnt="0"/>
      <dgm:spPr/>
    </dgm:pt>
    <dgm:pt modelId="{0AFEBCE9-C10C-4F09-B62F-4C7237829284}" type="pres">
      <dgm:prSet presAssocID="{53F96D49-4356-4B9A-954C-9FCE0EE70522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  <dgm:pt modelId="{99FA2416-D27D-4793-BB05-B97EF3DB9B10}" type="pres">
      <dgm:prSet presAssocID="{53F96D49-4356-4B9A-954C-9FCE0EE7052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961D14E-FD7C-4455-AE47-364FA5009B13}" type="pres">
      <dgm:prSet presAssocID="{53F96D49-4356-4B9A-954C-9FCE0EE70522}" presName="parentRect" presStyleLbl="alignNode1" presStyleIdx="0" presStyleCnt="3"/>
      <dgm:spPr/>
    </dgm:pt>
    <dgm:pt modelId="{55F2B091-2333-4839-90BF-A60B782F7D16}" type="pres">
      <dgm:prSet presAssocID="{53F96D49-4356-4B9A-954C-9FCE0EE70522}" presName="adorn" presStyleLbl="fgAccFollowNode1" presStyleIdx="0" presStyleCnt="3"/>
      <dgm:spPr/>
    </dgm:pt>
    <dgm:pt modelId="{1C9D4BE9-CE55-4396-BA1F-2ED5CA34EFD2}" type="pres">
      <dgm:prSet presAssocID="{D4997137-E34B-4906-890A-5F97C3BE67DA}" presName="sibTrans" presStyleLbl="sibTrans2D1" presStyleIdx="0" presStyleCnt="0"/>
      <dgm:spPr/>
    </dgm:pt>
    <dgm:pt modelId="{83844556-FC52-418B-8C58-5CBF0C8B54B4}" type="pres">
      <dgm:prSet presAssocID="{43746465-EC85-44DC-B04A-B5D114AF5A84}" presName="compNode" presStyleCnt="0"/>
      <dgm:spPr/>
    </dgm:pt>
    <dgm:pt modelId="{FA429047-C784-40E7-8667-11CBA2A08044}" type="pres">
      <dgm:prSet presAssocID="{43746465-EC85-44DC-B04A-B5D114AF5A84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  <dgm:pt modelId="{8CC96F39-DB4B-47AE-AC31-7D7E8A431A4C}" type="pres">
      <dgm:prSet presAssocID="{43746465-EC85-44DC-B04A-B5D114AF5A8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B152F03-C242-4E68-8A02-5E6AFD665D1D}" type="pres">
      <dgm:prSet presAssocID="{43746465-EC85-44DC-B04A-B5D114AF5A84}" presName="parentRect" presStyleLbl="alignNode1" presStyleIdx="1" presStyleCnt="3"/>
      <dgm:spPr/>
    </dgm:pt>
    <dgm:pt modelId="{2DA56000-D6A0-4393-8E28-0F5B3262947E}" type="pres">
      <dgm:prSet presAssocID="{43746465-EC85-44DC-B04A-B5D114AF5A84}" presName="adorn" presStyleLbl="fgAccFollowNode1" presStyleIdx="1" presStyleCnt="3"/>
      <dgm:spPr/>
    </dgm:pt>
    <dgm:pt modelId="{0757CCB2-918D-4376-BC64-7C7F87234175}" type="pres">
      <dgm:prSet presAssocID="{053DDD6B-494B-40A0-9497-662C9E39DCAE}" presName="sibTrans" presStyleLbl="sibTrans2D1" presStyleIdx="0" presStyleCnt="0"/>
      <dgm:spPr/>
    </dgm:pt>
    <dgm:pt modelId="{6046AD53-C080-49B7-BF8D-EE9B63B2D934}" type="pres">
      <dgm:prSet presAssocID="{6D019035-39BB-4A95-9628-6D96A9B12677}" presName="compNode" presStyleCnt="0"/>
      <dgm:spPr/>
    </dgm:pt>
    <dgm:pt modelId="{BEB1BA05-D22F-4ECA-A5A2-78565B71840E}" type="pres">
      <dgm:prSet presAssocID="{6D019035-39BB-4A95-9628-6D96A9B12677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  <dgm:pt modelId="{AC3351ED-C772-4EB3-B15F-603869ED5BCB}" type="pres">
      <dgm:prSet presAssocID="{6D019035-39BB-4A95-9628-6D96A9B1267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714F6FC-F394-46E0-B474-B85DAC3346B1}" type="pres">
      <dgm:prSet presAssocID="{6D019035-39BB-4A95-9628-6D96A9B12677}" presName="parentRect" presStyleLbl="alignNode1" presStyleIdx="2" presStyleCnt="3"/>
      <dgm:spPr/>
    </dgm:pt>
    <dgm:pt modelId="{BF602B7D-7899-4414-BEF1-5989A1DC2DAA}" type="pres">
      <dgm:prSet presAssocID="{6D019035-39BB-4A95-9628-6D96A9B12677}" presName="adorn" presStyleLbl="fgAccFollowNode1" presStyleIdx="2" presStyleCnt="3"/>
      <dgm:spPr/>
    </dgm:pt>
  </dgm:ptLst>
  <dgm:cxnLst>
    <dgm:cxn modelId="{28C8B600-A9D7-4B19-9D5C-9DB6DFF46110}" type="presOf" srcId="{43746465-EC85-44DC-B04A-B5D114AF5A84}" destId="{8CC96F39-DB4B-47AE-AC31-7D7E8A431A4C}" srcOrd="0" destOrd="0" presId="urn:microsoft.com/office/officeart/2005/8/layout/bList2"/>
    <dgm:cxn modelId="{52DC060A-9D2D-466D-AA81-2C60278F7D37}" type="presOf" srcId="{053DDD6B-494B-40A0-9497-662C9E39DCAE}" destId="{0757CCB2-918D-4376-BC64-7C7F87234175}" srcOrd="0" destOrd="0" presId="urn:microsoft.com/office/officeart/2005/8/layout/bList2"/>
    <dgm:cxn modelId="{0B2C3714-5375-4C0F-A944-9CF586358FAC}" type="presOf" srcId="{4BF166F1-39BC-48C7-8611-03BED43822CF}" destId="{0F336E76-C0D6-40EA-953E-4230A0E85E24}" srcOrd="0" destOrd="0" presId="urn:microsoft.com/office/officeart/2005/8/layout/bList2"/>
    <dgm:cxn modelId="{EDC29318-B5A4-497F-8D17-ADDACAAD009D}" type="presOf" srcId="{53F96D49-4356-4B9A-954C-9FCE0EE70522}" destId="{2961D14E-FD7C-4455-AE47-364FA5009B13}" srcOrd="1" destOrd="0" presId="urn:microsoft.com/office/officeart/2005/8/layout/bList2"/>
    <dgm:cxn modelId="{059A0133-8E95-41EE-8252-EF59DC968A77}" type="presOf" srcId="{43746465-EC85-44DC-B04A-B5D114AF5A84}" destId="{4B152F03-C242-4E68-8A02-5E6AFD665D1D}" srcOrd="1" destOrd="0" presId="urn:microsoft.com/office/officeart/2005/8/layout/bList2"/>
    <dgm:cxn modelId="{AA331442-EF4A-4D38-8FFA-29A934548837}" type="presOf" srcId="{D4997137-E34B-4906-890A-5F97C3BE67DA}" destId="{1C9D4BE9-CE55-4396-BA1F-2ED5CA34EFD2}" srcOrd="0" destOrd="0" presId="urn:microsoft.com/office/officeart/2005/8/layout/bList2"/>
    <dgm:cxn modelId="{7D004B6A-51A9-444E-9568-D8EA5F12C3FC}" type="presOf" srcId="{6D019035-39BB-4A95-9628-6D96A9B12677}" destId="{AC3351ED-C772-4EB3-B15F-603869ED5BCB}" srcOrd="0" destOrd="0" presId="urn:microsoft.com/office/officeart/2005/8/layout/bList2"/>
    <dgm:cxn modelId="{DB968F57-BC46-4CAC-8141-CD90FF1169A9}" type="presOf" srcId="{53F96D49-4356-4B9A-954C-9FCE0EE70522}" destId="{99FA2416-D27D-4793-BB05-B97EF3DB9B10}" srcOrd="0" destOrd="0" presId="urn:microsoft.com/office/officeart/2005/8/layout/bList2"/>
    <dgm:cxn modelId="{B72DE877-FE5D-44F6-A6D0-44D658713525}" srcId="{4BF166F1-39BC-48C7-8611-03BED43822CF}" destId="{43746465-EC85-44DC-B04A-B5D114AF5A84}" srcOrd="1" destOrd="0" parTransId="{48CE2C7B-78BE-42AF-A7AF-4945BD243434}" sibTransId="{053DDD6B-494B-40A0-9497-662C9E39DCAE}"/>
    <dgm:cxn modelId="{D8AD147F-82A0-494C-969E-4484A752B8FC}" srcId="{4BF166F1-39BC-48C7-8611-03BED43822CF}" destId="{53F96D49-4356-4B9A-954C-9FCE0EE70522}" srcOrd="0" destOrd="0" parTransId="{8FB69BF0-3105-4097-AF70-E2632A8446A0}" sibTransId="{D4997137-E34B-4906-890A-5F97C3BE67DA}"/>
    <dgm:cxn modelId="{02BE7FA5-1525-4816-92F0-DABE1CAC8D4B}" srcId="{4BF166F1-39BC-48C7-8611-03BED43822CF}" destId="{6D019035-39BB-4A95-9628-6D96A9B12677}" srcOrd="2" destOrd="0" parTransId="{46FD80F6-5475-48C2-95AF-A0D2E4C6B7D9}" sibTransId="{2AA7FA54-CE95-4CB0-87CF-D710CEE453E9}"/>
    <dgm:cxn modelId="{190632E1-B71A-4F54-96C6-4745EDA9C80B}" type="presOf" srcId="{6D019035-39BB-4A95-9628-6D96A9B12677}" destId="{6714F6FC-F394-46E0-B474-B85DAC3346B1}" srcOrd="1" destOrd="0" presId="urn:microsoft.com/office/officeart/2005/8/layout/bList2"/>
    <dgm:cxn modelId="{56E7C1AF-29E7-4950-ADAB-CC0F2B186D4D}" type="presParOf" srcId="{0F336E76-C0D6-40EA-953E-4230A0E85E24}" destId="{3A5D01D9-C221-4DF1-82CB-FF52C5D55D06}" srcOrd="0" destOrd="0" presId="urn:microsoft.com/office/officeart/2005/8/layout/bList2"/>
    <dgm:cxn modelId="{19E396FA-63DA-4452-82A7-E6B786A95C80}" type="presParOf" srcId="{3A5D01D9-C221-4DF1-82CB-FF52C5D55D06}" destId="{0AFEBCE9-C10C-4F09-B62F-4C7237829284}" srcOrd="0" destOrd="0" presId="urn:microsoft.com/office/officeart/2005/8/layout/bList2"/>
    <dgm:cxn modelId="{33AB16D8-1485-4AFA-9B54-B8AE6DBB7C8B}" type="presParOf" srcId="{3A5D01D9-C221-4DF1-82CB-FF52C5D55D06}" destId="{99FA2416-D27D-4793-BB05-B97EF3DB9B10}" srcOrd="1" destOrd="0" presId="urn:microsoft.com/office/officeart/2005/8/layout/bList2"/>
    <dgm:cxn modelId="{9A63D004-1039-407E-BCDF-5EF57DEB76DA}" type="presParOf" srcId="{3A5D01D9-C221-4DF1-82CB-FF52C5D55D06}" destId="{2961D14E-FD7C-4455-AE47-364FA5009B13}" srcOrd="2" destOrd="0" presId="urn:microsoft.com/office/officeart/2005/8/layout/bList2"/>
    <dgm:cxn modelId="{B201FC78-A39C-417C-8628-5AFC333AC9DC}" type="presParOf" srcId="{3A5D01D9-C221-4DF1-82CB-FF52C5D55D06}" destId="{55F2B091-2333-4839-90BF-A60B782F7D16}" srcOrd="3" destOrd="0" presId="urn:microsoft.com/office/officeart/2005/8/layout/bList2"/>
    <dgm:cxn modelId="{41C3859F-3CC6-4C8F-842C-DBC63F4FE057}" type="presParOf" srcId="{0F336E76-C0D6-40EA-953E-4230A0E85E24}" destId="{1C9D4BE9-CE55-4396-BA1F-2ED5CA34EFD2}" srcOrd="1" destOrd="0" presId="urn:microsoft.com/office/officeart/2005/8/layout/bList2"/>
    <dgm:cxn modelId="{B65D3569-DEA8-4DA1-A7EE-FF952FDAFB5B}" type="presParOf" srcId="{0F336E76-C0D6-40EA-953E-4230A0E85E24}" destId="{83844556-FC52-418B-8C58-5CBF0C8B54B4}" srcOrd="2" destOrd="0" presId="urn:microsoft.com/office/officeart/2005/8/layout/bList2"/>
    <dgm:cxn modelId="{5B33ABC6-CB4C-4C61-84E5-1150ADE8EBBE}" type="presParOf" srcId="{83844556-FC52-418B-8C58-5CBF0C8B54B4}" destId="{FA429047-C784-40E7-8667-11CBA2A08044}" srcOrd="0" destOrd="0" presId="urn:microsoft.com/office/officeart/2005/8/layout/bList2"/>
    <dgm:cxn modelId="{CFBDB13A-FEF3-469F-AD08-BCE26E633669}" type="presParOf" srcId="{83844556-FC52-418B-8C58-5CBF0C8B54B4}" destId="{8CC96F39-DB4B-47AE-AC31-7D7E8A431A4C}" srcOrd="1" destOrd="0" presId="urn:microsoft.com/office/officeart/2005/8/layout/bList2"/>
    <dgm:cxn modelId="{5E4171CA-3056-4064-B732-EC10C75A8035}" type="presParOf" srcId="{83844556-FC52-418B-8C58-5CBF0C8B54B4}" destId="{4B152F03-C242-4E68-8A02-5E6AFD665D1D}" srcOrd="2" destOrd="0" presId="urn:microsoft.com/office/officeart/2005/8/layout/bList2"/>
    <dgm:cxn modelId="{D5EE270B-20CE-4F71-ACEC-6527BE4314A1}" type="presParOf" srcId="{83844556-FC52-418B-8C58-5CBF0C8B54B4}" destId="{2DA56000-D6A0-4393-8E28-0F5B3262947E}" srcOrd="3" destOrd="0" presId="urn:microsoft.com/office/officeart/2005/8/layout/bList2"/>
    <dgm:cxn modelId="{083A82C0-1C8F-4639-9734-8AC52E6CA740}" type="presParOf" srcId="{0F336E76-C0D6-40EA-953E-4230A0E85E24}" destId="{0757CCB2-918D-4376-BC64-7C7F87234175}" srcOrd="3" destOrd="0" presId="urn:microsoft.com/office/officeart/2005/8/layout/bList2"/>
    <dgm:cxn modelId="{2B16C64F-03E8-4F1D-8DB9-F23978F398BB}" type="presParOf" srcId="{0F336E76-C0D6-40EA-953E-4230A0E85E24}" destId="{6046AD53-C080-49B7-BF8D-EE9B63B2D934}" srcOrd="4" destOrd="0" presId="urn:microsoft.com/office/officeart/2005/8/layout/bList2"/>
    <dgm:cxn modelId="{2F64CA50-59B1-4816-B0EF-D059CC1D9D1B}" type="presParOf" srcId="{6046AD53-C080-49B7-BF8D-EE9B63B2D934}" destId="{BEB1BA05-D22F-4ECA-A5A2-78565B71840E}" srcOrd="0" destOrd="0" presId="urn:microsoft.com/office/officeart/2005/8/layout/bList2"/>
    <dgm:cxn modelId="{07B3BC55-67EE-41FF-A050-58543B23A6CB}" type="presParOf" srcId="{6046AD53-C080-49B7-BF8D-EE9B63B2D934}" destId="{AC3351ED-C772-4EB3-B15F-603869ED5BCB}" srcOrd="1" destOrd="0" presId="urn:microsoft.com/office/officeart/2005/8/layout/bList2"/>
    <dgm:cxn modelId="{081C0475-5E0F-47AB-8EF3-3E88822A190F}" type="presParOf" srcId="{6046AD53-C080-49B7-BF8D-EE9B63B2D934}" destId="{6714F6FC-F394-46E0-B474-B85DAC3346B1}" srcOrd="2" destOrd="0" presId="urn:microsoft.com/office/officeart/2005/8/layout/bList2"/>
    <dgm:cxn modelId="{8FBEA228-527C-43A7-92D6-87CE3EAE56DC}" type="presParOf" srcId="{6046AD53-C080-49B7-BF8D-EE9B63B2D934}" destId="{BF602B7D-7899-4414-BEF1-5989A1DC2DAA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E4A5B-FEE8-4D54-98AE-3BD159BA2CC1}" type="doc">
      <dgm:prSet loTypeId="urn:microsoft.com/office/officeart/2005/8/layout/cycle2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C6F1DBD-F5F3-4EF0-9FA0-EE0DA45A806B}">
      <dgm:prSet phldrT="[文本]" custT="1"/>
      <dgm:spPr>
        <a:solidFill>
          <a:srgbClr val="006600"/>
        </a:solidFill>
      </dgm:spPr>
      <dgm:t>
        <a:bodyPr/>
        <a:lstStyle/>
        <a:p>
          <a:r>
            <a:rPr lang="en-US" altLang="zh-CN" sz="1200" dirty="0"/>
            <a:t>CO</a:t>
          </a:r>
          <a:r>
            <a:rPr lang="en-US" altLang="zh-CN" sz="1200" baseline="-25000" dirty="0"/>
            <a:t>2</a:t>
          </a:r>
          <a:r>
            <a:rPr lang="zh-CN" altLang="en-US" sz="1200" dirty="0"/>
            <a:t> </a:t>
          </a:r>
          <a:r>
            <a:rPr lang="en-US" altLang="zh-CN" sz="1200" dirty="0"/>
            <a:t>MMP</a:t>
          </a:r>
          <a:r>
            <a:rPr lang="zh-CN" altLang="en-US" sz="1200" dirty="0"/>
            <a:t> </a:t>
          </a:r>
          <a:r>
            <a:rPr lang="en-US" altLang="zh-CN" sz="1200" dirty="0"/>
            <a:t>Reducer</a:t>
          </a:r>
          <a:endParaRPr lang="zh-CN" altLang="en-US" sz="1200" dirty="0"/>
        </a:p>
      </dgm:t>
    </dgm:pt>
    <dgm:pt modelId="{A2A44C93-C10C-4A77-9A23-6D98C4D5669F}" type="parTrans" cxnId="{E132B29E-84DD-465A-843D-727062041C60}">
      <dgm:prSet/>
      <dgm:spPr/>
      <dgm:t>
        <a:bodyPr/>
        <a:lstStyle/>
        <a:p>
          <a:endParaRPr lang="zh-CN" altLang="en-US" sz="2000"/>
        </a:p>
      </dgm:t>
    </dgm:pt>
    <dgm:pt modelId="{73065842-BF4F-46BB-A7A4-337482B1BABA}" type="sibTrans" cxnId="{E132B29E-84DD-465A-843D-727062041C60}">
      <dgm:prSet custT="1"/>
      <dgm:spPr/>
      <dgm:t>
        <a:bodyPr/>
        <a:lstStyle/>
        <a:p>
          <a:endParaRPr lang="zh-CN" altLang="en-US" sz="1000"/>
        </a:p>
      </dgm:t>
    </dgm:pt>
    <dgm:pt modelId="{B337C8AE-03B2-4CBF-BFA4-F0AD6B3F27D8}">
      <dgm:prSet phldrT="[文本]" custT="1"/>
      <dgm:spPr>
        <a:solidFill>
          <a:srgbClr val="000066"/>
        </a:solidFill>
      </dgm:spPr>
      <dgm:t>
        <a:bodyPr/>
        <a:lstStyle/>
        <a:p>
          <a:r>
            <a:rPr lang="en-US" altLang="zh-CN" sz="1200" dirty="0"/>
            <a:t>CO</a:t>
          </a:r>
          <a:r>
            <a:rPr lang="en-US" altLang="zh-CN" sz="1200" baseline="-25000" dirty="0"/>
            <a:t>2</a:t>
          </a:r>
          <a:r>
            <a:rPr lang="zh-CN" altLang="en-US" sz="1200" dirty="0"/>
            <a:t> </a:t>
          </a:r>
          <a:r>
            <a:rPr lang="en-US" altLang="zh-CN" sz="1200" dirty="0"/>
            <a:t>emulsifier</a:t>
          </a:r>
          <a:endParaRPr lang="zh-CN" altLang="en-US" sz="1200" dirty="0"/>
        </a:p>
      </dgm:t>
    </dgm:pt>
    <dgm:pt modelId="{E296E0BF-F111-459B-ACA3-5657B916E1D0}" type="parTrans" cxnId="{3B93309A-2AC9-4C3B-B21B-38A49EB8AAEB}">
      <dgm:prSet/>
      <dgm:spPr/>
      <dgm:t>
        <a:bodyPr/>
        <a:lstStyle/>
        <a:p>
          <a:endParaRPr lang="zh-CN" altLang="en-US" sz="2000"/>
        </a:p>
      </dgm:t>
    </dgm:pt>
    <dgm:pt modelId="{99DB427B-A44B-49DF-96FF-E474F6813AE9}" type="sibTrans" cxnId="{3B93309A-2AC9-4C3B-B21B-38A49EB8AAEB}">
      <dgm:prSet custT="1"/>
      <dgm:spPr/>
      <dgm:t>
        <a:bodyPr/>
        <a:lstStyle/>
        <a:p>
          <a:endParaRPr lang="zh-CN" altLang="en-US" sz="1000"/>
        </a:p>
      </dgm:t>
    </dgm:pt>
    <dgm:pt modelId="{02562E18-60D7-48D6-A5F2-A00BA1D438DB}">
      <dgm:prSet phldrT="[文本]" custT="1"/>
      <dgm:spPr>
        <a:solidFill>
          <a:srgbClr val="C00000"/>
        </a:solidFill>
      </dgm:spPr>
      <dgm:t>
        <a:bodyPr/>
        <a:lstStyle/>
        <a:p>
          <a:r>
            <a:rPr lang="en-US" altLang="zh-CN" sz="1200" dirty="0"/>
            <a:t>CO</a:t>
          </a:r>
          <a:r>
            <a:rPr lang="en-US" altLang="zh-CN" sz="1200" baseline="-25000" dirty="0"/>
            <a:t>2</a:t>
          </a:r>
          <a:r>
            <a:rPr lang="zh-CN" altLang="en-US" sz="1200" dirty="0"/>
            <a:t> </a:t>
          </a:r>
          <a:r>
            <a:rPr lang="en-US" altLang="zh-CN" sz="1200" dirty="0"/>
            <a:t>foam</a:t>
          </a:r>
          <a:endParaRPr lang="zh-CN" altLang="en-US" sz="1200" dirty="0"/>
        </a:p>
      </dgm:t>
    </dgm:pt>
    <dgm:pt modelId="{527F9919-4275-417B-83A4-086AA226453A}" type="parTrans" cxnId="{D2F32370-790E-46F8-9EA7-732F2098E823}">
      <dgm:prSet/>
      <dgm:spPr/>
      <dgm:t>
        <a:bodyPr/>
        <a:lstStyle/>
        <a:p>
          <a:endParaRPr lang="zh-CN" altLang="en-US" sz="2000"/>
        </a:p>
      </dgm:t>
    </dgm:pt>
    <dgm:pt modelId="{6223B2D8-26EA-4264-AFB2-D51AB32A77C1}" type="sibTrans" cxnId="{D2F32370-790E-46F8-9EA7-732F2098E823}">
      <dgm:prSet custT="1"/>
      <dgm:spPr/>
      <dgm:t>
        <a:bodyPr/>
        <a:lstStyle/>
        <a:p>
          <a:endParaRPr lang="zh-CN" altLang="en-US" sz="1000"/>
        </a:p>
      </dgm:t>
    </dgm:pt>
    <dgm:pt modelId="{198A25F5-C4CF-4823-9A76-8E089EC05AAE}">
      <dgm:prSet phldrT="[文本]" custT="1"/>
      <dgm:spPr>
        <a:solidFill>
          <a:srgbClr val="FB9705"/>
        </a:solidFill>
      </dgm:spPr>
      <dgm:t>
        <a:bodyPr/>
        <a:lstStyle/>
        <a:p>
          <a:r>
            <a:rPr lang="en-US" altLang="zh-CN" sz="1200" dirty="0"/>
            <a:t>CO</a:t>
          </a:r>
          <a:r>
            <a:rPr lang="en-US" altLang="zh-CN" sz="1200" baseline="-25000" dirty="0"/>
            <a:t>2</a:t>
          </a:r>
          <a:r>
            <a:rPr lang="zh-CN" altLang="en-US" sz="1200" dirty="0"/>
            <a:t> </a:t>
          </a:r>
          <a:r>
            <a:rPr lang="en-US" altLang="zh-CN" sz="1200" dirty="0"/>
            <a:t>particle</a:t>
          </a:r>
          <a:endParaRPr lang="zh-CN" altLang="en-US" sz="1200" dirty="0"/>
        </a:p>
      </dgm:t>
    </dgm:pt>
    <dgm:pt modelId="{13F08EA8-4627-444D-84A2-8A6D0E61036D}" type="parTrans" cxnId="{7311F4FD-0FE8-449E-846D-B3596ADE335B}">
      <dgm:prSet/>
      <dgm:spPr/>
      <dgm:t>
        <a:bodyPr/>
        <a:lstStyle/>
        <a:p>
          <a:endParaRPr lang="zh-CN" altLang="en-US" sz="2000"/>
        </a:p>
      </dgm:t>
    </dgm:pt>
    <dgm:pt modelId="{C4D77217-5966-4723-9D8C-29A9DF23AB4E}" type="sibTrans" cxnId="{7311F4FD-0FE8-449E-846D-B3596ADE335B}">
      <dgm:prSet custT="1"/>
      <dgm:spPr/>
      <dgm:t>
        <a:bodyPr/>
        <a:lstStyle/>
        <a:p>
          <a:endParaRPr lang="zh-CN" altLang="en-US" sz="1000"/>
        </a:p>
      </dgm:t>
    </dgm:pt>
    <dgm:pt modelId="{98AC87C5-E775-49E0-9C3F-B10575EC8865}">
      <dgm:prSet phldrT="[文本]" custT="1"/>
      <dgm:spPr>
        <a:solidFill>
          <a:srgbClr val="7030A0"/>
        </a:solidFill>
      </dgm:spPr>
      <dgm:t>
        <a:bodyPr/>
        <a:lstStyle/>
        <a:p>
          <a:r>
            <a:rPr lang="en-US" altLang="zh-CN" sz="1200" dirty="0"/>
            <a:t>CO</a:t>
          </a:r>
          <a:r>
            <a:rPr lang="en-US" altLang="zh-CN" sz="1200" baseline="-25000" dirty="0"/>
            <a:t>2</a:t>
          </a:r>
          <a:r>
            <a:rPr lang="zh-CN" altLang="en-US" sz="1200" dirty="0"/>
            <a:t> </a:t>
          </a:r>
          <a:r>
            <a:rPr lang="en-US" altLang="zh-CN" sz="1200" dirty="0"/>
            <a:t>gel</a:t>
          </a:r>
          <a:endParaRPr lang="zh-CN" altLang="en-US" sz="1200" dirty="0"/>
        </a:p>
      </dgm:t>
    </dgm:pt>
    <dgm:pt modelId="{3A8A601A-A9AD-4C1A-9CB4-DC8EE634B5BE}" type="parTrans" cxnId="{372F8E9A-6EE2-485E-B71C-5367459497E1}">
      <dgm:prSet/>
      <dgm:spPr/>
      <dgm:t>
        <a:bodyPr/>
        <a:lstStyle/>
        <a:p>
          <a:endParaRPr lang="zh-CN" altLang="en-US" sz="2000"/>
        </a:p>
      </dgm:t>
    </dgm:pt>
    <dgm:pt modelId="{056B3E83-A93C-4F1B-B645-AEB4DE979A02}" type="sibTrans" cxnId="{372F8E9A-6EE2-485E-B71C-5367459497E1}">
      <dgm:prSet custT="1"/>
      <dgm:spPr/>
      <dgm:t>
        <a:bodyPr/>
        <a:lstStyle/>
        <a:p>
          <a:endParaRPr lang="zh-CN" altLang="en-US" sz="1000"/>
        </a:p>
      </dgm:t>
    </dgm:pt>
    <dgm:pt modelId="{F7DCE12D-6C70-47A4-BF29-1FC2D0E8B179}">
      <dgm:prSet custT="1"/>
      <dgm:spPr>
        <a:solidFill>
          <a:srgbClr val="663300"/>
        </a:solidFill>
      </dgm:spPr>
      <dgm:t>
        <a:bodyPr/>
        <a:lstStyle/>
        <a:p>
          <a:r>
            <a:rPr lang="en-US" altLang="zh-CN" sz="1200" dirty="0"/>
            <a:t>CO</a:t>
          </a:r>
          <a:r>
            <a:rPr lang="en-US" altLang="zh-CN" sz="1200" baseline="-25000" dirty="0"/>
            <a:t>2</a:t>
          </a:r>
          <a:r>
            <a:rPr lang="zh-CN" altLang="en-US" sz="1200" dirty="0"/>
            <a:t> </a:t>
          </a:r>
          <a:r>
            <a:rPr lang="en-US" altLang="zh-CN" sz="1200" dirty="0"/>
            <a:t>thickener</a:t>
          </a:r>
          <a:endParaRPr lang="zh-CN" altLang="en-US" sz="1200" dirty="0"/>
        </a:p>
      </dgm:t>
    </dgm:pt>
    <dgm:pt modelId="{8C0937DA-A43E-4B30-945F-8AB08FFA5919}" type="parTrans" cxnId="{1A920D3D-9F7C-48C1-95A4-F0186FFCE1B2}">
      <dgm:prSet/>
      <dgm:spPr/>
      <dgm:t>
        <a:bodyPr/>
        <a:lstStyle/>
        <a:p>
          <a:endParaRPr lang="zh-CN" altLang="en-US" sz="2000"/>
        </a:p>
      </dgm:t>
    </dgm:pt>
    <dgm:pt modelId="{C4DBD994-3AF6-4148-B0D3-4A2DDA4B7688}" type="sibTrans" cxnId="{1A920D3D-9F7C-48C1-95A4-F0186FFCE1B2}">
      <dgm:prSet custT="1"/>
      <dgm:spPr/>
      <dgm:t>
        <a:bodyPr/>
        <a:lstStyle/>
        <a:p>
          <a:endParaRPr lang="zh-CN" altLang="en-US" sz="1000"/>
        </a:p>
      </dgm:t>
    </dgm:pt>
    <dgm:pt modelId="{10E60102-5292-4FFD-8075-39A08D0C8C86}" type="pres">
      <dgm:prSet presAssocID="{A40E4A5B-FEE8-4D54-98AE-3BD159BA2CC1}" presName="cycle" presStyleCnt="0">
        <dgm:presLayoutVars>
          <dgm:dir/>
          <dgm:resizeHandles val="exact"/>
        </dgm:presLayoutVars>
      </dgm:prSet>
      <dgm:spPr/>
    </dgm:pt>
    <dgm:pt modelId="{0ACE6C8E-8B73-4F04-9888-F2EF5C9ABE24}" type="pres">
      <dgm:prSet presAssocID="{9C6F1DBD-F5F3-4EF0-9FA0-EE0DA45A806B}" presName="node" presStyleLbl="node1" presStyleIdx="0" presStyleCnt="6">
        <dgm:presLayoutVars>
          <dgm:bulletEnabled val="1"/>
        </dgm:presLayoutVars>
      </dgm:prSet>
      <dgm:spPr/>
    </dgm:pt>
    <dgm:pt modelId="{A2789265-E21E-4472-BCBE-9660907829AC}" type="pres">
      <dgm:prSet presAssocID="{73065842-BF4F-46BB-A7A4-337482B1BABA}" presName="sibTrans" presStyleLbl="sibTrans2D1" presStyleIdx="0" presStyleCnt="6"/>
      <dgm:spPr/>
    </dgm:pt>
    <dgm:pt modelId="{89552DB8-E68E-4183-BC49-FB6CDEFDC4BA}" type="pres">
      <dgm:prSet presAssocID="{73065842-BF4F-46BB-A7A4-337482B1BABA}" presName="connectorText" presStyleLbl="sibTrans2D1" presStyleIdx="0" presStyleCnt="6"/>
      <dgm:spPr/>
    </dgm:pt>
    <dgm:pt modelId="{18E5C1CF-66F9-4E08-A81C-E017A1A2D3C3}" type="pres">
      <dgm:prSet presAssocID="{F7DCE12D-6C70-47A4-BF29-1FC2D0E8B179}" presName="node" presStyleLbl="node1" presStyleIdx="1" presStyleCnt="6">
        <dgm:presLayoutVars>
          <dgm:bulletEnabled val="1"/>
        </dgm:presLayoutVars>
      </dgm:prSet>
      <dgm:spPr/>
    </dgm:pt>
    <dgm:pt modelId="{4C87AC8F-A35F-491C-8DBA-EDDC2B867ACB}" type="pres">
      <dgm:prSet presAssocID="{C4DBD994-3AF6-4148-B0D3-4A2DDA4B7688}" presName="sibTrans" presStyleLbl="sibTrans2D1" presStyleIdx="1" presStyleCnt="6"/>
      <dgm:spPr/>
    </dgm:pt>
    <dgm:pt modelId="{833508A3-4ADD-4F8B-A033-EC76D47BA50A}" type="pres">
      <dgm:prSet presAssocID="{C4DBD994-3AF6-4148-B0D3-4A2DDA4B7688}" presName="connectorText" presStyleLbl="sibTrans2D1" presStyleIdx="1" presStyleCnt="6"/>
      <dgm:spPr/>
    </dgm:pt>
    <dgm:pt modelId="{8A4CAF54-67FA-4220-BEA0-FD41F3911DA5}" type="pres">
      <dgm:prSet presAssocID="{B337C8AE-03B2-4CBF-BFA4-F0AD6B3F27D8}" presName="node" presStyleLbl="node1" presStyleIdx="2" presStyleCnt="6">
        <dgm:presLayoutVars>
          <dgm:bulletEnabled val="1"/>
        </dgm:presLayoutVars>
      </dgm:prSet>
      <dgm:spPr/>
    </dgm:pt>
    <dgm:pt modelId="{675098E6-A55B-43B2-868C-A4E5A886F57E}" type="pres">
      <dgm:prSet presAssocID="{99DB427B-A44B-49DF-96FF-E474F6813AE9}" presName="sibTrans" presStyleLbl="sibTrans2D1" presStyleIdx="2" presStyleCnt="6"/>
      <dgm:spPr/>
    </dgm:pt>
    <dgm:pt modelId="{4132D7D3-067E-4A2D-8C76-8BF1DB3137A9}" type="pres">
      <dgm:prSet presAssocID="{99DB427B-A44B-49DF-96FF-E474F6813AE9}" presName="connectorText" presStyleLbl="sibTrans2D1" presStyleIdx="2" presStyleCnt="6"/>
      <dgm:spPr/>
    </dgm:pt>
    <dgm:pt modelId="{A42839B9-3194-4F78-8CD5-91BAE2234C7C}" type="pres">
      <dgm:prSet presAssocID="{02562E18-60D7-48D6-A5F2-A00BA1D438DB}" presName="node" presStyleLbl="node1" presStyleIdx="3" presStyleCnt="6">
        <dgm:presLayoutVars>
          <dgm:bulletEnabled val="1"/>
        </dgm:presLayoutVars>
      </dgm:prSet>
      <dgm:spPr/>
    </dgm:pt>
    <dgm:pt modelId="{9D4E173D-9B98-4454-8708-678753426321}" type="pres">
      <dgm:prSet presAssocID="{6223B2D8-26EA-4264-AFB2-D51AB32A77C1}" presName="sibTrans" presStyleLbl="sibTrans2D1" presStyleIdx="3" presStyleCnt="6"/>
      <dgm:spPr/>
    </dgm:pt>
    <dgm:pt modelId="{1394FA03-558E-4A1B-BC81-F32D45413272}" type="pres">
      <dgm:prSet presAssocID="{6223B2D8-26EA-4264-AFB2-D51AB32A77C1}" presName="connectorText" presStyleLbl="sibTrans2D1" presStyleIdx="3" presStyleCnt="6"/>
      <dgm:spPr/>
    </dgm:pt>
    <dgm:pt modelId="{B319F7C0-DC5E-48EC-AC30-AF17CB881A97}" type="pres">
      <dgm:prSet presAssocID="{198A25F5-C4CF-4823-9A76-8E089EC05AAE}" presName="node" presStyleLbl="node1" presStyleIdx="4" presStyleCnt="6">
        <dgm:presLayoutVars>
          <dgm:bulletEnabled val="1"/>
        </dgm:presLayoutVars>
      </dgm:prSet>
      <dgm:spPr/>
    </dgm:pt>
    <dgm:pt modelId="{273F4AE6-5F70-473B-BC86-14AAAAC5A6FB}" type="pres">
      <dgm:prSet presAssocID="{C4D77217-5966-4723-9D8C-29A9DF23AB4E}" presName="sibTrans" presStyleLbl="sibTrans2D1" presStyleIdx="4" presStyleCnt="6"/>
      <dgm:spPr/>
    </dgm:pt>
    <dgm:pt modelId="{42AFCAD6-5796-4961-9F72-EA1923DE0055}" type="pres">
      <dgm:prSet presAssocID="{C4D77217-5966-4723-9D8C-29A9DF23AB4E}" presName="connectorText" presStyleLbl="sibTrans2D1" presStyleIdx="4" presStyleCnt="6"/>
      <dgm:spPr/>
    </dgm:pt>
    <dgm:pt modelId="{4F9E1621-B3C5-43DF-A319-3705B976297E}" type="pres">
      <dgm:prSet presAssocID="{98AC87C5-E775-49E0-9C3F-B10575EC8865}" presName="node" presStyleLbl="node1" presStyleIdx="5" presStyleCnt="6">
        <dgm:presLayoutVars>
          <dgm:bulletEnabled val="1"/>
        </dgm:presLayoutVars>
      </dgm:prSet>
      <dgm:spPr/>
    </dgm:pt>
    <dgm:pt modelId="{73E9A05B-8D33-4FC7-B268-3582091BD7E8}" type="pres">
      <dgm:prSet presAssocID="{056B3E83-A93C-4F1B-B645-AEB4DE979A02}" presName="sibTrans" presStyleLbl="sibTrans2D1" presStyleIdx="5" presStyleCnt="6"/>
      <dgm:spPr/>
    </dgm:pt>
    <dgm:pt modelId="{353939B9-11CD-4691-8A21-D7068AA50DD5}" type="pres">
      <dgm:prSet presAssocID="{056B3E83-A93C-4F1B-B645-AEB4DE979A02}" presName="connectorText" presStyleLbl="sibTrans2D1" presStyleIdx="5" presStyleCnt="6"/>
      <dgm:spPr/>
    </dgm:pt>
  </dgm:ptLst>
  <dgm:cxnLst>
    <dgm:cxn modelId="{C266CF22-3D54-4310-95C7-DE9F94E7EECC}" type="presOf" srcId="{C4D77217-5966-4723-9D8C-29A9DF23AB4E}" destId="{273F4AE6-5F70-473B-BC86-14AAAAC5A6FB}" srcOrd="0" destOrd="0" presId="urn:microsoft.com/office/officeart/2005/8/layout/cycle2"/>
    <dgm:cxn modelId="{7276092B-8B56-49E8-B0EA-572ABBA9920F}" type="presOf" srcId="{73065842-BF4F-46BB-A7A4-337482B1BABA}" destId="{A2789265-E21E-4472-BCBE-9660907829AC}" srcOrd="0" destOrd="0" presId="urn:microsoft.com/office/officeart/2005/8/layout/cycle2"/>
    <dgm:cxn modelId="{1B86AA37-11D9-49B2-8D08-61EF647674D9}" type="presOf" srcId="{6223B2D8-26EA-4264-AFB2-D51AB32A77C1}" destId="{1394FA03-558E-4A1B-BC81-F32D45413272}" srcOrd="1" destOrd="0" presId="urn:microsoft.com/office/officeart/2005/8/layout/cycle2"/>
    <dgm:cxn modelId="{3D55783B-A480-4125-9161-AC3FE4FEE25D}" type="presOf" srcId="{A40E4A5B-FEE8-4D54-98AE-3BD159BA2CC1}" destId="{10E60102-5292-4FFD-8075-39A08D0C8C86}" srcOrd="0" destOrd="0" presId="urn:microsoft.com/office/officeart/2005/8/layout/cycle2"/>
    <dgm:cxn modelId="{1A920D3D-9F7C-48C1-95A4-F0186FFCE1B2}" srcId="{A40E4A5B-FEE8-4D54-98AE-3BD159BA2CC1}" destId="{F7DCE12D-6C70-47A4-BF29-1FC2D0E8B179}" srcOrd="1" destOrd="0" parTransId="{8C0937DA-A43E-4B30-945F-8AB08FFA5919}" sibTransId="{C4DBD994-3AF6-4148-B0D3-4A2DDA4B7688}"/>
    <dgm:cxn modelId="{2E13F53F-D58E-4A77-81F1-05AEDA821ED7}" type="presOf" srcId="{056B3E83-A93C-4F1B-B645-AEB4DE979A02}" destId="{353939B9-11CD-4691-8A21-D7068AA50DD5}" srcOrd="1" destOrd="0" presId="urn:microsoft.com/office/officeart/2005/8/layout/cycle2"/>
    <dgm:cxn modelId="{CDA54548-A69B-4A79-A284-A83DC5B7EC06}" type="presOf" srcId="{C4D77217-5966-4723-9D8C-29A9DF23AB4E}" destId="{42AFCAD6-5796-4961-9F72-EA1923DE0055}" srcOrd="1" destOrd="0" presId="urn:microsoft.com/office/officeart/2005/8/layout/cycle2"/>
    <dgm:cxn modelId="{BE93856B-57E8-470F-BE70-FC72550EA65C}" type="presOf" srcId="{99DB427B-A44B-49DF-96FF-E474F6813AE9}" destId="{675098E6-A55B-43B2-868C-A4E5A886F57E}" srcOrd="0" destOrd="0" presId="urn:microsoft.com/office/officeart/2005/8/layout/cycle2"/>
    <dgm:cxn modelId="{5DD04F6C-5B4A-4777-82CB-76D22A06551F}" type="presOf" srcId="{056B3E83-A93C-4F1B-B645-AEB4DE979A02}" destId="{73E9A05B-8D33-4FC7-B268-3582091BD7E8}" srcOrd="0" destOrd="0" presId="urn:microsoft.com/office/officeart/2005/8/layout/cycle2"/>
    <dgm:cxn modelId="{D2F32370-790E-46F8-9EA7-732F2098E823}" srcId="{A40E4A5B-FEE8-4D54-98AE-3BD159BA2CC1}" destId="{02562E18-60D7-48D6-A5F2-A00BA1D438DB}" srcOrd="3" destOrd="0" parTransId="{527F9919-4275-417B-83A4-086AA226453A}" sibTransId="{6223B2D8-26EA-4264-AFB2-D51AB32A77C1}"/>
    <dgm:cxn modelId="{45ED7C76-2F38-45B4-A724-652731903670}" type="presOf" srcId="{02562E18-60D7-48D6-A5F2-A00BA1D438DB}" destId="{A42839B9-3194-4F78-8CD5-91BAE2234C7C}" srcOrd="0" destOrd="0" presId="urn:microsoft.com/office/officeart/2005/8/layout/cycle2"/>
    <dgm:cxn modelId="{A546F05A-C769-43E6-B8F3-11EDB422CE7E}" type="presOf" srcId="{C4DBD994-3AF6-4148-B0D3-4A2DDA4B7688}" destId="{4C87AC8F-A35F-491C-8DBA-EDDC2B867ACB}" srcOrd="0" destOrd="0" presId="urn:microsoft.com/office/officeart/2005/8/layout/cycle2"/>
    <dgm:cxn modelId="{BCB8EE7F-F385-4824-9DEB-ED8DDB6D88A6}" type="presOf" srcId="{73065842-BF4F-46BB-A7A4-337482B1BABA}" destId="{89552DB8-E68E-4183-BC49-FB6CDEFDC4BA}" srcOrd="1" destOrd="0" presId="urn:microsoft.com/office/officeart/2005/8/layout/cycle2"/>
    <dgm:cxn modelId="{7F327884-F45C-4803-9D2A-6D27C0281C58}" type="presOf" srcId="{B337C8AE-03B2-4CBF-BFA4-F0AD6B3F27D8}" destId="{8A4CAF54-67FA-4220-BEA0-FD41F3911DA5}" srcOrd="0" destOrd="0" presId="urn:microsoft.com/office/officeart/2005/8/layout/cycle2"/>
    <dgm:cxn modelId="{9E02D189-BEB0-4338-848E-3832B7E503FB}" type="presOf" srcId="{99DB427B-A44B-49DF-96FF-E474F6813AE9}" destId="{4132D7D3-067E-4A2D-8C76-8BF1DB3137A9}" srcOrd="1" destOrd="0" presId="urn:microsoft.com/office/officeart/2005/8/layout/cycle2"/>
    <dgm:cxn modelId="{0529438B-B32A-4A83-87D1-E5417E59A257}" type="presOf" srcId="{198A25F5-C4CF-4823-9A76-8E089EC05AAE}" destId="{B319F7C0-DC5E-48EC-AC30-AF17CB881A97}" srcOrd="0" destOrd="0" presId="urn:microsoft.com/office/officeart/2005/8/layout/cycle2"/>
    <dgm:cxn modelId="{3B93309A-2AC9-4C3B-B21B-38A49EB8AAEB}" srcId="{A40E4A5B-FEE8-4D54-98AE-3BD159BA2CC1}" destId="{B337C8AE-03B2-4CBF-BFA4-F0AD6B3F27D8}" srcOrd="2" destOrd="0" parTransId="{E296E0BF-F111-459B-ACA3-5657B916E1D0}" sibTransId="{99DB427B-A44B-49DF-96FF-E474F6813AE9}"/>
    <dgm:cxn modelId="{372F8E9A-6EE2-485E-B71C-5367459497E1}" srcId="{A40E4A5B-FEE8-4D54-98AE-3BD159BA2CC1}" destId="{98AC87C5-E775-49E0-9C3F-B10575EC8865}" srcOrd="5" destOrd="0" parTransId="{3A8A601A-A9AD-4C1A-9CB4-DC8EE634B5BE}" sibTransId="{056B3E83-A93C-4F1B-B645-AEB4DE979A02}"/>
    <dgm:cxn modelId="{E132B29E-84DD-465A-843D-727062041C60}" srcId="{A40E4A5B-FEE8-4D54-98AE-3BD159BA2CC1}" destId="{9C6F1DBD-F5F3-4EF0-9FA0-EE0DA45A806B}" srcOrd="0" destOrd="0" parTransId="{A2A44C93-C10C-4A77-9A23-6D98C4D5669F}" sibTransId="{73065842-BF4F-46BB-A7A4-337482B1BABA}"/>
    <dgm:cxn modelId="{F465FBAF-39D8-4684-87EB-A16CC56F531D}" type="presOf" srcId="{6223B2D8-26EA-4264-AFB2-D51AB32A77C1}" destId="{9D4E173D-9B98-4454-8708-678753426321}" srcOrd="0" destOrd="0" presId="urn:microsoft.com/office/officeart/2005/8/layout/cycle2"/>
    <dgm:cxn modelId="{F26DBEB4-0F8C-4E91-AFB0-B747BE5FA662}" type="presOf" srcId="{9C6F1DBD-F5F3-4EF0-9FA0-EE0DA45A806B}" destId="{0ACE6C8E-8B73-4F04-9888-F2EF5C9ABE24}" srcOrd="0" destOrd="0" presId="urn:microsoft.com/office/officeart/2005/8/layout/cycle2"/>
    <dgm:cxn modelId="{B60DFDB7-A086-4AF9-A3A1-36CA7FFC0994}" type="presOf" srcId="{C4DBD994-3AF6-4148-B0D3-4A2DDA4B7688}" destId="{833508A3-4ADD-4F8B-A033-EC76D47BA50A}" srcOrd="1" destOrd="0" presId="urn:microsoft.com/office/officeart/2005/8/layout/cycle2"/>
    <dgm:cxn modelId="{88970DD3-0325-418E-BF54-4915E73D17F8}" type="presOf" srcId="{F7DCE12D-6C70-47A4-BF29-1FC2D0E8B179}" destId="{18E5C1CF-66F9-4E08-A81C-E017A1A2D3C3}" srcOrd="0" destOrd="0" presId="urn:microsoft.com/office/officeart/2005/8/layout/cycle2"/>
    <dgm:cxn modelId="{BFCCC7E3-373D-4940-905F-D3623C507A94}" type="presOf" srcId="{98AC87C5-E775-49E0-9C3F-B10575EC8865}" destId="{4F9E1621-B3C5-43DF-A319-3705B976297E}" srcOrd="0" destOrd="0" presId="urn:microsoft.com/office/officeart/2005/8/layout/cycle2"/>
    <dgm:cxn modelId="{7311F4FD-0FE8-449E-846D-B3596ADE335B}" srcId="{A40E4A5B-FEE8-4D54-98AE-3BD159BA2CC1}" destId="{198A25F5-C4CF-4823-9A76-8E089EC05AAE}" srcOrd="4" destOrd="0" parTransId="{13F08EA8-4627-444D-84A2-8A6D0E61036D}" sibTransId="{C4D77217-5966-4723-9D8C-29A9DF23AB4E}"/>
    <dgm:cxn modelId="{5FF8F06B-4E5F-44C5-BF34-281280A09F4B}" type="presParOf" srcId="{10E60102-5292-4FFD-8075-39A08D0C8C86}" destId="{0ACE6C8E-8B73-4F04-9888-F2EF5C9ABE24}" srcOrd="0" destOrd="0" presId="urn:microsoft.com/office/officeart/2005/8/layout/cycle2"/>
    <dgm:cxn modelId="{400612A9-B670-4D2A-84BB-9B73EFD19CC2}" type="presParOf" srcId="{10E60102-5292-4FFD-8075-39A08D0C8C86}" destId="{A2789265-E21E-4472-BCBE-9660907829AC}" srcOrd="1" destOrd="0" presId="urn:microsoft.com/office/officeart/2005/8/layout/cycle2"/>
    <dgm:cxn modelId="{E602B4F8-083A-43A4-B802-D3C04C691071}" type="presParOf" srcId="{A2789265-E21E-4472-BCBE-9660907829AC}" destId="{89552DB8-E68E-4183-BC49-FB6CDEFDC4BA}" srcOrd="0" destOrd="0" presId="urn:microsoft.com/office/officeart/2005/8/layout/cycle2"/>
    <dgm:cxn modelId="{D0CF9239-9493-4DB9-8E07-A4E095C569AB}" type="presParOf" srcId="{10E60102-5292-4FFD-8075-39A08D0C8C86}" destId="{18E5C1CF-66F9-4E08-A81C-E017A1A2D3C3}" srcOrd="2" destOrd="0" presId="urn:microsoft.com/office/officeart/2005/8/layout/cycle2"/>
    <dgm:cxn modelId="{D5EA6796-EF29-436B-A659-AB9F6D305D95}" type="presParOf" srcId="{10E60102-5292-4FFD-8075-39A08D0C8C86}" destId="{4C87AC8F-A35F-491C-8DBA-EDDC2B867ACB}" srcOrd="3" destOrd="0" presId="urn:microsoft.com/office/officeart/2005/8/layout/cycle2"/>
    <dgm:cxn modelId="{CEE9173B-C9CC-45FE-BBB3-DB1880C1B9D5}" type="presParOf" srcId="{4C87AC8F-A35F-491C-8DBA-EDDC2B867ACB}" destId="{833508A3-4ADD-4F8B-A033-EC76D47BA50A}" srcOrd="0" destOrd="0" presId="urn:microsoft.com/office/officeart/2005/8/layout/cycle2"/>
    <dgm:cxn modelId="{BA805970-E8CB-4188-A8C9-D088D55791A3}" type="presParOf" srcId="{10E60102-5292-4FFD-8075-39A08D0C8C86}" destId="{8A4CAF54-67FA-4220-BEA0-FD41F3911DA5}" srcOrd="4" destOrd="0" presId="urn:microsoft.com/office/officeart/2005/8/layout/cycle2"/>
    <dgm:cxn modelId="{0AAFB04F-FCBD-4803-A1F6-CBD19ABE7FBD}" type="presParOf" srcId="{10E60102-5292-4FFD-8075-39A08D0C8C86}" destId="{675098E6-A55B-43B2-868C-A4E5A886F57E}" srcOrd="5" destOrd="0" presId="urn:microsoft.com/office/officeart/2005/8/layout/cycle2"/>
    <dgm:cxn modelId="{C8194FA1-E710-415B-B7A1-8C1E8AFB8D10}" type="presParOf" srcId="{675098E6-A55B-43B2-868C-A4E5A886F57E}" destId="{4132D7D3-067E-4A2D-8C76-8BF1DB3137A9}" srcOrd="0" destOrd="0" presId="urn:microsoft.com/office/officeart/2005/8/layout/cycle2"/>
    <dgm:cxn modelId="{8FAFCBB5-6A26-4FDD-BACE-6678A423D55A}" type="presParOf" srcId="{10E60102-5292-4FFD-8075-39A08D0C8C86}" destId="{A42839B9-3194-4F78-8CD5-91BAE2234C7C}" srcOrd="6" destOrd="0" presId="urn:microsoft.com/office/officeart/2005/8/layout/cycle2"/>
    <dgm:cxn modelId="{C0979AE2-6D20-4BBC-B792-F563C4021214}" type="presParOf" srcId="{10E60102-5292-4FFD-8075-39A08D0C8C86}" destId="{9D4E173D-9B98-4454-8708-678753426321}" srcOrd="7" destOrd="0" presId="urn:microsoft.com/office/officeart/2005/8/layout/cycle2"/>
    <dgm:cxn modelId="{7F9A233A-663C-41C3-83BA-EDFA6EDA508A}" type="presParOf" srcId="{9D4E173D-9B98-4454-8708-678753426321}" destId="{1394FA03-558E-4A1B-BC81-F32D45413272}" srcOrd="0" destOrd="0" presId="urn:microsoft.com/office/officeart/2005/8/layout/cycle2"/>
    <dgm:cxn modelId="{6BBA2E31-D7E3-4CCD-BC72-9483770A1478}" type="presParOf" srcId="{10E60102-5292-4FFD-8075-39A08D0C8C86}" destId="{B319F7C0-DC5E-48EC-AC30-AF17CB881A97}" srcOrd="8" destOrd="0" presId="urn:microsoft.com/office/officeart/2005/8/layout/cycle2"/>
    <dgm:cxn modelId="{6BF08CDC-722D-427F-B0A3-9F2E1365634A}" type="presParOf" srcId="{10E60102-5292-4FFD-8075-39A08D0C8C86}" destId="{273F4AE6-5F70-473B-BC86-14AAAAC5A6FB}" srcOrd="9" destOrd="0" presId="urn:microsoft.com/office/officeart/2005/8/layout/cycle2"/>
    <dgm:cxn modelId="{7610BF80-AB5C-4863-8989-51DD853896FB}" type="presParOf" srcId="{273F4AE6-5F70-473B-BC86-14AAAAC5A6FB}" destId="{42AFCAD6-5796-4961-9F72-EA1923DE0055}" srcOrd="0" destOrd="0" presId="urn:microsoft.com/office/officeart/2005/8/layout/cycle2"/>
    <dgm:cxn modelId="{BACFEC8C-B571-4E7B-9DEB-F016889B97A9}" type="presParOf" srcId="{10E60102-5292-4FFD-8075-39A08D0C8C86}" destId="{4F9E1621-B3C5-43DF-A319-3705B976297E}" srcOrd="10" destOrd="0" presId="urn:microsoft.com/office/officeart/2005/8/layout/cycle2"/>
    <dgm:cxn modelId="{F7B95B14-29E6-4401-AFE6-6A9211F5CF8A}" type="presParOf" srcId="{10E60102-5292-4FFD-8075-39A08D0C8C86}" destId="{73E9A05B-8D33-4FC7-B268-3582091BD7E8}" srcOrd="11" destOrd="0" presId="urn:microsoft.com/office/officeart/2005/8/layout/cycle2"/>
    <dgm:cxn modelId="{DE9FAB73-5E5B-4942-B60E-1F9BE585E26E}" type="presParOf" srcId="{73E9A05B-8D33-4FC7-B268-3582091BD7E8}" destId="{353939B9-11CD-4691-8A21-D7068AA50DD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63383-C262-4E14-9C5A-F36928C2B28C}">
      <dsp:nvSpPr>
        <dsp:cNvPr id="0" name=""/>
        <dsp:cNvSpPr/>
      </dsp:nvSpPr>
      <dsp:spPr>
        <a:xfrm>
          <a:off x="1075" y="0"/>
          <a:ext cx="1055659" cy="304720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  <a:ea typeface="+mn-ea"/>
            </a:rPr>
            <a:t>Fundamental research</a:t>
          </a:r>
        </a:p>
      </dsp:txBody>
      <dsp:txXfrm>
        <a:off x="1075" y="0"/>
        <a:ext cx="1055659" cy="914162"/>
      </dsp:txXfrm>
    </dsp:sp>
    <dsp:sp modelId="{3973FA51-E87B-418A-9BA8-9C89042BA177}">
      <dsp:nvSpPr>
        <dsp:cNvPr id="0" name=""/>
        <dsp:cNvSpPr/>
      </dsp:nvSpPr>
      <dsp:spPr>
        <a:xfrm>
          <a:off x="106641" y="915055"/>
          <a:ext cx="844527" cy="9187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  <a:ea typeface="+mn-ea"/>
            </a:rPr>
            <a:t>National funding</a:t>
          </a:r>
        </a:p>
      </dsp:txBody>
      <dsp:txXfrm>
        <a:off x="131376" y="939790"/>
        <a:ext cx="795057" cy="869305"/>
      </dsp:txXfrm>
    </dsp:sp>
    <dsp:sp modelId="{D9B78AA2-FE03-4DFB-8D76-244B2D2D0FA9}">
      <dsp:nvSpPr>
        <dsp:cNvPr id="0" name=""/>
        <dsp:cNvSpPr/>
      </dsp:nvSpPr>
      <dsp:spPr>
        <a:xfrm>
          <a:off x="106641" y="1975180"/>
          <a:ext cx="844527" cy="9187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  <a:ea typeface="+mn-ea"/>
            </a:rPr>
            <a:t>973 Project</a:t>
          </a:r>
        </a:p>
      </dsp:txBody>
      <dsp:txXfrm>
        <a:off x="131376" y="1999915"/>
        <a:ext cx="795057" cy="869305"/>
      </dsp:txXfrm>
    </dsp:sp>
    <dsp:sp modelId="{9D7CB9A4-3249-4547-B445-8701FAD9F534}">
      <dsp:nvSpPr>
        <dsp:cNvPr id="0" name=""/>
        <dsp:cNvSpPr/>
      </dsp:nvSpPr>
      <dsp:spPr>
        <a:xfrm>
          <a:off x="1135910" y="0"/>
          <a:ext cx="1055659" cy="304720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+mn-lt"/>
              <a:ea typeface="+mn-ea"/>
            </a:rPr>
            <a:t>Technology prototype and Pilot test</a:t>
          </a:r>
        </a:p>
      </dsp:txBody>
      <dsp:txXfrm>
        <a:off x="1135910" y="0"/>
        <a:ext cx="1055659" cy="914162"/>
      </dsp:txXfrm>
    </dsp:sp>
    <dsp:sp modelId="{D9EC37AA-1137-40A9-B6C3-23D7ECC4CBFB}">
      <dsp:nvSpPr>
        <dsp:cNvPr id="0" name=""/>
        <dsp:cNvSpPr/>
      </dsp:nvSpPr>
      <dsp:spPr>
        <a:xfrm>
          <a:off x="1241476" y="915055"/>
          <a:ext cx="844527" cy="9187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  <a:ea typeface="+mn-ea"/>
            </a:rPr>
            <a:t>973 Project</a:t>
          </a:r>
        </a:p>
      </dsp:txBody>
      <dsp:txXfrm>
        <a:off x="1266211" y="939790"/>
        <a:ext cx="795057" cy="869305"/>
      </dsp:txXfrm>
    </dsp:sp>
    <dsp:sp modelId="{9AC5FC7D-1EE0-4FE9-8636-6800E2BC143E}">
      <dsp:nvSpPr>
        <dsp:cNvPr id="0" name=""/>
        <dsp:cNvSpPr/>
      </dsp:nvSpPr>
      <dsp:spPr>
        <a:xfrm>
          <a:off x="1241476" y="1975180"/>
          <a:ext cx="844527" cy="9187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  <a:ea typeface="+mn-ea"/>
            </a:rPr>
            <a:t>863 Project</a:t>
          </a:r>
        </a:p>
      </dsp:txBody>
      <dsp:txXfrm>
        <a:off x="1266211" y="1999915"/>
        <a:ext cx="795057" cy="869305"/>
      </dsp:txXfrm>
    </dsp:sp>
    <dsp:sp modelId="{C9488629-5446-4599-969D-2FAD2DC58F78}">
      <dsp:nvSpPr>
        <dsp:cNvPr id="0" name=""/>
        <dsp:cNvSpPr/>
      </dsp:nvSpPr>
      <dsp:spPr>
        <a:xfrm>
          <a:off x="2270744" y="0"/>
          <a:ext cx="1055659" cy="304720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+mn-lt"/>
              <a:ea typeface="+mn-ea"/>
            </a:rPr>
            <a:t>Applied technology</a:t>
          </a:r>
        </a:p>
      </dsp:txBody>
      <dsp:txXfrm>
        <a:off x="2270744" y="0"/>
        <a:ext cx="1055659" cy="914162"/>
      </dsp:txXfrm>
    </dsp:sp>
    <dsp:sp modelId="{EE05A641-5B71-465F-AB5E-6272385CB261}">
      <dsp:nvSpPr>
        <dsp:cNvPr id="0" name=""/>
        <dsp:cNvSpPr/>
      </dsp:nvSpPr>
      <dsp:spPr>
        <a:xfrm>
          <a:off x="2376310" y="915055"/>
          <a:ext cx="844527" cy="9187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  <a:ea typeface="+mn-ea"/>
            </a:rPr>
            <a:t>863 Project</a:t>
          </a:r>
        </a:p>
      </dsp:txBody>
      <dsp:txXfrm>
        <a:off x="2401045" y="939790"/>
        <a:ext cx="795057" cy="869305"/>
      </dsp:txXfrm>
    </dsp:sp>
    <dsp:sp modelId="{219DAB62-DEAC-4F42-9128-3BDE32D9C392}">
      <dsp:nvSpPr>
        <dsp:cNvPr id="0" name=""/>
        <dsp:cNvSpPr/>
      </dsp:nvSpPr>
      <dsp:spPr>
        <a:xfrm>
          <a:off x="2376310" y="1975180"/>
          <a:ext cx="844527" cy="9187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+mn-lt"/>
              <a:ea typeface="+mn-ea"/>
            </a:rPr>
            <a:t>National </a:t>
          </a:r>
          <a:r>
            <a:rPr lang="en-US" sz="1400" kern="1200" dirty="0">
              <a:latin typeface="+mn-lt"/>
              <a:ea typeface="+mn-ea"/>
            </a:rPr>
            <a:t>Special</a:t>
          </a:r>
          <a:r>
            <a:rPr lang="en-US" sz="1200" kern="1200" dirty="0">
              <a:latin typeface="+mn-lt"/>
              <a:ea typeface="+mn-ea"/>
            </a:rPr>
            <a:t> fund</a:t>
          </a:r>
        </a:p>
      </dsp:txBody>
      <dsp:txXfrm>
        <a:off x="2401045" y="1999915"/>
        <a:ext cx="795057" cy="869305"/>
      </dsp:txXfrm>
    </dsp:sp>
    <dsp:sp modelId="{F3407216-67F9-49C4-88EB-FBAC72D1BAE4}">
      <dsp:nvSpPr>
        <dsp:cNvPr id="0" name=""/>
        <dsp:cNvSpPr/>
      </dsp:nvSpPr>
      <dsp:spPr>
        <a:xfrm>
          <a:off x="3405578" y="0"/>
          <a:ext cx="1055659" cy="304720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+mn-lt"/>
              <a:ea typeface="+mn-ea"/>
            </a:rPr>
            <a:t>Industrial Application</a:t>
          </a:r>
        </a:p>
      </dsp:txBody>
      <dsp:txXfrm>
        <a:off x="3405578" y="0"/>
        <a:ext cx="1055659" cy="914162"/>
      </dsp:txXfrm>
    </dsp:sp>
    <dsp:sp modelId="{B39D5391-8AC5-4701-9B24-98EA88096BF6}">
      <dsp:nvSpPr>
        <dsp:cNvPr id="0" name=""/>
        <dsp:cNvSpPr/>
      </dsp:nvSpPr>
      <dsp:spPr>
        <a:xfrm>
          <a:off x="3511144" y="914162"/>
          <a:ext cx="844527" cy="19806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  <a:ea typeface="+mn-ea"/>
            </a:rPr>
            <a:t>Industrial support</a:t>
          </a:r>
        </a:p>
      </dsp:txBody>
      <dsp:txXfrm>
        <a:off x="3535879" y="938897"/>
        <a:ext cx="795057" cy="19312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B6685-8ADE-4816-9012-B7DD618DAA9C}">
      <dsp:nvSpPr>
        <dsp:cNvPr id="0" name=""/>
        <dsp:cNvSpPr/>
      </dsp:nvSpPr>
      <dsp:spPr>
        <a:xfrm>
          <a:off x="141978" y="310884"/>
          <a:ext cx="2388015" cy="3045938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BAB090F-A24D-4BB6-BBF0-DBB4E9A8280A}">
      <dsp:nvSpPr>
        <dsp:cNvPr id="0" name=""/>
        <dsp:cNvSpPr/>
      </dsp:nvSpPr>
      <dsp:spPr>
        <a:xfrm>
          <a:off x="237499" y="1407422"/>
          <a:ext cx="1838772" cy="1827562"/>
        </a:xfrm>
        <a:prstGeom prst="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300" kern="1200" dirty="0"/>
            <a:t>CCUS Development</a:t>
          </a:r>
          <a:endParaRPr lang="en-US" sz="2300" kern="1200" dirty="0"/>
        </a:p>
      </dsp:txBody>
      <dsp:txXfrm>
        <a:off x="237499" y="1407422"/>
        <a:ext cx="1838772" cy="1827562"/>
      </dsp:txXfrm>
    </dsp:sp>
    <dsp:sp modelId="{52917E66-22D6-4F66-9961-72E26D0E7E1F}">
      <dsp:nvSpPr>
        <dsp:cNvPr id="0" name=""/>
        <dsp:cNvSpPr/>
      </dsp:nvSpPr>
      <dsp:spPr>
        <a:xfrm>
          <a:off x="2118792" y="158587"/>
          <a:ext cx="822403" cy="82240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E7FABA9-3B56-4628-AD3A-450B6660C45D}">
      <dsp:nvSpPr>
        <dsp:cNvPr id="0" name=""/>
        <dsp:cNvSpPr/>
      </dsp:nvSpPr>
      <dsp:spPr>
        <a:xfrm>
          <a:off x="2941196" y="158587"/>
          <a:ext cx="978076" cy="822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latin typeface="+mn-lt"/>
              <a:ea typeface="+mn-ea"/>
            </a:rPr>
            <a:t>University</a:t>
          </a:r>
          <a:endParaRPr lang="en-US" sz="1600" kern="1200" dirty="0">
            <a:latin typeface="+mn-lt"/>
            <a:ea typeface="+mn-ea"/>
          </a:endParaRPr>
        </a:p>
      </dsp:txBody>
      <dsp:txXfrm>
        <a:off x="2941196" y="158587"/>
        <a:ext cx="978076" cy="822403"/>
      </dsp:txXfrm>
    </dsp:sp>
    <dsp:sp modelId="{7219EC89-F256-4276-B32F-13AB5B2F2912}">
      <dsp:nvSpPr>
        <dsp:cNvPr id="0" name=""/>
        <dsp:cNvSpPr/>
      </dsp:nvSpPr>
      <dsp:spPr>
        <a:xfrm>
          <a:off x="2118792" y="1129023"/>
          <a:ext cx="822403" cy="82240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DB7BFA6-64EC-4176-A6FE-8633F95F6123}">
      <dsp:nvSpPr>
        <dsp:cNvPr id="0" name=""/>
        <dsp:cNvSpPr/>
      </dsp:nvSpPr>
      <dsp:spPr>
        <a:xfrm>
          <a:off x="2941196" y="1129023"/>
          <a:ext cx="978076" cy="822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latin typeface="+mn-lt"/>
              <a:ea typeface="+mn-ea"/>
            </a:rPr>
            <a:t>Research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latin typeface="+mn-lt"/>
              <a:ea typeface="+mn-ea"/>
            </a:rPr>
            <a:t>Institute</a:t>
          </a:r>
          <a:endParaRPr lang="en-US" sz="1400" kern="1200" dirty="0">
            <a:latin typeface="+mn-lt"/>
            <a:ea typeface="+mn-ea"/>
          </a:endParaRPr>
        </a:p>
      </dsp:txBody>
      <dsp:txXfrm>
        <a:off x="2941196" y="1129023"/>
        <a:ext cx="978076" cy="822403"/>
      </dsp:txXfrm>
    </dsp:sp>
    <dsp:sp modelId="{41371AAE-FC3D-44AA-BC1C-A2D70944930F}">
      <dsp:nvSpPr>
        <dsp:cNvPr id="0" name=""/>
        <dsp:cNvSpPr/>
      </dsp:nvSpPr>
      <dsp:spPr>
        <a:xfrm>
          <a:off x="2118792" y="2099459"/>
          <a:ext cx="822403" cy="82240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7285B4-C9EC-4D5D-8093-7F9EE0C7F7A1}">
      <dsp:nvSpPr>
        <dsp:cNvPr id="0" name=""/>
        <dsp:cNvSpPr/>
      </dsp:nvSpPr>
      <dsp:spPr>
        <a:xfrm>
          <a:off x="2941196" y="2099459"/>
          <a:ext cx="978076" cy="822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latin typeface="+mn-lt"/>
              <a:ea typeface="+mn-ea"/>
            </a:rPr>
            <a:t>Industry</a:t>
          </a:r>
          <a:endParaRPr lang="en-US" sz="1600" kern="1200" dirty="0">
            <a:latin typeface="+mn-lt"/>
            <a:ea typeface="+mn-ea"/>
          </a:endParaRPr>
        </a:p>
      </dsp:txBody>
      <dsp:txXfrm>
        <a:off x="2941196" y="2099459"/>
        <a:ext cx="978076" cy="8224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076A1-2529-4888-9206-9908205680D0}">
      <dsp:nvSpPr>
        <dsp:cNvPr id="0" name=""/>
        <dsp:cNvSpPr/>
      </dsp:nvSpPr>
      <dsp:spPr>
        <a:xfrm>
          <a:off x="1584176" y="1442"/>
          <a:ext cx="1432419" cy="547412"/>
        </a:xfrm>
        <a:prstGeom prst="roundRect">
          <a:avLst/>
        </a:prstGeom>
        <a:solidFill>
          <a:srgbClr val="9CA0F6"/>
        </a:solidFill>
        <a:ln>
          <a:noFill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>
              <a:solidFill>
                <a:schemeClr val="tx1"/>
              </a:solidFill>
            </a:rPr>
            <a:t>Resource strategy</a:t>
          </a:r>
          <a:endParaRPr lang="zh-CN" altLang="en-US" sz="1600" kern="1200" dirty="0">
            <a:solidFill>
              <a:schemeClr val="tx1"/>
            </a:solidFill>
          </a:endParaRPr>
        </a:p>
      </dsp:txBody>
      <dsp:txXfrm>
        <a:off x="1610898" y="28164"/>
        <a:ext cx="1378975" cy="493968"/>
      </dsp:txXfrm>
    </dsp:sp>
    <dsp:sp modelId="{D9840794-8C61-46CB-9D25-F233C8240FE2}">
      <dsp:nvSpPr>
        <dsp:cNvPr id="0" name=""/>
        <dsp:cNvSpPr/>
      </dsp:nvSpPr>
      <dsp:spPr>
        <a:xfrm>
          <a:off x="1029037" y="278735"/>
          <a:ext cx="2577604" cy="2577604"/>
        </a:xfrm>
        <a:custGeom>
          <a:avLst/>
          <a:gdLst/>
          <a:ahLst/>
          <a:cxnLst/>
          <a:rect l="0" t="0" r="0" b="0"/>
          <a:pathLst>
            <a:path>
              <a:moveTo>
                <a:pt x="1990579" y="207821"/>
              </a:moveTo>
              <a:arcTo wR="1288802" hR="1288802" stAng="18179509" swAng="944073"/>
            </a:path>
          </a:pathLst>
        </a:custGeom>
        <a:noFill/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BC4265-71B1-4930-8B69-ECB6A7A0FD18}">
      <dsp:nvSpPr>
        <dsp:cNvPr id="0" name=""/>
        <dsp:cNvSpPr/>
      </dsp:nvSpPr>
      <dsp:spPr>
        <a:xfrm>
          <a:off x="2646974" y="720080"/>
          <a:ext cx="1646348" cy="547412"/>
        </a:xfrm>
        <a:prstGeom prst="roundRect">
          <a:avLst/>
        </a:prstGeom>
        <a:solidFill>
          <a:srgbClr val="000066"/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/>
            <a:t>Integration strategy</a:t>
          </a:r>
          <a:endParaRPr lang="zh-CN" altLang="en-US" sz="1600" kern="1200" dirty="0"/>
        </a:p>
      </dsp:txBody>
      <dsp:txXfrm>
        <a:off x="2673696" y="746802"/>
        <a:ext cx="1592904" cy="493968"/>
      </dsp:txXfrm>
    </dsp:sp>
    <dsp:sp modelId="{B356F6FD-3FB7-400F-9F2E-8C801A16D161}">
      <dsp:nvSpPr>
        <dsp:cNvPr id="0" name=""/>
        <dsp:cNvSpPr/>
      </dsp:nvSpPr>
      <dsp:spPr>
        <a:xfrm>
          <a:off x="1012432" y="213840"/>
          <a:ext cx="2577604" cy="2577604"/>
        </a:xfrm>
        <a:custGeom>
          <a:avLst/>
          <a:gdLst/>
          <a:ahLst/>
          <a:cxnLst/>
          <a:rect l="0" t="0" r="0" b="0"/>
          <a:pathLst>
            <a:path>
              <a:moveTo>
                <a:pt x="2556931" y="1058893"/>
              </a:moveTo>
              <a:arcTo wR="1288802" hR="1288802" stAng="20983443" swAng="1403270"/>
            </a:path>
          </a:pathLst>
        </a:custGeom>
        <a:noFill/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6D7B34-F6DB-4272-8A7A-B61705B39CFB}">
      <dsp:nvSpPr>
        <dsp:cNvPr id="0" name=""/>
        <dsp:cNvSpPr/>
      </dsp:nvSpPr>
      <dsp:spPr>
        <a:xfrm>
          <a:off x="2691825" y="1800199"/>
          <a:ext cx="1556648" cy="547412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/>
            <a:t>Differentiation strategy</a:t>
          </a:r>
          <a:endParaRPr lang="zh-CN" altLang="en-US" sz="1600" kern="1200" dirty="0"/>
        </a:p>
      </dsp:txBody>
      <dsp:txXfrm>
        <a:off x="2718547" y="1826921"/>
        <a:ext cx="1503204" cy="493968"/>
      </dsp:txXfrm>
    </dsp:sp>
    <dsp:sp modelId="{29FB745F-EABE-4D7E-9C6C-40E3A5E5312D}">
      <dsp:nvSpPr>
        <dsp:cNvPr id="0" name=""/>
        <dsp:cNvSpPr/>
      </dsp:nvSpPr>
      <dsp:spPr>
        <a:xfrm>
          <a:off x="1069070" y="185371"/>
          <a:ext cx="2577604" cy="2577604"/>
        </a:xfrm>
        <a:custGeom>
          <a:avLst/>
          <a:gdLst/>
          <a:ahLst/>
          <a:cxnLst/>
          <a:rect l="0" t="0" r="0" b="0"/>
          <a:pathLst>
            <a:path>
              <a:moveTo>
                <a:pt x="2233472" y="2165505"/>
              </a:moveTo>
              <a:arcTo wR="1288802" hR="1288802" stAng="2571774" swAng="1168309"/>
            </a:path>
          </a:pathLst>
        </a:custGeom>
        <a:noFill/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721A82-5597-46B9-9B28-DFE33B28F48E}">
      <dsp:nvSpPr>
        <dsp:cNvPr id="0" name=""/>
        <dsp:cNvSpPr/>
      </dsp:nvSpPr>
      <dsp:spPr>
        <a:xfrm>
          <a:off x="1503428" y="2520286"/>
          <a:ext cx="1448900" cy="547412"/>
        </a:xfrm>
        <a:prstGeom prst="roundRect">
          <a:avLst/>
        </a:prstGeom>
        <a:solidFill>
          <a:srgbClr val="337739"/>
        </a:solidFill>
        <a:ln>
          <a:noFill/>
        </a:ln>
        <a:effectLst>
          <a:innerShdw blurRad="63500" dist="50800" dir="16200000">
            <a:prstClr val="black">
              <a:alpha val="50000"/>
            </a:prst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/>
            <a:t>Low carbon strategy</a:t>
          </a:r>
          <a:endParaRPr lang="zh-CN" altLang="en-US" sz="1600" kern="1200" dirty="0"/>
        </a:p>
      </dsp:txBody>
      <dsp:txXfrm>
        <a:off x="1530150" y="2547008"/>
        <a:ext cx="1395456" cy="493968"/>
      </dsp:txXfrm>
    </dsp:sp>
    <dsp:sp modelId="{8BFA34BF-1C28-4626-9FA0-721E12AD675A}">
      <dsp:nvSpPr>
        <dsp:cNvPr id="0" name=""/>
        <dsp:cNvSpPr/>
      </dsp:nvSpPr>
      <dsp:spPr>
        <a:xfrm>
          <a:off x="846765" y="91665"/>
          <a:ext cx="2577604" cy="2577604"/>
        </a:xfrm>
        <a:custGeom>
          <a:avLst/>
          <a:gdLst/>
          <a:ahLst/>
          <a:cxnLst/>
          <a:rect l="0" t="0" r="0" b="0"/>
          <a:pathLst>
            <a:path>
              <a:moveTo>
                <a:pt x="684595" y="2427198"/>
              </a:moveTo>
              <a:arcTo wR="1288802" hR="1288802" stAng="7077433" swAng="796836"/>
            </a:path>
          </a:pathLst>
        </a:custGeom>
        <a:noFill/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563C9-B43C-4C18-8B43-E40477D9E1ED}">
      <dsp:nvSpPr>
        <dsp:cNvPr id="0" name=""/>
        <dsp:cNvSpPr/>
      </dsp:nvSpPr>
      <dsp:spPr>
        <a:xfrm>
          <a:off x="360041" y="1800200"/>
          <a:ext cx="1527905" cy="547412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/>
            <a:t>Internationalization strategy </a:t>
          </a:r>
          <a:endParaRPr lang="zh-CN" altLang="en-US" sz="1600" kern="1200" dirty="0"/>
        </a:p>
      </dsp:txBody>
      <dsp:txXfrm>
        <a:off x="386763" y="1826922"/>
        <a:ext cx="1474461" cy="493968"/>
      </dsp:txXfrm>
    </dsp:sp>
    <dsp:sp modelId="{6D654E70-81B6-4B5B-B827-4B2C49B38E10}">
      <dsp:nvSpPr>
        <dsp:cNvPr id="0" name=""/>
        <dsp:cNvSpPr/>
      </dsp:nvSpPr>
      <dsp:spPr>
        <a:xfrm>
          <a:off x="1019365" y="276514"/>
          <a:ext cx="2577604" cy="2577604"/>
        </a:xfrm>
        <a:custGeom>
          <a:avLst/>
          <a:gdLst/>
          <a:ahLst/>
          <a:cxnLst/>
          <a:rect l="0" t="0" r="0" b="0"/>
          <a:pathLst>
            <a:path>
              <a:moveTo>
                <a:pt x="20624" y="1518444"/>
              </a:moveTo>
              <a:arcTo wR="1288802" hR="1288802" stAng="10184164" swAng="1403287"/>
            </a:path>
          </a:pathLst>
        </a:custGeom>
        <a:noFill/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9531F4-4373-49E7-89DD-4FDBA67CC292}">
      <dsp:nvSpPr>
        <dsp:cNvPr id="0" name=""/>
        <dsp:cNvSpPr/>
      </dsp:nvSpPr>
      <dsp:spPr>
        <a:xfrm>
          <a:off x="385273" y="720078"/>
          <a:ext cx="1534162" cy="547412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>
              <a:solidFill>
                <a:schemeClr val="tx1"/>
              </a:solidFill>
            </a:rPr>
            <a:t>Market strategy</a:t>
          </a:r>
          <a:endParaRPr lang="zh-CN" altLang="en-US" sz="1600" kern="1200" dirty="0">
            <a:solidFill>
              <a:schemeClr val="tx1"/>
            </a:solidFill>
          </a:endParaRPr>
        </a:p>
      </dsp:txBody>
      <dsp:txXfrm>
        <a:off x="411995" y="746800"/>
        <a:ext cx="1480718" cy="493968"/>
      </dsp:txXfrm>
    </dsp:sp>
    <dsp:sp modelId="{94AB00EB-BD53-4BF1-A645-78F4F9CC7EAF}">
      <dsp:nvSpPr>
        <dsp:cNvPr id="0" name=""/>
        <dsp:cNvSpPr/>
      </dsp:nvSpPr>
      <dsp:spPr>
        <a:xfrm>
          <a:off x="1011843" y="282910"/>
          <a:ext cx="2577604" cy="2577604"/>
        </a:xfrm>
        <a:custGeom>
          <a:avLst/>
          <a:gdLst/>
          <a:ahLst/>
          <a:cxnLst/>
          <a:rect l="0" t="0" r="0" b="0"/>
          <a:pathLst>
            <a:path>
              <a:moveTo>
                <a:pt x="323677" y="434667"/>
              </a:moveTo>
              <a:arcTo wR="1288802" hR="1288802" stAng="13290528" swAng="874135"/>
            </a:path>
          </a:pathLst>
        </a:custGeom>
        <a:noFill/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DA4662-1F71-4813-AFB0-22C7B9815FFC}">
      <dsp:nvSpPr>
        <dsp:cNvPr id="0" name=""/>
        <dsp:cNvSpPr/>
      </dsp:nvSpPr>
      <dsp:spPr>
        <a:xfrm>
          <a:off x="3729" y="0"/>
          <a:ext cx="2170960" cy="7200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tx1"/>
              </a:solidFill>
            </a:rPr>
            <a:t>Capture</a:t>
          </a:r>
          <a:endParaRPr lang="zh-CN" altLang="en-US" sz="2000" kern="1200" dirty="0">
            <a:solidFill>
              <a:schemeClr val="tx1"/>
            </a:solidFill>
          </a:endParaRPr>
        </a:p>
      </dsp:txBody>
      <dsp:txXfrm>
        <a:off x="363769" y="0"/>
        <a:ext cx="1450880" cy="720080"/>
      </dsp:txXfrm>
    </dsp:sp>
    <dsp:sp modelId="{3FCB20D1-DA51-4D96-9F7B-7FE1E359710B}">
      <dsp:nvSpPr>
        <dsp:cNvPr id="0" name=""/>
        <dsp:cNvSpPr/>
      </dsp:nvSpPr>
      <dsp:spPr>
        <a:xfrm>
          <a:off x="1957593" y="0"/>
          <a:ext cx="2170960" cy="720080"/>
        </a:xfrm>
        <a:prstGeom prst="chevron">
          <a:avLst/>
        </a:prstGeom>
        <a:solidFill>
          <a:srgbClr val="72A5B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tx1"/>
              </a:solidFill>
            </a:rPr>
            <a:t>transport</a:t>
          </a:r>
          <a:endParaRPr lang="zh-CN" altLang="en-US" sz="2000" kern="1200" dirty="0">
            <a:solidFill>
              <a:schemeClr val="tx1"/>
            </a:solidFill>
          </a:endParaRPr>
        </a:p>
      </dsp:txBody>
      <dsp:txXfrm>
        <a:off x="2317633" y="0"/>
        <a:ext cx="1450880" cy="720080"/>
      </dsp:txXfrm>
    </dsp:sp>
    <dsp:sp modelId="{CC625EC8-377D-4D14-9778-D2BAC07A7809}">
      <dsp:nvSpPr>
        <dsp:cNvPr id="0" name=""/>
        <dsp:cNvSpPr/>
      </dsp:nvSpPr>
      <dsp:spPr>
        <a:xfrm>
          <a:off x="3911457" y="0"/>
          <a:ext cx="2170960" cy="720080"/>
        </a:xfrm>
        <a:prstGeom prst="chevron">
          <a:avLst/>
        </a:prstGeom>
        <a:solidFill>
          <a:srgbClr val="64C2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tx1"/>
              </a:solidFill>
            </a:rPr>
            <a:t>EOR &amp; storage</a:t>
          </a:r>
          <a:endParaRPr lang="zh-CN" altLang="en-US" sz="2000" kern="1200" dirty="0">
            <a:solidFill>
              <a:schemeClr val="tx1"/>
            </a:solidFill>
          </a:endParaRPr>
        </a:p>
      </dsp:txBody>
      <dsp:txXfrm>
        <a:off x="4271497" y="0"/>
        <a:ext cx="1450880" cy="720080"/>
      </dsp:txXfrm>
    </dsp:sp>
    <dsp:sp modelId="{1965DAB3-F252-4056-932D-04CA3DBA961A}">
      <dsp:nvSpPr>
        <dsp:cNvPr id="0" name=""/>
        <dsp:cNvSpPr/>
      </dsp:nvSpPr>
      <dsp:spPr>
        <a:xfrm>
          <a:off x="5869051" y="0"/>
          <a:ext cx="2170960" cy="720080"/>
        </a:xfrm>
        <a:prstGeom prst="chevron">
          <a:avLst/>
        </a:prstGeom>
        <a:solidFill>
          <a:srgbClr val="55DB8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tx1"/>
              </a:solidFill>
            </a:rPr>
            <a:t>Recycle &amp; utilization</a:t>
          </a:r>
          <a:endParaRPr lang="zh-CN" altLang="en-US" sz="2000" kern="1200" dirty="0">
            <a:solidFill>
              <a:schemeClr val="tx1"/>
            </a:solidFill>
          </a:endParaRPr>
        </a:p>
      </dsp:txBody>
      <dsp:txXfrm>
        <a:off x="6229091" y="0"/>
        <a:ext cx="1450880" cy="7200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FEBCE9-C10C-4F09-B62F-4C7237829284}">
      <dsp:nvSpPr>
        <dsp:cNvPr id="0" name=""/>
        <dsp:cNvSpPr/>
      </dsp:nvSpPr>
      <dsp:spPr>
        <a:xfrm>
          <a:off x="1487" y="47343"/>
          <a:ext cx="1608130" cy="120043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61D14E-FD7C-4455-AE47-364FA5009B13}">
      <dsp:nvSpPr>
        <dsp:cNvPr id="0" name=""/>
        <dsp:cNvSpPr/>
      </dsp:nvSpPr>
      <dsp:spPr>
        <a:xfrm>
          <a:off x="1487" y="1247779"/>
          <a:ext cx="1608130" cy="5161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b="1" kern="1200" dirty="0">
              <a:solidFill>
                <a:schemeClr val="tx1"/>
              </a:solidFill>
            </a:rPr>
            <a:t>CO</a:t>
          </a:r>
          <a:r>
            <a:rPr lang="en-US" altLang="zh-CN" sz="1200" b="1" kern="1200" baseline="-25000" dirty="0">
              <a:solidFill>
                <a:schemeClr val="tx1"/>
              </a:solidFill>
            </a:rPr>
            <a:t>2</a:t>
          </a:r>
          <a:r>
            <a:rPr lang="en-US" altLang="zh-CN" sz="1200" b="1" kern="1200" dirty="0">
              <a:solidFill>
                <a:schemeClr val="tx1"/>
              </a:solidFill>
            </a:rPr>
            <a:t> partition coefficient </a:t>
          </a:r>
          <a:endParaRPr lang="zh-CN" altLang="en-US" sz="1200" b="1" kern="1200" dirty="0">
            <a:solidFill>
              <a:schemeClr val="tx1"/>
            </a:solidFill>
          </a:endParaRPr>
        </a:p>
      </dsp:txBody>
      <dsp:txXfrm>
        <a:off x="1487" y="1247779"/>
        <a:ext cx="1132486" cy="516187"/>
      </dsp:txXfrm>
    </dsp:sp>
    <dsp:sp modelId="{55F2B091-2333-4839-90BF-A60B782F7D16}">
      <dsp:nvSpPr>
        <dsp:cNvPr id="0" name=""/>
        <dsp:cNvSpPr/>
      </dsp:nvSpPr>
      <dsp:spPr>
        <a:xfrm>
          <a:off x="1179465" y="1329771"/>
          <a:ext cx="562845" cy="562845"/>
        </a:xfrm>
        <a:prstGeom prst="ellipse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429047-C784-40E7-8667-11CBA2A08044}">
      <dsp:nvSpPr>
        <dsp:cNvPr id="0" name=""/>
        <dsp:cNvSpPr/>
      </dsp:nvSpPr>
      <dsp:spPr>
        <a:xfrm>
          <a:off x="1881752" y="47343"/>
          <a:ext cx="1608130" cy="120043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52F03-C242-4E68-8A02-5E6AFD665D1D}">
      <dsp:nvSpPr>
        <dsp:cNvPr id="0" name=""/>
        <dsp:cNvSpPr/>
      </dsp:nvSpPr>
      <dsp:spPr>
        <a:xfrm>
          <a:off x="1881752" y="1247779"/>
          <a:ext cx="1608130" cy="516187"/>
        </a:xfrm>
        <a:prstGeom prst="rect">
          <a:avLst/>
        </a:prstGeom>
        <a:solidFill>
          <a:schemeClr val="accent5">
            <a:hueOff val="6057893"/>
            <a:satOff val="46242"/>
            <a:lumOff val="-140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b="1" kern="1200" dirty="0">
              <a:solidFill>
                <a:srgbClr val="FFFF00"/>
              </a:solidFill>
            </a:rPr>
            <a:t>CO</a:t>
          </a:r>
          <a:r>
            <a:rPr lang="en-US" altLang="zh-CN" sz="1200" b="1" kern="1200" baseline="-25000" dirty="0">
              <a:solidFill>
                <a:srgbClr val="FFFF00"/>
              </a:solidFill>
            </a:rPr>
            <a:t>2</a:t>
          </a:r>
          <a:r>
            <a:rPr lang="en-US" altLang="zh-CN" sz="1200" b="1" kern="1200" dirty="0">
              <a:solidFill>
                <a:srgbClr val="FFFF00"/>
              </a:solidFill>
            </a:rPr>
            <a:t> mineralization</a:t>
          </a:r>
          <a:endParaRPr lang="zh-CN" altLang="en-US" sz="1200" b="1" kern="1200" dirty="0">
            <a:solidFill>
              <a:srgbClr val="FFFF00"/>
            </a:solidFill>
          </a:endParaRPr>
        </a:p>
      </dsp:txBody>
      <dsp:txXfrm>
        <a:off x="1881752" y="1247779"/>
        <a:ext cx="1132486" cy="516187"/>
      </dsp:txXfrm>
    </dsp:sp>
    <dsp:sp modelId="{2DA56000-D6A0-4393-8E28-0F5B3262947E}">
      <dsp:nvSpPr>
        <dsp:cNvPr id="0" name=""/>
        <dsp:cNvSpPr/>
      </dsp:nvSpPr>
      <dsp:spPr>
        <a:xfrm>
          <a:off x="3059730" y="1329771"/>
          <a:ext cx="562845" cy="562845"/>
        </a:xfrm>
        <a:prstGeom prst="ellipse">
          <a:avLst/>
        </a:prstGeom>
        <a:solidFill>
          <a:schemeClr val="accent5">
            <a:tint val="40000"/>
            <a:alpha val="90000"/>
            <a:hueOff val="6470032"/>
            <a:satOff val="23724"/>
            <a:lumOff val="-16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1BA05-D22F-4ECA-A5A2-78565B71840E}">
      <dsp:nvSpPr>
        <dsp:cNvPr id="0" name=""/>
        <dsp:cNvSpPr/>
      </dsp:nvSpPr>
      <dsp:spPr>
        <a:xfrm>
          <a:off x="941620" y="2171382"/>
          <a:ext cx="1608130" cy="120043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4F6FC-F394-46E0-B474-B85DAC3346B1}">
      <dsp:nvSpPr>
        <dsp:cNvPr id="0" name=""/>
        <dsp:cNvSpPr/>
      </dsp:nvSpPr>
      <dsp:spPr>
        <a:xfrm>
          <a:off x="941620" y="3371818"/>
          <a:ext cx="1608130" cy="516187"/>
        </a:xfrm>
        <a:prstGeom prst="rect">
          <a:avLst/>
        </a:prstGeom>
        <a:solidFill>
          <a:schemeClr val="accent5">
            <a:hueOff val="12115786"/>
            <a:satOff val="92483"/>
            <a:lumOff val="-2803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Hysteresis effect </a:t>
          </a:r>
          <a:endParaRPr lang="zh-CN" altLang="en-US" sz="1200" kern="1200" dirty="0"/>
        </a:p>
      </dsp:txBody>
      <dsp:txXfrm>
        <a:off x="941620" y="3371818"/>
        <a:ext cx="1132486" cy="516187"/>
      </dsp:txXfrm>
    </dsp:sp>
    <dsp:sp modelId="{BF602B7D-7899-4414-BEF1-5989A1DC2DAA}">
      <dsp:nvSpPr>
        <dsp:cNvPr id="0" name=""/>
        <dsp:cNvSpPr/>
      </dsp:nvSpPr>
      <dsp:spPr>
        <a:xfrm>
          <a:off x="2119598" y="3453810"/>
          <a:ext cx="562845" cy="562845"/>
        </a:xfrm>
        <a:prstGeom prst="ellipse">
          <a:avLst/>
        </a:prstGeom>
        <a:solidFill>
          <a:schemeClr val="accent5">
            <a:tint val="40000"/>
            <a:alpha val="90000"/>
            <a:hueOff val="12940064"/>
            <a:satOff val="47448"/>
            <a:lumOff val="-32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E6C8E-8B73-4F04-9888-F2EF5C9ABE24}">
      <dsp:nvSpPr>
        <dsp:cNvPr id="0" name=""/>
        <dsp:cNvSpPr/>
      </dsp:nvSpPr>
      <dsp:spPr>
        <a:xfrm>
          <a:off x="1682887" y="2490"/>
          <a:ext cx="1059976" cy="1059976"/>
        </a:xfrm>
        <a:prstGeom prst="ellipse">
          <a:avLst/>
        </a:prstGeom>
        <a:solidFill>
          <a:srgbClr val="00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CO</a:t>
          </a:r>
          <a:r>
            <a:rPr lang="en-US" altLang="zh-CN" sz="1200" kern="1200" baseline="-25000" dirty="0"/>
            <a:t>2</a:t>
          </a:r>
          <a:r>
            <a:rPr lang="zh-CN" altLang="en-US" sz="1200" kern="1200" dirty="0"/>
            <a:t> </a:t>
          </a:r>
          <a:r>
            <a:rPr lang="en-US" altLang="zh-CN" sz="1200" kern="1200" dirty="0"/>
            <a:t>MMP</a:t>
          </a:r>
          <a:r>
            <a:rPr lang="zh-CN" altLang="en-US" sz="1200" kern="1200" dirty="0"/>
            <a:t> </a:t>
          </a:r>
          <a:r>
            <a:rPr lang="en-US" altLang="zh-CN" sz="1200" kern="1200" dirty="0"/>
            <a:t>Reducer</a:t>
          </a:r>
          <a:endParaRPr lang="zh-CN" altLang="en-US" sz="1200" kern="1200" dirty="0"/>
        </a:p>
      </dsp:txBody>
      <dsp:txXfrm>
        <a:off x="1838117" y="157720"/>
        <a:ext cx="749516" cy="749516"/>
      </dsp:txXfrm>
    </dsp:sp>
    <dsp:sp modelId="{A2789265-E21E-4472-BCBE-9660907829AC}">
      <dsp:nvSpPr>
        <dsp:cNvPr id="0" name=""/>
        <dsp:cNvSpPr/>
      </dsp:nvSpPr>
      <dsp:spPr>
        <a:xfrm rot="1800000">
          <a:off x="2754043" y="747163"/>
          <a:ext cx="280978" cy="3577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00" kern="1200"/>
        </a:p>
      </dsp:txBody>
      <dsp:txXfrm>
        <a:off x="2759690" y="797638"/>
        <a:ext cx="196685" cy="214645"/>
      </dsp:txXfrm>
    </dsp:sp>
    <dsp:sp modelId="{18E5C1CF-66F9-4E08-A81C-E017A1A2D3C3}">
      <dsp:nvSpPr>
        <dsp:cNvPr id="0" name=""/>
        <dsp:cNvSpPr/>
      </dsp:nvSpPr>
      <dsp:spPr>
        <a:xfrm>
          <a:off x="3059976" y="797553"/>
          <a:ext cx="1059976" cy="1059976"/>
        </a:xfrm>
        <a:prstGeom prst="ellipse">
          <a:avLst/>
        </a:prstGeom>
        <a:solidFill>
          <a:srgbClr val="66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CO</a:t>
          </a:r>
          <a:r>
            <a:rPr lang="en-US" altLang="zh-CN" sz="1200" kern="1200" baseline="-25000" dirty="0"/>
            <a:t>2</a:t>
          </a:r>
          <a:r>
            <a:rPr lang="zh-CN" altLang="en-US" sz="1200" kern="1200" dirty="0"/>
            <a:t> </a:t>
          </a:r>
          <a:r>
            <a:rPr lang="en-US" altLang="zh-CN" sz="1200" kern="1200" dirty="0"/>
            <a:t>thickener</a:t>
          </a:r>
          <a:endParaRPr lang="zh-CN" altLang="en-US" sz="1200" kern="1200" dirty="0"/>
        </a:p>
      </dsp:txBody>
      <dsp:txXfrm>
        <a:off x="3215206" y="952783"/>
        <a:ext cx="749516" cy="749516"/>
      </dsp:txXfrm>
    </dsp:sp>
    <dsp:sp modelId="{4C87AC8F-A35F-491C-8DBA-EDDC2B867ACB}">
      <dsp:nvSpPr>
        <dsp:cNvPr id="0" name=""/>
        <dsp:cNvSpPr/>
      </dsp:nvSpPr>
      <dsp:spPr>
        <a:xfrm rot="5400000">
          <a:off x="3449474" y="1935780"/>
          <a:ext cx="280978" cy="3577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00" kern="1200"/>
        </a:p>
      </dsp:txBody>
      <dsp:txXfrm>
        <a:off x="3491621" y="1965182"/>
        <a:ext cx="196685" cy="214645"/>
      </dsp:txXfrm>
    </dsp:sp>
    <dsp:sp modelId="{8A4CAF54-67FA-4220-BEA0-FD41F3911DA5}">
      <dsp:nvSpPr>
        <dsp:cNvPr id="0" name=""/>
        <dsp:cNvSpPr/>
      </dsp:nvSpPr>
      <dsp:spPr>
        <a:xfrm>
          <a:off x="3059976" y="2387677"/>
          <a:ext cx="1059976" cy="1059976"/>
        </a:xfrm>
        <a:prstGeom prst="ellipse">
          <a:avLst/>
        </a:prstGeom>
        <a:solidFill>
          <a:srgbClr val="00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CO</a:t>
          </a:r>
          <a:r>
            <a:rPr lang="en-US" altLang="zh-CN" sz="1200" kern="1200" baseline="-25000" dirty="0"/>
            <a:t>2</a:t>
          </a:r>
          <a:r>
            <a:rPr lang="zh-CN" altLang="en-US" sz="1200" kern="1200" dirty="0"/>
            <a:t> </a:t>
          </a:r>
          <a:r>
            <a:rPr lang="en-US" altLang="zh-CN" sz="1200" kern="1200" dirty="0"/>
            <a:t>emulsifier</a:t>
          </a:r>
          <a:endParaRPr lang="zh-CN" altLang="en-US" sz="1200" kern="1200" dirty="0"/>
        </a:p>
      </dsp:txBody>
      <dsp:txXfrm>
        <a:off x="3215206" y="2542907"/>
        <a:ext cx="749516" cy="749516"/>
      </dsp:txXfrm>
    </dsp:sp>
    <dsp:sp modelId="{675098E6-A55B-43B2-868C-A4E5A886F57E}">
      <dsp:nvSpPr>
        <dsp:cNvPr id="0" name=""/>
        <dsp:cNvSpPr/>
      </dsp:nvSpPr>
      <dsp:spPr>
        <a:xfrm rot="9000000">
          <a:off x="2767817" y="3132349"/>
          <a:ext cx="280978" cy="3577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00" kern="1200"/>
        </a:p>
      </dsp:txBody>
      <dsp:txXfrm rot="10800000">
        <a:off x="2846463" y="3182824"/>
        <a:ext cx="196685" cy="214645"/>
      </dsp:txXfrm>
    </dsp:sp>
    <dsp:sp modelId="{A42839B9-3194-4F78-8CD5-91BAE2234C7C}">
      <dsp:nvSpPr>
        <dsp:cNvPr id="0" name=""/>
        <dsp:cNvSpPr/>
      </dsp:nvSpPr>
      <dsp:spPr>
        <a:xfrm>
          <a:off x="1682887" y="3182739"/>
          <a:ext cx="1059976" cy="1059976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CO</a:t>
          </a:r>
          <a:r>
            <a:rPr lang="en-US" altLang="zh-CN" sz="1200" kern="1200" baseline="-25000" dirty="0"/>
            <a:t>2</a:t>
          </a:r>
          <a:r>
            <a:rPr lang="zh-CN" altLang="en-US" sz="1200" kern="1200" dirty="0"/>
            <a:t> </a:t>
          </a:r>
          <a:r>
            <a:rPr lang="en-US" altLang="zh-CN" sz="1200" kern="1200" dirty="0"/>
            <a:t>foam</a:t>
          </a:r>
          <a:endParaRPr lang="zh-CN" altLang="en-US" sz="1200" kern="1200" dirty="0"/>
        </a:p>
      </dsp:txBody>
      <dsp:txXfrm>
        <a:off x="1838117" y="3337969"/>
        <a:ext cx="749516" cy="749516"/>
      </dsp:txXfrm>
    </dsp:sp>
    <dsp:sp modelId="{9D4E173D-9B98-4454-8708-678753426321}">
      <dsp:nvSpPr>
        <dsp:cNvPr id="0" name=""/>
        <dsp:cNvSpPr/>
      </dsp:nvSpPr>
      <dsp:spPr>
        <a:xfrm rot="12600000">
          <a:off x="1390729" y="3140301"/>
          <a:ext cx="280978" cy="3577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00" kern="1200"/>
        </a:p>
      </dsp:txBody>
      <dsp:txXfrm rot="10800000">
        <a:off x="1469375" y="3232922"/>
        <a:ext cx="196685" cy="214645"/>
      </dsp:txXfrm>
    </dsp:sp>
    <dsp:sp modelId="{B319F7C0-DC5E-48EC-AC30-AF17CB881A97}">
      <dsp:nvSpPr>
        <dsp:cNvPr id="0" name=""/>
        <dsp:cNvSpPr/>
      </dsp:nvSpPr>
      <dsp:spPr>
        <a:xfrm>
          <a:off x="305799" y="2387677"/>
          <a:ext cx="1059976" cy="1059976"/>
        </a:xfrm>
        <a:prstGeom prst="ellipse">
          <a:avLst/>
        </a:prstGeom>
        <a:solidFill>
          <a:srgbClr val="FB970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CO</a:t>
          </a:r>
          <a:r>
            <a:rPr lang="en-US" altLang="zh-CN" sz="1200" kern="1200" baseline="-25000" dirty="0"/>
            <a:t>2</a:t>
          </a:r>
          <a:r>
            <a:rPr lang="zh-CN" altLang="en-US" sz="1200" kern="1200" dirty="0"/>
            <a:t> </a:t>
          </a:r>
          <a:r>
            <a:rPr lang="en-US" altLang="zh-CN" sz="1200" kern="1200" dirty="0"/>
            <a:t>particle</a:t>
          </a:r>
          <a:endParaRPr lang="zh-CN" altLang="en-US" sz="1200" kern="1200" dirty="0"/>
        </a:p>
      </dsp:txBody>
      <dsp:txXfrm>
        <a:off x="461029" y="2542907"/>
        <a:ext cx="749516" cy="749516"/>
      </dsp:txXfrm>
    </dsp:sp>
    <dsp:sp modelId="{273F4AE6-5F70-473B-BC86-14AAAAC5A6FB}">
      <dsp:nvSpPr>
        <dsp:cNvPr id="0" name=""/>
        <dsp:cNvSpPr/>
      </dsp:nvSpPr>
      <dsp:spPr>
        <a:xfrm rot="16200000">
          <a:off x="695298" y="1951684"/>
          <a:ext cx="280978" cy="3577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00" kern="1200"/>
        </a:p>
      </dsp:txBody>
      <dsp:txXfrm>
        <a:off x="737445" y="2065379"/>
        <a:ext cx="196685" cy="214645"/>
      </dsp:txXfrm>
    </dsp:sp>
    <dsp:sp modelId="{4F9E1621-B3C5-43DF-A319-3705B976297E}">
      <dsp:nvSpPr>
        <dsp:cNvPr id="0" name=""/>
        <dsp:cNvSpPr/>
      </dsp:nvSpPr>
      <dsp:spPr>
        <a:xfrm>
          <a:off x="305799" y="797553"/>
          <a:ext cx="1059976" cy="1059976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CO</a:t>
          </a:r>
          <a:r>
            <a:rPr lang="en-US" altLang="zh-CN" sz="1200" kern="1200" baseline="-25000" dirty="0"/>
            <a:t>2</a:t>
          </a:r>
          <a:r>
            <a:rPr lang="zh-CN" altLang="en-US" sz="1200" kern="1200" dirty="0"/>
            <a:t> </a:t>
          </a:r>
          <a:r>
            <a:rPr lang="en-US" altLang="zh-CN" sz="1200" kern="1200" dirty="0"/>
            <a:t>gel</a:t>
          </a:r>
          <a:endParaRPr lang="zh-CN" altLang="en-US" sz="1200" kern="1200" dirty="0"/>
        </a:p>
      </dsp:txBody>
      <dsp:txXfrm>
        <a:off x="461029" y="952783"/>
        <a:ext cx="749516" cy="749516"/>
      </dsp:txXfrm>
    </dsp:sp>
    <dsp:sp modelId="{73E9A05B-8D33-4FC7-B268-3582091BD7E8}">
      <dsp:nvSpPr>
        <dsp:cNvPr id="0" name=""/>
        <dsp:cNvSpPr/>
      </dsp:nvSpPr>
      <dsp:spPr>
        <a:xfrm rot="19800000">
          <a:off x="1376955" y="755115"/>
          <a:ext cx="280978" cy="3577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00" kern="1200"/>
        </a:p>
      </dsp:txBody>
      <dsp:txXfrm>
        <a:off x="1382602" y="847736"/>
        <a:ext cx="196685" cy="2146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988229" y="107503"/>
            <a:ext cx="4320496" cy="2398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 dirty="0"/>
              <a:t>此处添加页眉信息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1989137" y="351842"/>
            <a:ext cx="4319587" cy="228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algn="l"/>
            <a:fld id="{CB446F43-867F-4F64-92FD-6C8496B9358B}" type="datetimeFigureOut">
              <a:rPr lang="zh-CN" altLang="en-US" smtClean="0"/>
              <a:pPr algn="l"/>
              <a:t>2019/5/31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518112" y="8748464"/>
            <a:ext cx="2971800" cy="3219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zh-CN" altLang="en-US" dirty="0"/>
              <a:t>此处添加页脚信息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085183" y="8748464"/>
            <a:ext cx="1223541" cy="3235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zh-CN" altLang="en-US" dirty="0"/>
              <a:t>第 </a:t>
            </a:r>
            <a:fld id="{15FF29FA-1BF5-411D-8347-0A24CCE555CE}" type="slidenum">
              <a:rPr lang="zh-CN" altLang="en-US" smtClean="0"/>
              <a:t>‹#›</a:t>
            </a:fld>
            <a:r>
              <a:rPr lang="zh-CN" altLang="en-US" dirty="0"/>
              <a:t> 页 讲义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0" y="723669"/>
            <a:ext cx="6858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3429000" y="1312195"/>
            <a:ext cx="2879725" cy="1603621"/>
            <a:chOff x="0" y="1312195"/>
            <a:chExt cx="6858000" cy="1603621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0" y="1312195"/>
              <a:ext cx="6858000" cy="0"/>
            </a:xfrm>
            <a:prstGeom prst="line">
              <a:avLst/>
            </a:prstGeom>
            <a:ln>
              <a:solidFill>
                <a:srgbClr val="C0C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0" y="1713100"/>
              <a:ext cx="6858000" cy="0"/>
            </a:xfrm>
            <a:prstGeom prst="line">
              <a:avLst/>
            </a:prstGeom>
            <a:ln>
              <a:solidFill>
                <a:srgbClr val="C0C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0" y="2114005"/>
              <a:ext cx="6858000" cy="0"/>
            </a:xfrm>
            <a:prstGeom prst="line">
              <a:avLst/>
            </a:prstGeom>
            <a:ln>
              <a:solidFill>
                <a:srgbClr val="C0C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0" y="2514910"/>
              <a:ext cx="6858000" cy="0"/>
            </a:xfrm>
            <a:prstGeom prst="line">
              <a:avLst/>
            </a:prstGeom>
            <a:ln>
              <a:solidFill>
                <a:srgbClr val="C0C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0" y="2915816"/>
              <a:ext cx="6858000" cy="0"/>
            </a:xfrm>
            <a:prstGeom prst="line">
              <a:avLst/>
            </a:prstGeom>
            <a:ln>
              <a:solidFill>
                <a:srgbClr val="C0C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3429000" y="3980364"/>
            <a:ext cx="2879725" cy="1603621"/>
            <a:chOff x="0" y="1312195"/>
            <a:chExt cx="6858000" cy="1603621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0" y="1312195"/>
              <a:ext cx="6858000" cy="0"/>
            </a:xfrm>
            <a:prstGeom prst="line">
              <a:avLst/>
            </a:prstGeom>
            <a:ln>
              <a:solidFill>
                <a:srgbClr val="C0C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0" y="1713100"/>
              <a:ext cx="6858000" cy="0"/>
            </a:xfrm>
            <a:prstGeom prst="line">
              <a:avLst/>
            </a:prstGeom>
            <a:ln>
              <a:solidFill>
                <a:srgbClr val="C0C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0" y="2114005"/>
              <a:ext cx="6858000" cy="0"/>
            </a:xfrm>
            <a:prstGeom prst="line">
              <a:avLst/>
            </a:prstGeom>
            <a:ln>
              <a:solidFill>
                <a:srgbClr val="C0C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0" y="2514910"/>
              <a:ext cx="6858000" cy="0"/>
            </a:xfrm>
            <a:prstGeom prst="line">
              <a:avLst/>
            </a:prstGeom>
            <a:ln>
              <a:solidFill>
                <a:srgbClr val="C0C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0" y="2915816"/>
              <a:ext cx="6858000" cy="0"/>
            </a:xfrm>
            <a:prstGeom prst="line">
              <a:avLst/>
            </a:prstGeom>
            <a:ln>
              <a:solidFill>
                <a:srgbClr val="C0C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3429000" y="6629089"/>
            <a:ext cx="2879725" cy="1603621"/>
            <a:chOff x="0" y="1312195"/>
            <a:chExt cx="6858000" cy="1603621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0" y="1312195"/>
              <a:ext cx="6858000" cy="0"/>
            </a:xfrm>
            <a:prstGeom prst="line">
              <a:avLst/>
            </a:prstGeom>
            <a:ln>
              <a:solidFill>
                <a:srgbClr val="C0C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0" y="1713100"/>
              <a:ext cx="6858000" cy="0"/>
            </a:xfrm>
            <a:prstGeom prst="line">
              <a:avLst/>
            </a:prstGeom>
            <a:ln>
              <a:solidFill>
                <a:srgbClr val="C0C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0" y="2114005"/>
              <a:ext cx="6858000" cy="0"/>
            </a:xfrm>
            <a:prstGeom prst="line">
              <a:avLst/>
            </a:prstGeom>
            <a:ln>
              <a:solidFill>
                <a:srgbClr val="C0C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0" y="2514910"/>
              <a:ext cx="6858000" cy="0"/>
            </a:xfrm>
            <a:prstGeom prst="line">
              <a:avLst/>
            </a:prstGeom>
            <a:ln>
              <a:solidFill>
                <a:srgbClr val="C0C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0" y="2915816"/>
              <a:ext cx="6858000" cy="0"/>
            </a:xfrm>
            <a:prstGeom prst="line">
              <a:avLst/>
            </a:prstGeom>
            <a:ln>
              <a:solidFill>
                <a:srgbClr val="C0C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 31"/>
          <p:cNvSpPr/>
          <p:nvPr/>
        </p:nvSpPr>
        <p:spPr>
          <a:xfrm>
            <a:off x="549275" y="114299"/>
            <a:ext cx="1368152" cy="46614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LOGO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0" y="8676457"/>
            <a:ext cx="6858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3328526" y="989904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C0C0C0"/>
                </a:solidFill>
              </a:rPr>
              <a:t>此处记录讲义</a:t>
            </a:r>
          </a:p>
        </p:txBody>
      </p:sp>
      <p:sp>
        <p:nvSpPr>
          <p:cNvPr id="36" name="矩形 35"/>
          <p:cNvSpPr/>
          <p:nvPr/>
        </p:nvSpPr>
        <p:spPr>
          <a:xfrm>
            <a:off x="3328526" y="3672587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C0C0C0"/>
                </a:solidFill>
              </a:rPr>
              <a:t>此处记录讲义</a:t>
            </a:r>
          </a:p>
        </p:txBody>
      </p:sp>
      <p:sp>
        <p:nvSpPr>
          <p:cNvPr id="37" name="矩形 36"/>
          <p:cNvSpPr/>
          <p:nvPr/>
        </p:nvSpPr>
        <p:spPr>
          <a:xfrm>
            <a:off x="3328526" y="6321312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C0C0C0"/>
                </a:solidFill>
              </a:rPr>
              <a:t>此处记录讲义</a:t>
            </a:r>
          </a:p>
        </p:txBody>
      </p:sp>
      <p:pic>
        <p:nvPicPr>
          <p:cNvPr id="38" name="Picture 3" descr="E:\设计素材\shad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75" y="2929386"/>
            <a:ext cx="2663701" cy="30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E:\设计素材\shad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75" y="5581827"/>
            <a:ext cx="2663701" cy="30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E:\设计素材\shad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75" y="8232710"/>
            <a:ext cx="2663701" cy="30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11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设计素材\shad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5292080"/>
            <a:ext cx="5759450" cy="37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988840" y="114299"/>
            <a:ext cx="4319884" cy="2330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 dirty="0"/>
              <a:t>此处添加页眉信息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1988840" y="347370"/>
            <a:ext cx="4319885" cy="2330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D51D64F8-606E-4201-A2DE-1AF0754CE781}" type="datetimeFigureOut">
              <a:rPr lang="zh-CN" altLang="en-US" smtClean="0"/>
              <a:pPr/>
              <a:t>2019/5/31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552806" y="971600"/>
            <a:ext cx="5755919" cy="431693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549275" y="5508104"/>
            <a:ext cx="5759450" cy="2878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549523" y="8748465"/>
            <a:ext cx="2971800" cy="2875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zh-CN" altLang="en-US" dirty="0"/>
              <a:t>此处添加页脚信息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748713"/>
            <a:ext cx="2424112" cy="2873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zh-CN" altLang="en-US" dirty="0"/>
              <a:t>第 </a:t>
            </a:r>
            <a:fld id="{CE884005-AAD7-43DA-8323-709AF992FEE5}" type="slidenum">
              <a:rPr lang="zh-CN" altLang="en-US" smtClean="0"/>
              <a:pPr/>
              <a:t>‹#›</a:t>
            </a:fld>
            <a:r>
              <a:rPr lang="zh-CN" altLang="en-US" dirty="0"/>
              <a:t> 页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0" y="723669"/>
            <a:ext cx="6858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49275" y="114299"/>
            <a:ext cx="1368152" cy="46614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LOGO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8676457"/>
            <a:ext cx="6858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37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fontAlgn="ctr" latinLnBrk="0" hangingPunct="1">
      <a:buSzPct val="70000"/>
      <a:buFont typeface="Wingdings" pitchFamily="2" charset="2"/>
      <a:buChar char="l"/>
      <a:defRPr sz="1200" kern="1200">
        <a:solidFill>
          <a:schemeClr val="tx1">
            <a:lumMod val="75000"/>
            <a:lumOff val="25000"/>
          </a:schemeClr>
        </a:solidFill>
        <a:latin typeface="+mn-lt"/>
        <a:ea typeface="+mn-ea"/>
        <a:cs typeface="+mn-cs"/>
      </a:defRPr>
    </a:lvl1pPr>
    <a:lvl2pPr marL="628650" indent="-171450" algn="l" defTabSz="914400" rtl="0" eaLnBrk="1" fontAlgn="ctr" latinLnBrk="0" hangingPunct="1">
      <a:buSzPct val="70000"/>
      <a:buFont typeface="Wingdings" pitchFamily="2" charset="2"/>
      <a:buChar char="l"/>
      <a:defRPr sz="1200" kern="1200">
        <a:solidFill>
          <a:schemeClr val="tx1">
            <a:lumMod val="75000"/>
            <a:lumOff val="25000"/>
          </a:schemeClr>
        </a:solidFill>
        <a:latin typeface="+mn-lt"/>
        <a:ea typeface="+mn-ea"/>
        <a:cs typeface="+mn-cs"/>
      </a:defRPr>
    </a:lvl2pPr>
    <a:lvl3pPr marL="1085850" indent="-171450" algn="l" defTabSz="914400" rtl="0" eaLnBrk="1" fontAlgn="ctr" latinLnBrk="0" hangingPunct="1">
      <a:buSzPct val="70000"/>
      <a:buFont typeface="Wingdings" pitchFamily="2" charset="2"/>
      <a:buChar char="l"/>
      <a:defRPr sz="1200" kern="1200">
        <a:solidFill>
          <a:schemeClr val="tx1">
            <a:lumMod val="75000"/>
            <a:lumOff val="25000"/>
          </a:schemeClr>
        </a:solidFill>
        <a:latin typeface="+mn-lt"/>
        <a:ea typeface="+mn-ea"/>
        <a:cs typeface="+mn-cs"/>
      </a:defRPr>
    </a:lvl3pPr>
    <a:lvl4pPr marL="1543050" indent="-171450" algn="l" defTabSz="914400" rtl="0" eaLnBrk="1" fontAlgn="ctr" latinLnBrk="0" hangingPunct="1">
      <a:buSzPct val="70000"/>
      <a:buFont typeface="Wingdings" pitchFamily="2" charset="2"/>
      <a:buChar char="l"/>
      <a:defRPr sz="1200" kern="1200">
        <a:solidFill>
          <a:schemeClr val="tx1">
            <a:lumMod val="75000"/>
            <a:lumOff val="25000"/>
          </a:schemeClr>
        </a:solidFill>
        <a:latin typeface="+mn-lt"/>
        <a:ea typeface="+mn-ea"/>
        <a:cs typeface="+mn-cs"/>
      </a:defRPr>
    </a:lvl4pPr>
    <a:lvl5pPr marL="2000250" indent="-171450" algn="l" defTabSz="914400" rtl="0" eaLnBrk="1" fontAlgn="ctr" latinLnBrk="0" hangingPunct="1">
      <a:buSzPct val="70000"/>
      <a:buFont typeface="Wingdings" pitchFamily="2" charset="2"/>
      <a:buChar char="l"/>
      <a:defRPr sz="1200" kern="1200">
        <a:solidFill>
          <a:schemeClr val="tx1">
            <a:lumMod val="75000"/>
            <a:lumOff val="25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b="0" dirty="0"/>
              <a:t>the developing of EOR technique in SINOPEC, on behalf of the research group, especially Professor </a:t>
            </a:r>
            <a:r>
              <a:rPr lang="en-US" altLang="zh-CN" b="0" dirty="0" err="1"/>
              <a:t>Lun</a:t>
            </a:r>
            <a:r>
              <a:rPr lang="en-US" altLang="zh-CN" b="0" dirty="0"/>
              <a:t> and Dr. Cui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zh-CN" b="1" dirty="0"/>
              <a:t>PEPRIS: Petroleum exploration and production research institute of SINOPEC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CE884005-AAD7-43DA-8323-709AF992FEE5}" type="slidenum">
              <a:rPr lang="zh-CN" altLang="en-US" smtClean="0"/>
              <a:pPr/>
              <a:t>1</a:t>
            </a:fld>
            <a:r>
              <a:rPr lang="zh-CN" altLang="en-US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9967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CE884005-AAD7-43DA-8323-709AF992FEE5}" type="slidenum">
              <a:rPr lang="zh-CN" altLang="en-US" smtClean="0"/>
              <a:pPr/>
              <a:t>39</a:t>
            </a:fld>
            <a:r>
              <a:rPr lang="zh-CN" altLang="en-US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0052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CE884005-AAD7-43DA-8323-709AF992FEE5}" type="slidenum">
              <a:rPr lang="zh-CN" altLang="en-US" smtClean="0"/>
              <a:pPr/>
              <a:t>40</a:t>
            </a:fld>
            <a:r>
              <a:rPr lang="zh-CN" altLang="en-US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5695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CE884005-AAD7-43DA-8323-709AF992FEE5}" type="slidenum">
              <a:rPr lang="zh-CN" altLang="en-US" smtClean="0"/>
              <a:pPr/>
              <a:t>2</a:t>
            </a:fld>
            <a:r>
              <a:rPr lang="zh-CN" altLang="en-US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8633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CE884005-AAD7-43DA-8323-709AF992FEE5}" type="slidenum">
              <a:rPr lang="zh-CN" altLang="en-US" smtClean="0"/>
              <a:pPr/>
              <a:t>5</a:t>
            </a:fld>
            <a:r>
              <a:rPr lang="zh-CN" altLang="en-US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3927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the absorption mechanism of </a:t>
            </a:r>
            <a:r>
              <a:rPr lang="en-US" altLang="zh-CN" dirty="0" err="1"/>
              <a:t>polyamino</a:t>
            </a:r>
            <a:r>
              <a:rPr lang="en-US" altLang="zh-CN" dirty="0"/>
              <a:t> weak base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the antioxidant degradation mechanism of reaction chain blocking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 err="1"/>
              <a:t>Polyamino</a:t>
            </a:r>
            <a:r>
              <a:rPr lang="en-US" altLang="zh-CN" dirty="0"/>
              <a:t> capture solvent: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high efficiency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low energy consumption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anti degradation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low corrosion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Capture process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absorption heat pump + MVR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reduce the energy consumption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reduce the circulating water consumption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endParaRPr lang="en-US" altLang="zh-CN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CE884005-AAD7-43DA-8323-709AF992FEE5}" type="slidenum">
              <a:rPr lang="zh-CN" altLang="en-US" smtClean="0"/>
              <a:pPr/>
              <a:t>26</a:t>
            </a:fld>
            <a:r>
              <a:rPr lang="zh-CN" altLang="en-US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5306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方正大黑简体" panose="02010601030101010101"/>
                <a:ea typeface="方正大黑简体" panose="02010601030101010101"/>
                <a:cs typeface="Times New Roman" pitchFamily="18" charset="0"/>
              </a:rPr>
              <a:t> </a:t>
            </a:r>
            <a:r>
              <a:rPr lang="zh-CN" altLang="en-US" sz="1200" dirty="0"/>
              <a:t>中国石化在二氧化碳捕集与利用领域具有</a:t>
            </a:r>
            <a:r>
              <a:rPr lang="en-US" altLang="zh-CN" sz="1200" dirty="0"/>
              <a:t>50</a:t>
            </a:r>
            <a:r>
              <a:rPr lang="zh-CN" altLang="en-US" sz="1200" dirty="0"/>
              <a:t>多年的研发历史，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CE884005-AAD7-43DA-8323-709AF992FEE5}" type="slidenum">
              <a:rPr lang="zh-CN" altLang="en-US" smtClean="0"/>
              <a:pPr/>
              <a:t>27</a:t>
            </a:fld>
            <a:r>
              <a:rPr lang="zh-CN" altLang="en-US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1902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Low P</a:t>
            </a:r>
          </a:p>
          <a:p>
            <a:r>
              <a:rPr lang="en-US" altLang="zh-CN" sz="1200" b="0" i="0" u="none" strike="noStrike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Heterogeneity</a:t>
            </a:r>
          </a:p>
          <a:p>
            <a:r>
              <a:rPr lang="en-US" altLang="zh-CN" sz="1200" b="0" i="0" u="none" strike="noStrike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Poor quality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CE884005-AAD7-43DA-8323-709AF992FEE5}" type="slidenum">
              <a:rPr lang="zh-CN" altLang="en-US" smtClean="0"/>
              <a:pPr/>
              <a:t>31</a:t>
            </a:fld>
            <a:r>
              <a:rPr lang="zh-CN" altLang="en-US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013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CE884005-AAD7-43DA-8323-709AF992FEE5}" type="slidenum">
              <a:rPr lang="zh-CN" altLang="en-US" smtClean="0"/>
              <a:pPr/>
              <a:t>35</a:t>
            </a:fld>
            <a:r>
              <a:rPr lang="zh-CN" altLang="en-US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4178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CE884005-AAD7-43DA-8323-709AF992FEE5}" type="slidenum">
              <a:rPr lang="zh-CN" altLang="en-US" smtClean="0"/>
              <a:pPr/>
              <a:t>37</a:t>
            </a:fld>
            <a:r>
              <a:rPr lang="zh-CN" altLang="en-US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830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52450" y="971550"/>
            <a:ext cx="5756275" cy="43164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CE884005-AAD7-43DA-8323-709AF992FEE5}" type="slidenum">
              <a:rPr lang="zh-CN" altLang="en-US" smtClean="0"/>
              <a:pPr/>
              <a:t>38</a:t>
            </a:fld>
            <a:r>
              <a:rPr lang="zh-CN" altLang="en-US"/>
              <a:t> 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3379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-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395287" y="1268760"/>
            <a:ext cx="8353425" cy="792088"/>
          </a:xfrm>
        </p:spPr>
        <p:txBody>
          <a:bodyPr>
            <a:noAutofit/>
          </a:bodyPr>
          <a:lstStyle>
            <a:lvl1pPr algn="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altLang="zh-CN" dirty="0"/>
              <a:t>Add main title here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395287" y="2089876"/>
            <a:ext cx="8353425" cy="475920"/>
          </a:xfrm>
        </p:spPr>
        <p:txBody>
          <a:bodyPr>
            <a:noAutofit/>
          </a:bodyPr>
          <a:lstStyle>
            <a:lvl1pPr marL="0" indent="0" algn="r">
              <a:buNone/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/>
              <a:t>Add subtitle here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6465390"/>
            <a:ext cx="4286122" cy="203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5" y="194075"/>
            <a:ext cx="2266218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78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Add title here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395288" y="1125538"/>
            <a:ext cx="4105275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dirty="0"/>
              <a:t>Add title here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95288" y="1844824"/>
            <a:ext cx="4102100" cy="446390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dirty="0"/>
              <a:t>Add text here</a:t>
            </a:r>
            <a:endParaRPr lang="zh-CN" altLang="en-US" dirty="0"/>
          </a:p>
          <a:p>
            <a:pPr lvl="1"/>
            <a:r>
              <a:rPr lang="en-US" altLang="zh-CN" dirty="0"/>
              <a:t>Add text here</a:t>
            </a:r>
          </a:p>
          <a:p>
            <a:pPr lvl="2"/>
            <a:r>
              <a:rPr lang="en-US" altLang="zh-CN" dirty="0"/>
              <a:t>Add text here</a:t>
            </a:r>
          </a:p>
          <a:p>
            <a:pPr lvl="3"/>
            <a:r>
              <a:rPr lang="en-US" altLang="zh-CN" dirty="0"/>
              <a:t>Add text here</a:t>
            </a:r>
          </a:p>
          <a:p>
            <a:pPr lvl="4"/>
            <a:r>
              <a:rPr lang="en-US" altLang="zh-CN" dirty="0"/>
              <a:t>Add text here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43437" y="1125538"/>
            <a:ext cx="4105275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dirty="0"/>
              <a:t>Add title here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45025" y="1844824"/>
            <a:ext cx="4103688" cy="446390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dirty="0"/>
              <a:t>Add text here</a:t>
            </a:r>
            <a:endParaRPr lang="zh-CN" altLang="en-US" dirty="0"/>
          </a:p>
          <a:p>
            <a:pPr lvl="1"/>
            <a:r>
              <a:rPr lang="en-US" altLang="zh-CN" dirty="0"/>
              <a:t>Add text here</a:t>
            </a:r>
          </a:p>
          <a:p>
            <a:pPr lvl="2"/>
            <a:r>
              <a:rPr lang="en-US" altLang="zh-CN" dirty="0"/>
              <a:t>Add text here</a:t>
            </a:r>
          </a:p>
          <a:p>
            <a:pPr lvl="3"/>
            <a:r>
              <a:rPr lang="en-US" altLang="zh-CN" dirty="0"/>
              <a:t>Add text here</a:t>
            </a:r>
          </a:p>
          <a:p>
            <a:pPr lvl="4"/>
            <a:r>
              <a:rPr lang="en-US" altLang="zh-CN" dirty="0"/>
              <a:t>Add text here</a:t>
            </a: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0"/>
          </p:nvPr>
        </p:nvSpPr>
        <p:spPr>
          <a:xfrm>
            <a:off x="8244408" y="6657111"/>
            <a:ext cx="899592" cy="184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r>
              <a:rPr lang="en-US" altLang="zh-CN"/>
              <a:t>/   34</a:t>
            </a:r>
            <a:endParaRPr lang="zh-CN" altLang="en-US" dirty="0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6502029" y="6658174"/>
            <a:ext cx="1773311" cy="1874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zh-CN" altLang="en-US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9F4BA8F-7B64-4198-9505-0CB5D4D3B366}" type="slidenum">
              <a:rPr lang="en-US" altLang="zh-CN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1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790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95288" y="273050"/>
            <a:ext cx="8353425" cy="7080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/>
            </a:lvl1pPr>
          </a:lstStyle>
          <a:p>
            <a:pPr marL="0" lvl="0"/>
            <a:r>
              <a:rPr lang="en-US" altLang="zh-CN" dirty="0"/>
              <a:t>Add title here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95536" y="1125538"/>
            <a:ext cx="5173663" cy="5183187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dirty="0"/>
              <a:t>Add text here</a:t>
            </a:r>
            <a:endParaRPr lang="zh-CN" altLang="en-US" dirty="0"/>
          </a:p>
          <a:p>
            <a:pPr lvl="1"/>
            <a:r>
              <a:rPr lang="en-US" altLang="zh-CN" dirty="0"/>
              <a:t>Add text here</a:t>
            </a:r>
          </a:p>
          <a:p>
            <a:pPr lvl="2"/>
            <a:r>
              <a:rPr lang="en-US" altLang="zh-CN" dirty="0"/>
              <a:t>Add text here</a:t>
            </a:r>
          </a:p>
          <a:p>
            <a:pPr lvl="3"/>
            <a:r>
              <a:rPr lang="en-US" altLang="zh-CN" dirty="0"/>
              <a:t>Add text here</a:t>
            </a:r>
          </a:p>
          <a:p>
            <a:pPr lvl="4"/>
            <a:r>
              <a:rPr lang="en-US" altLang="zh-CN" dirty="0"/>
              <a:t>Add text here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5652120" y="1125538"/>
            <a:ext cx="3070225" cy="5183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dirty="0"/>
              <a:t>Add title here</a:t>
            </a:r>
            <a:endParaRPr lang="zh-CN" altLang="en-US" dirty="0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8244408" y="6657111"/>
            <a:ext cx="899592" cy="184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r>
              <a:rPr lang="en-US" altLang="zh-CN"/>
              <a:t>/   34</a:t>
            </a:r>
            <a:endParaRPr lang="zh-CN" altLang="en-US" dirty="0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02029" y="6658174"/>
            <a:ext cx="1773311" cy="1874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zh-CN" altLang="en-US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9F4BA8F-7B64-4198-9505-0CB5D4D3B366}" type="slidenum">
              <a:rPr lang="en-US" altLang="zh-CN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29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 hasCustomPrompt="1"/>
          </p:nvPr>
        </p:nvSpPr>
        <p:spPr>
          <a:xfrm>
            <a:off x="395287" y="1125538"/>
            <a:ext cx="8353425" cy="5111774"/>
          </a:xfrm>
          <a:ln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Add picture</a:t>
            </a:r>
            <a:endParaRPr lang="zh-CN" altLang="en-US" dirty="0"/>
          </a:p>
        </p:txBody>
      </p:sp>
      <p:sp>
        <p:nvSpPr>
          <p:cNvPr id="14" name="标题 1"/>
          <p:cNvSpPr txBox="1">
            <a:spLocks/>
          </p:cNvSpPr>
          <p:nvPr userDrawn="1"/>
        </p:nvSpPr>
        <p:spPr>
          <a:xfrm>
            <a:off x="395289" y="260351"/>
            <a:ext cx="8353424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Add title here</a:t>
            </a:r>
            <a:endParaRPr lang="zh-CN" altLang="en-US" dirty="0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8244408" y="6657111"/>
            <a:ext cx="899592" cy="184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r>
              <a:rPr lang="en-US" altLang="zh-CN"/>
              <a:t>/   34</a:t>
            </a:r>
            <a:endParaRPr lang="zh-CN" altLang="en-US" dirty="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02029" y="6658174"/>
            <a:ext cx="1773311" cy="1874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zh-CN" altLang="en-US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9F4BA8F-7B64-4198-9505-0CB5D4D3B366}" type="slidenum">
              <a:rPr lang="en-US" altLang="zh-CN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919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-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 hasCustomPrompt="1"/>
          </p:nvPr>
        </p:nvSpPr>
        <p:spPr>
          <a:xfrm>
            <a:off x="0" y="1125538"/>
            <a:ext cx="9143999" cy="5111774"/>
          </a:xfrm>
          <a:ln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Add picture</a:t>
            </a:r>
            <a:endParaRPr lang="zh-CN" altLang="en-US" dirty="0"/>
          </a:p>
        </p:txBody>
      </p:sp>
      <p:sp>
        <p:nvSpPr>
          <p:cNvPr id="14" name="标题 1"/>
          <p:cNvSpPr txBox="1">
            <a:spLocks/>
          </p:cNvSpPr>
          <p:nvPr userDrawn="1"/>
        </p:nvSpPr>
        <p:spPr>
          <a:xfrm>
            <a:off x="395289" y="260351"/>
            <a:ext cx="8353424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Add title here</a:t>
            </a:r>
            <a:endParaRPr lang="zh-CN" altLang="en-US" dirty="0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8244408" y="6657111"/>
            <a:ext cx="899592" cy="184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r>
              <a:rPr lang="en-US" altLang="zh-CN"/>
              <a:t>/   34</a:t>
            </a:r>
            <a:endParaRPr lang="zh-CN" altLang="en-US" dirty="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02029" y="6658174"/>
            <a:ext cx="1773311" cy="1874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zh-CN" altLang="en-US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9F4BA8F-7B64-4198-9505-0CB5D4D3B366}" type="slidenum">
              <a:rPr lang="en-US" altLang="zh-CN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65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77209-F16A-4E97-82BD-7804AA9345AE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78398252"/>
      </p:ext>
    </p:extLst>
  </p:cSld>
  <p:clrMapOvr>
    <a:masterClrMapping/>
  </p:clrMapOvr>
  <p:transition spd="med"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-TEX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altLang="zh-CN" dirty="0"/>
              <a:t>Add title here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800" b="0"/>
            </a:lvl1pPr>
            <a:lvl2pPr>
              <a:lnSpc>
                <a:spcPct val="100000"/>
              </a:lnSpc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Aft>
                <a:spcPts val="0"/>
              </a:spcAft>
              <a:defRPr sz="2000"/>
            </a:lvl3pPr>
            <a:lvl4pPr>
              <a:lnSpc>
                <a:spcPct val="100000"/>
              </a:lnSpc>
              <a:spcAft>
                <a:spcPts val="0"/>
              </a:spcAft>
              <a:defRPr sz="1800"/>
            </a:lvl4pPr>
            <a:lvl5pPr>
              <a:lnSpc>
                <a:spcPct val="100000"/>
              </a:lnSpc>
              <a:spcAft>
                <a:spcPts val="0"/>
              </a:spcAft>
              <a:defRPr sz="1800"/>
            </a:lvl5pPr>
          </a:lstStyle>
          <a:p>
            <a:pPr lvl="0"/>
            <a:r>
              <a:rPr lang="en-US" altLang="zh-CN" dirty="0"/>
              <a:t>Add text here</a:t>
            </a:r>
            <a:endParaRPr lang="zh-CN" altLang="en-US" dirty="0"/>
          </a:p>
          <a:p>
            <a:pPr lvl="1"/>
            <a:r>
              <a:rPr lang="en-US" altLang="zh-CN" dirty="0"/>
              <a:t>Add text here</a:t>
            </a:r>
          </a:p>
          <a:p>
            <a:pPr lvl="2"/>
            <a:r>
              <a:rPr lang="en-US" altLang="zh-CN" dirty="0"/>
              <a:t>Add text here</a:t>
            </a:r>
          </a:p>
          <a:p>
            <a:pPr lvl="3"/>
            <a:r>
              <a:rPr lang="en-US" altLang="zh-CN" dirty="0"/>
              <a:t>Add text here</a:t>
            </a:r>
          </a:p>
          <a:p>
            <a:pPr lvl="4"/>
            <a:r>
              <a:rPr lang="en-US" altLang="zh-CN" dirty="0"/>
              <a:t>Add text here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   34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02029" y="6672242"/>
            <a:ext cx="1773311" cy="187469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49F4BA8F-7B64-4198-9505-0CB5D4D3B36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545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-SINGLE-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395287" y="1268760"/>
            <a:ext cx="8353425" cy="792088"/>
          </a:xfrm>
        </p:spPr>
        <p:txBody>
          <a:bodyPr>
            <a:noAutofit/>
          </a:bodyPr>
          <a:lstStyle>
            <a:lvl1pPr algn="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altLang="zh-CN" dirty="0"/>
              <a:t>Add main title here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395287" y="2089876"/>
            <a:ext cx="8353425" cy="475920"/>
          </a:xfrm>
        </p:spPr>
        <p:txBody>
          <a:bodyPr>
            <a:noAutofit/>
          </a:bodyPr>
          <a:lstStyle>
            <a:lvl1pPr marL="0" indent="0" algn="r">
              <a:buNone/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/>
              <a:t>Add subtitle here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7596336" y="6381329"/>
            <a:ext cx="1152376" cy="288031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Add date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6465390"/>
            <a:ext cx="4286122" cy="203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5" y="194075"/>
            <a:ext cx="2266218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02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-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395536" y="1052736"/>
            <a:ext cx="8353425" cy="1080120"/>
          </a:xfrm>
        </p:spPr>
        <p:txBody>
          <a:bodyPr>
            <a:noAutofit/>
          </a:bodyPr>
          <a:lstStyle>
            <a:lvl1pPr algn="r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altLang="zh-CN" dirty="0"/>
              <a:t>Add main title line-1 here </a:t>
            </a:r>
            <a:br>
              <a:rPr lang="en-US" altLang="zh-CN" dirty="0"/>
            </a:br>
            <a:r>
              <a:rPr lang="en-US" altLang="zh-CN" dirty="0"/>
              <a:t>Add main title line-2 here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395287" y="2132856"/>
            <a:ext cx="8353425" cy="432048"/>
          </a:xfrm>
        </p:spPr>
        <p:txBody>
          <a:bodyPr>
            <a:noAutofit/>
          </a:bodyPr>
          <a:lstStyle>
            <a:lvl1pPr marL="0" indent="0" algn="r">
              <a:buNone/>
              <a:defRPr sz="2400" b="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/>
              <a:t>Add subtitle here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6465390"/>
            <a:ext cx="4286122" cy="203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5" y="194075"/>
            <a:ext cx="2266218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3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-DOUBLE-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395536" y="1052736"/>
            <a:ext cx="8353425" cy="1080120"/>
          </a:xfrm>
        </p:spPr>
        <p:txBody>
          <a:bodyPr>
            <a:noAutofit/>
          </a:bodyPr>
          <a:lstStyle>
            <a:lvl1pPr algn="r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altLang="zh-CN" dirty="0"/>
              <a:t>Add main title line-1 here </a:t>
            </a:r>
            <a:br>
              <a:rPr lang="en-US" altLang="zh-CN" dirty="0"/>
            </a:br>
            <a:r>
              <a:rPr lang="en-US" altLang="zh-CN" dirty="0"/>
              <a:t>Add main title line-2 here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395287" y="2132856"/>
            <a:ext cx="8353425" cy="432048"/>
          </a:xfrm>
        </p:spPr>
        <p:txBody>
          <a:bodyPr>
            <a:noAutofit/>
          </a:bodyPr>
          <a:lstStyle>
            <a:lvl1pPr marL="0" indent="0" algn="r">
              <a:buNone/>
              <a:defRPr sz="2400" b="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/>
              <a:t>Add subtitle here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7596336" y="6381329"/>
            <a:ext cx="1152376" cy="288031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Add date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6465390"/>
            <a:ext cx="4286122" cy="203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5" y="194075"/>
            <a:ext cx="2266218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2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95288" y="4262884"/>
            <a:ext cx="8353425" cy="750292"/>
          </a:xfrm>
        </p:spPr>
        <p:txBody>
          <a:bodyPr anchor="t">
            <a:normAutofit/>
          </a:bodyPr>
          <a:lstStyle>
            <a:lvl1pPr algn="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Add chapter title here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395288" y="3561432"/>
            <a:ext cx="8353425" cy="587648"/>
          </a:xfrm>
        </p:spPr>
        <p:txBody>
          <a:bodyPr anchor="b">
            <a:noAutofit/>
          </a:bodyPr>
          <a:lstStyle>
            <a:lvl1pPr marL="0" indent="0" algn="r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Add chapter number here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6165304"/>
            <a:ext cx="4286122" cy="203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844824"/>
            <a:ext cx="2266218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51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HAPTE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95288" y="4262884"/>
            <a:ext cx="8353425" cy="750292"/>
          </a:xfrm>
        </p:spPr>
        <p:txBody>
          <a:bodyPr anchor="t">
            <a:normAutofit/>
          </a:bodyPr>
          <a:lstStyle>
            <a:lvl1pPr algn="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Add chapter title here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395288" y="3633440"/>
            <a:ext cx="8353425" cy="587648"/>
          </a:xfrm>
        </p:spPr>
        <p:txBody>
          <a:bodyPr anchor="b">
            <a:noAutofit/>
          </a:bodyPr>
          <a:lstStyle>
            <a:lvl1pPr marL="0" indent="0" algn="r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Add chapter number here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5949280"/>
            <a:ext cx="4286122" cy="203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204864"/>
            <a:ext cx="2266218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3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395287" y="1628800"/>
            <a:ext cx="8353425" cy="792088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altLang="zh-CN" dirty="0"/>
              <a:t>The end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6465390"/>
            <a:ext cx="4286122" cy="203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5" y="194075"/>
            <a:ext cx="2266218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32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dirty="0"/>
              <a:t>Add title here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395287" y="1125538"/>
            <a:ext cx="4105275" cy="5183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dirty="0"/>
              <a:t>Add text here</a:t>
            </a:r>
            <a:endParaRPr lang="zh-CN" altLang="en-US" dirty="0"/>
          </a:p>
          <a:p>
            <a:pPr lvl="1"/>
            <a:r>
              <a:rPr lang="en-US" altLang="zh-CN" dirty="0"/>
              <a:t>Add text here</a:t>
            </a:r>
          </a:p>
          <a:p>
            <a:pPr lvl="2"/>
            <a:r>
              <a:rPr lang="en-US" altLang="zh-CN" dirty="0"/>
              <a:t>Add text here</a:t>
            </a:r>
          </a:p>
          <a:p>
            <a:pPr lvl="3"/>
            <a:r>
              <a:rPr lang="en-US" altLang="zh-CN" dirty="0"/>
              <a:t>Add text here</a:t>
            </a:r>
          </a:p>
          <a:p>
            <a:pPr lvl="4"/>
            <a:r>
              <a:rPr lang="en-US" altLang="zh-CN" dirty="0"/>
              <a:t>Add text here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3437" y="1125538"/>
            <a:ext cx="4105275" cy="5183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dirty="0"/>
              <a:t>Add text here</a:t>
            </a:r>
            <a:endParaRPr lang="zh-CN" altLang="en-US" dirty="0"/>
          </a:p>
          <a:p>
            <a:pPr lvl="1"/>
            <a:r>
              <a:rPr lang="en-US" altLang="zh-CN" dirty="0"/>
              <a:t>Add text here</a:t>
            </a:r>
          </a:p>
          <a:p>
            <a:pPr lvl="2"/>
            <a:r>
              <a:rPr lang="en-US" altLang="zh-CN" dirty="0"/>
              <a:t>Add text here</a:t>
            </a:r>
          </a:p>
          <a:p>
            <a:pPr lvl="3"/>
            <a:r>
              <a:rPr lang="en-US" altLang="zh-CN" dirty="0"/>
              <a:t>Add text here</a:t>
            </a:r>
          </a:p>
          <a:p>
            <a:pPr lvl="4"/>
            <a:r>
              <a:rPr lang="en-US" altLang="zh-CN" dirty="0"/>
              <a:t>Add text here</a:t>
            </a: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8244408" y="6657111"/>
            <a:ext cx="899592" cy="184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r>
              <a:rPr lang="en-US" altLang="zh-CN"/>
              <a:t>/   34</a:t>
            </a:r>
            <a:endParaRPr lang="zh-CN" altLang="en-US" dirty="0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02029" y="6658174"/>
            <a:ext cx="1773311" cy="1874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zh-CN" altLang="en-US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9F4BA8F-7B64-4198-9505-0CB5D4D3B366}" type="slidenum">
              <a:rPr lang="en-US" altLang="zh-CN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08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95289" y="260351"/>
            <a:ext cx="8353424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Add title here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5289" y="1196752"/>
            <a:ext cx="8353424" cy="5111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Add text here</a:t>
            </a:r>
            <a:endParaRPr lang="zh-CN" altLang="en-US" dirty="0"/>
          </a:p>
          <a:p>
            <a:pPr lvl="1"/>
            <a:r>
              <a:rPr lang="en-US" altLang="zh-CN" dirty="0"/>
              <a:t>Add text here</a:t>
            </a:r>
          </a:p>
          <a:p>
            <a:pPr lvl="2"/>
            <a:r>
              <a:rPr lang="en-US" altLang="zh-CN" dirty="0"/>
              <a:t>Add text here</a:t>
            </a:r>
          </a:p>
          <a:p>
            <a:pPr lvl="3"/>
            <a:r>
              <a:rPr lang="en-US" altLang="zh-CN" dirty="0"/>
              <a:t>Add text here</a:t>
            </a:r>
          </a:p>
          <a:p>
            <a:pPr lvl="4"/>
            <a:r>
              <a:rPr lang="en-US" altLang="zh-CN" dirty="0"/>
              <a:t>Add text here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8244408" y="6657111"/>
            <a:ext cx="899592" cy="184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r>
              <a:rPr lang="en-US" altLang="zh-CN"/>
              <a:t>/   34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02029" y="6658174"/>
            <a:ext cx="1773311" cy="187469"/>
          </a:xfrm>
          <a:prstGeom prst="rect">
            <a:avLst/>
          </a:prstGeom>
        </p:spPr>
        <p:txBody>
          <a:bodyPr vert="horz" lIns="91440" tIns="0" rIns="91440" bIns="45720" rtlCol="0" anchor="ctr"/>
          <a:lstStyle>
            <a:lvl1pPr marL="0" algn="r" defTabSz="914400" rtl="0" eaLnBrk="1" latinLnBrk="0" hangingPunct="1">
              <a:defRPr lang="zh-CN" altLang="en-US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9F4BA8F-7B64-4198-9505-0CB5D4D3B366}" type="slidenum">
              <a:rPr lang="en-US" altLang="zh-CN" smtClean="0"/>
              <a:pPr/>
              <a:t>‹#›</a:t>
            </a:fld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27" y="6677317"/>
            <a:ext cx="3025946" cy="14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332399"/>
            <a:ext cx="799183" cy="27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4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0" r:id="rId2"/>
    <p:sldLayoutId id="2147483672" r:id="rId3"/>
    <p:sldLayoutId id="2147483649" r:id="rId4"/>
    <p:sldLayoutId id="2147483673" r:id="rId5"/>
    <p:sldLayoutId id="2147483651" r:id="rId6"/>
    <p:sldLayoutId id="2147483670" r:id="rId7"/>
    <p:sldLayoutId id="2147483661" r:id="rId8"/>
    <p:sldLayoutId id="2147483663" r:id="rId9"/>
    <p:sldLayoutId id="2147483664" r:id="rId10"/>
    <p:sldLayoutId id="2147483666" r:id="rId11"/>
    <p:sldLayoutId id="2147483667" r:id="rId12"/>
    <p:sldLayoutId id="2147483668" r:id="rId13"/>
    <p:sldLayoutId id="2147483671" r:id="rId14"/>
    <p:sldLayoutId id="2147483674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accent1"/>
          </a:solidFill>
          <a:latin typeface="Arial" pitchFamily="34" charset="0"/>
          <a:ea typeface="微软雅黑" pitchFamily="34" charset="-122"/>
          <a:cs typeface="+mj-cs"/>
        </a:defRPr>
      </a:lvl1pPr>
    </p:titleStyle>
    <p:bodyStyle>
      <a:lvl1pPr marL="342900" marR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tabLst/>
        <a:defRPr sz="2800" b="0" kern="1200" baseline="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微软雅黑" pitchFamily="34" charset="-122"/>
          <a:cs typeface="+mn-cs"/>
        </a:defRPr>
      </a:lvl1pPr>
      <a:lvl2pPr marL="742950" marR="0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2400" kern="1200" baseline="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微软雅黑" pitchFamily="34" charset="-122"/>
          <a:cs typeface="+mn-cs"/>
        </a:defRPr>
      </a:lvl2pPr>
      <a:lvl3pPr marL="1143000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tabLst/>
        <a:defRPr sz="2000" kern="1200" baseline="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微软雅黑" pitchFamily="34" charset="-122"/>
          <a:cs typeface="+mn-cs"/>
        </a:defRPr>
      </a:lvl3pPr>
      <a:lvl4pPr marL="1600200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1800" kern="1200" baseline="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微软雅黑" pitchFamily="34" charset="-122"/>
          <a:cs typeface="+mn-cs"/>
        </a:defRPr>
      </a:lvl4pPr>
      <a:lvl5pPr marL="2057400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tabLst/>
        <a:defRPr sz="1800" kern="1200" baseline="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8.e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65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6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Cuiml.syky@sinopec.com" TargetMode="External"/><Relationship Id="rId2" Type="http://schemas.openxmlformats.org/officeDocument/2006/relationships/hyperlink" Target="mailto:Lunzm.syky@sinopec.com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-252536" y="1268760"/>
            <a:ext cx="9145265" cy="792088"/>
          </a:xfrm>
        </p:spPr>
        <p:txBody>
          <a:bodyPr/>
          <a:lstStyle/>
          <a:p>
            <a:r>
              <a:rPr lang="en-US" altLang="zh-CN" sz="3800" spc="-200" dirty="0"/>
              <a:t>CCUS in SINOPEC</a:t>
            </a:r>
            <a:endParaRPr lang="zh-CN" altLang="en-US" sz="3800" spc="-200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LUN </a:t>
            </a:r>
            <a:r>
              <a:rPr lang="en-US" altLang="zh-CN" dirty="0" err="1"/>
              <a:t>Zengmin</a:t>
            </a:r>
            <a:r>
              <a:rPr lang="en-US" altLang="zh-CN" dirty="0"/>
              <a:t>, CUI </a:t>
            </a:r>
            <a:r>
              <a:rPr lang="en-US" altLang="zh-CN" dirty="0" err="1"/>
              <a:t>Maolei</a:t>
            </a:r>
            <a:r>
              <a:rPr lang="en-US" altLang="zh-CN" dirty="0"/>
              <a:t>, ZHOU Bing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4662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4"/>
          <p:cNvSpPr txBox="1">
            <a:spLocks/>
          </p:cNvSpPr>
          <p:nvPr/>
        </p:nvSpPr>
        <p:spPr>
          <a:xfrm>
            <a:off x="211409" y="1042622"/>
            <a:ext cx="8624143" cy="20407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+mj-lt"/>
                <a:ea typeface="宋体" pitchFamily="2" charset="-122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411480" indent="-411480" algn="just">
              <a:buFont typeface="Wingdings" panose="05000000000000000000" pitchFamily="2" charset="2"/>
              <a:buChar char="u"/>
            </a:pPr>
            <a:r>
              <a:rPr lang="en-US" altLang="zh-CN" sz="2400" kern="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Support from Oil &amp; Gas Industry: </a:t>
            </a:r>
            <a:r>
              <a:rPr lang="en-US" altLang="zh-CN" sz="2400" kern="0" dirty="0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rPr>
              <a:t>Chinese companies are actively promoting the development and application of CCUS technology, and carried out more than 20 CCS pilot projects.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FD1E8CB9-88DE-49A1-AECB-9B3C9639E96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67790" y="2877423"/>
          <a:ext cx="3967761" cy="3562413"/>
        </p:xfrm>
        <a:graphic>
          <a:graphicData uri="http://schemas.openxmlformats.org/drawingml/2006/table">
            <a:tbl>
              <a:tblPr/>
              <a:tblGrid>
                <a:gridCol w="433327">
                  <a:extLst>
                    <a:ext uri="{9D8B030D-6E8A-4147-A177-3AD203B41FA5}">
                      <a16:colId xmlns:a16="http://schemas.microsoft.com/office/drawing/2014/main" val="4073365915"/>
                    </a:ext>
                  </a:extLst>
                </a:gridCol>
                <a:gridCol w="3534434">
                  <a:extLst>
                    <a:ext uri="{9D8B030D-6E8A-4147-A177-3AD203B41FA5}">
                      <a16:colId xmlns:a16="http://schemas.microsoft.com/office/drawing/2014/main" val="2619316832"/>
                    </a:ext>
                  </a:extLst>
                </a:gridCol>
              </a:tblGrid>
              <a:tr h="165716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</a:t>
                      </a:r>
                      <a:r>
                        <a:rPr lang="en-US" sz="10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br>
                        <a:rPr lang="en-US" sz="1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Capture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Shengli Power Plant Flue gas Capturing, SINOPEC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456853"/>
                  </a:ext>
                </a:extLst>
              </a:tr>
              <a:tr h="16571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Tail Gas capture from Zhongyuan Chemical Plant, SINOPEC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0181"/>
                  </a:ext>
                </a:extLst>
              </a:tr>
              <a:tr h="26105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Recovery of High carbon Natural Gas from Songnan Gas Field, SINOPEC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565308"/>
                  </a:ext>
                </a:extLst>
              </a:tr>
              <a:tr h="165716"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</a:t>
                      </a:r>
                      <a:r>
                        <a:rPr lang="en-US" sz="10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EOR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CO2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flooding Project of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Shengli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Oilfield, SINOPEC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147624"/>
                  </a:ext>
                </a:extLst>
              </a:tr>
              <a:tr h="16571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CO2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flooding Project of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Zhongyuan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Oilfield, SINOPEC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343246"/>
                  </a:ext>
                </a:extLst>
              </a:tr>
              <a:tr h="16571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CO2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flooding Project of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Caoshe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Oilfield, SINOPEC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41182"/>
                  </a:ext>
                </a:extLst>
              </a:tr>
              <a:tr h="16571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CO2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flooding Project of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Yaoyingtai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Oilfield, SINOPEC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599497"/>
                  </a:ext>
                </a:extLst>
              </a:tr>
              <a:tr h="1555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Jilin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oilfield CO</a:t>
                      </a:r>
                      <a:r>
                        <a:rPr lang="en-US" sz="8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-EOR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 CNPC 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604959"/>
                  </a:ext>
                </a:extLst>
              </a:tr>
              <a:tr h="1555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Daqing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oilfield CO</a:t>
                      </a:r>
                      <a:r>
                        <a:rPr lang="en-US" sz="8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-EOR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 SINOPEC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635268"/>
                  </a:ext>
                </a:extLst>
              </a:tr>
              <a:tr h="16571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Yanchang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oilfield CO</a:t>
                      </a:r>
                      <a:r>
                        <a:rPr lang="en-US" sz="8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-EOR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Yanchang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Petroleum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650003"/>
                  </a:ext>
                </a:extLst>
              </a:tr>
              <a:tr h="165716">
                <a:tc rowSpan="10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CCUS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</a:t>
                      </a:r>
                      <a:r>
                        <a:rPr lang="en-US" sz="8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utilization in Chemical Engineering,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Zhongkejinlong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396259"/>
                  </a:ext>
                </a:extLst>
              </a:tr>
              <a:tr h="16571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Beijing thermal power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plant CO</a:t>
                      </a:r>
                      <a:r>
                        <a:rPr lang="en-US" sz="8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Capture,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Huaneng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group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894594"/>
                  </a:ext>
                </a:extLst>
              </a:tr>
              <a:tr h="1555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degradable plastics, CNOOC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294314"/>
                  </a:ext>
                </a:extLst>
              </a:tr>
              <a:tr h="16571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Shidongkou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CO</a:t>
                      </a:r>
                      <a:r>
                        <a:rPr lang="en-US" sz="8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Capture,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Huaneng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group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840296"/>
                  </a:ext>
                </a:extLst>
              </a:tr>
              <a:tr h="16571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Shuanghuai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Power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Plant CO</a:t>
                      </a:r>
                      <a:r>
                        <a:rPr lang="en-US" sz="8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Capture, State Power Investment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644619"/>
                  </a:ext>
                </a:extLst>
              </a:tr>
              <a:tr h="1555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Clean Coal Energy Power system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41132"/>
                  </a:ext>
                </a:extLst>
              </a:tr>
              <a:tr h="1555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Coal Oil and CCUS, Shenghua Group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336104"/>
                  </a:ext>
                </a:extLst>
              </a:tr>
              <a:tr h="1757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Microalgae carbon sequestration and bioenergy project, ENN Group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949113"/>
                  </a:ext>
                </a:extLst>
              </a:tr>
              <a:tr h="26105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Green Coal Power IGCC Power Plant CCUS Demostration Project, Huaneng Group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451803"/>
                  </a:ext>
                </a:extLst>
              </a:tr>
              <a:tr h="2637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35MWt Oxygen-enriched Combustion Technology, Huazhong University of Science and Technology</a:t>
                      </a:r>
                    </a:p>
                  </a:txBody>
                  <a:tcPr marL="5023" marR="5023" marT="5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126925"/>
                  </a:ext>
                </a:extLst>
              </a:tr>
            </a:tbl>
          </a:graphicData>
        </a:graphic>
      </p:graphicFrame>
      <p:grpSp>
        <p:nvGrpSpPr>
          <p:cNvPr id="13" name="组合 12"/>
          <p:cNvGrpSpPr/>
          <p:nvPr/>
        </p:nvGrpSpPr>
        <p:grpSpPr>
          <a:xfrm>
            <a:off x="289409" y="2836171"/>
            <a:ext cx="4369000" cy="3581453"/>
            <a:chOff x="186087" y="2353444"/>
            <a:chExt cx="5039476" cy="3272576"/>
          </a:xfrm>
        </p:grpSpPr>
        <p:grpSp>
          <p:nvGrpSpPr>
            <p:cNvPr id="11" name="组合 10"/>
            <p:cNvGrpSpPr/>
            <p:nvPr/>
          </p:nvGrpSpPr>
          <p:grpSpPr>
            <a:xfrm>
              <a:off x="186087" y="2353444"/>
              <a:ext cx="5039476" cy="3272576"/>
              <a:chOff x="186087" y="2353444"/>
              <a:chExt cx="5039476" cy="3272576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86087" y="2353444"/>
                <a:ext cx="5039476" cy="3272576"/>
                <a:chOff x="186087" y="2353444"/>
                <a:chExt cx="5039476" cy="3272576"/>
              </a:xfrm>
            </p:grpSpPr>
            <p:grpSp>
              <p:nvGrpSpPr>
                <p:cNvPr id="4" name="组合 3"/>
                <p:cNvGrpSpPr/>
                <p:nvPr/>
              </p:nvGrpSpPr>
              <p:grpSpPr>
                <a:xfrm>
                  <a:off x="186087" y="2353444"/>
                  <a:ext cx="5039476" cy="3272576"/>
                  <a:chOff x="184540" y="1932904"/>
                  <a:chExt cx="5039476" cy="3765124"/>
                </a:xfrm>
              </p:grpSpPr>
              <p:pic>
                <p:nvPicPr>
                  <p:cNvPr id="8" name="图片 7">
                    <a:extLst>
                      <a:ext uri="{FF2B5EF4-FFF2-40B4-BE49-F238E27FC236}">
                        <a16:creationId xmlns:a16="http://schemas.microsoft.com/office/drawing/2014/main" id="{3114A0F0-EE0A-4C89-97E7-7B5BE45748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84540" y="1932904"/>
                    <a:ext cx="5039476" cy="3765124"/>
                  </a:xfrm>
                  <a:prstGeom prst="rect">
                    <a:avLst/>
                  </a:prstGeom>
                </p:spPr>
              </p:pic>
              <p:sp>
                <p:nvSpPr>
                  <p:cNvPr id="3" name="文本框 2"/>
                  <p:cNvSpPr txBox="1"/>
                  <p:nvPr/>
                </p:nvSpPr>
                <p:spPr>
                  <a:xfrm>
                    <a:off x="425624" y="2001518"/>
                    <a:ext cx="2592288" cy="44651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zh-CN" altLang="en-US" sz="2160" dirty="0"/>
                  </a:p>
                </p:txBody>
              </p:sp>
            </p:grpSp>
            <p:sp>
              <p:nvSpPr>
                <p:cNvPr id="5" name="文本框 4"/>
                <p:cNvSpPr txBox="1"/>
                <p:nvPr/>
              </p:nvSpPr>
              <p:spPr>
                <a:xfrm>
                  <a:off x="236526" y="4513684"/>
                  <a:ext cx="1001350" cy="134992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zh-CN" altLang="en-US" sz="360" dirty="0"/>
                </a:p>
              </p:txBody>
            </p:sp>
          </p:grpSp>
          <p:sp>
            <p:nvSpPr>
              <p:cNvPr id="10" name="文本框 9"/>
              <p:cNvSpPr txBox="1"/>
              <p:nvPr/>
            </p:nvSpPr>
            <p:spPr>
              <a:xfrm>
                <a:off x="497633" y="4657700"/>
                <a:ext cx="288032" cy="10124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endParaRPr lang="zh-CN" altLang="en-US" sz="120" dirty="0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569640" y="4982017"/>
              <a:ext cx="216024" cy="101244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endParaRPr lang="zh-CN" altLang="en-US" sz="120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69640" y="5255544"/>
              <a:ext cx="216024" cy="101244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endParaRPr lang="zh-CN" altLang="en-US" sz="120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45703" y="4765423"/>
              <a:ext cx="657851" cy="168740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600" dirty="0"/>
                <a:t>SINOPEC</a:t>
              </a:r>
              <a:endParaRPr lang="zh-CN" altLang="en-US" sz="600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145703" y="4996373"/>
              <a:ext cx="502509" cy="168740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600" dirty="0"/>
                <a:t>CNPC</a:t>
              </a:r>
              <a:endParaRPr lang="zh-CN" altLang="en-US" sz="600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129865" y="5157248"/>
              <a:ext cx="216024" cy="118118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endParaRPr lang="zh-CN" altLang="en-US" sz="240" dirty="0"/>
            </a:p>
          </p:txBody>
        </p:sp>
      </p:grpSp>
      <p:sp>
        <p:nvSpPr>
          <p:cNvPr id="22" name="标题 1">
            <a:extLst>
              <a:ext uri="{FF2B5EF4-FFF2-40B4-BE49-F238E27FC236}">
                <a16:creationId xmlns:a16="http://schemas.microsoft.com/office/drawing/2014/main" id="{F9C37EB6-D90E-44EA-9174-27D3E191CC33}"/>
              </a:ext>
            </a:extLst>
          </p:cNvPr>
          <p:cNvSpPr txBox="1">
            <a:spLocks/>
          </p:cNvSpPr>
          <p:nvPr/>
        </p:nvSpPr>
        <p:spPr>
          <a:xfrm>
            <a:off x="395289" y="260351"/>
            <a:ext cx="8353424" cy="7207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C00000"/>
                </a:solidFill>
              </a:rPr>
              <a:t>China’s CCUS Policies and Actions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4"/>
          <p:cNvSpPr txBox="1">
            <a:spLocks/>
          </p:cNvSpPr>
          <p:nvPr/>
        </p:nvSpPr>
        <p:spPr>
          <a:xfrm>
            <a:off x="211409" y="1042622"/>
            <a:ext cx="8624143" cy="12630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+mj-lt"/>
                <a:ea typeface="宋体" pitchFamily="2" charset="-122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411480" indent="-411480" algn="just">
              <a:buFont typeface="Wingdings" panose="05000000000000000000" pitchFamily="2" charset="2"/>
              <a:buChar char="u"/>
            </a:pPr>
            <a:endParaRPr lang="zh-CN" altLang="en-US" sz="2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22" y="3231726"/>
            <a:ext cx="4397317" cy="322364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532" y="3397924"/>
            <a:ext cx="3926712" cy="323026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2115" y="3381501"/>
            <a:ext cx="375134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60" dirty="0">
                <a:solidFill>
                  <a:srgbClr val="FF0000"/>
                </a:solidFill>
              </a:rPr>
              <a:t>Asia Development Banl,2015</a:t>
            </a:r>
            <a:endParaRPr lang="zh-CN" altLang="en-US" sz="216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34532" y="3429000"/>
            <a:ext cx="252319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60" dirty="0">
                <a:solidFill>
                  <a:srgbClr val="FF0000"/>
                </a:solidFill>
              </a:rPr>
              <a:t>China MOST, 2018</a:t>
            </a:r>
            <a:endParaRPr lang="zh-CN" altLang="en-US" sz="2160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3247" y="865280"/>
            <a:ext cx="84604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rgbClr val="C00000"/>
                </a:solidFill>
                <a:ea typeface="微软雅黑"/>
              </a:rPr>
              <a:t>China CCUS Roadmap: </a:t>
            </a:r>
            <a:endParaRPr lang="en-US" altLang="zh-CN" sz="1920" kern="0" dirty="0">
              <a:ea typeface="微软雅黑" panose="020B0503020204020204" pitchFamily="34" charset="-122"/>
            </a:endParaRP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CN" sz="1920" kern="0" dirty="0">
                <a:ea typeface="微软雅黑" panose="020B0503020204020204" pitchFamily="34" charset="-122"/>
              </a:rPr>
              <a:t>2015-2030: to acquire the ability of CCUS industrialization and verify the feasibility of new technology; 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CN" sz="1920" kern="0" dirty="0">
                <a:ea typeface="微软雅黑" panose="020B0503020204020204" pitchFamily="34" charset="-122"/>
              </a:rPr>
              <a:t>2030-2040: to</a:t>
            </a:r>
            <a:r>
              <a:rPr lang="zh-CN" altLang="en-US" sz="1920" kern="0" dirty="0">
                <a:ea typeface="微软雅黑" panose="020B0503020204020204" pitchFamily="34" charset="-122"/>
              </a:rPr>
              <a:t> </a:t>
            </a:r>
            <a:r>
              <a:rPr lang="en-US" altLang="zh-CN" sz="1920" kern="0" dirty="0">
                <a:ea typeface="微软雅黑" panose="020B0503020204020204" pitchFamily="34" charset="-122"/>
              </a:rPr>
              <a:t>achieve</a:t>
            </a:r>
            <a:r>
              <a:rPr lang="zh-CN" altLang="en-US" sz="1920" kern="0" dirty="0">
                <a:ea typeface="微软雅黑" panose="020B0503020204020204" pitchFamily="34" charset="-122"/>
              </a:rPr>
              <a:t> </a:t>
            </a:r>
            <a:r>
              <a:rPr lang="en-US" altLang="zh-CN" sz="1920" kern="0" dirty="0">
                <a:ea typeface="微软雅黑" panose="020B0503020204020204" pitchFamily="34" charset="-122"/>
              </a:rPr>
              <a:t>CCUS industry cluster and to conduct commercial CCUS project;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CN" sz="1920" kern="0" dirty="0">
                <a:ea typeface="微软雅黑" panose="020B0503020204020204" pitchFamily="34" charset="-122"/>
              </a:rPr>
              <a:t>2040-2050: to realize the extensive deployment of CCUS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BD3E2D3A-5D57-4A9A-9A61-F3C83C9028CE}"/>
              </a:ext>
            </a:extLst>
          </p:cNvPr>
          <p:cNvSpPr txBox="1">
            <a:spLocks/>
          </p:cNvSpPr>
          <p:nvPr/>
        </p:nvSpPr>
        <p:spPr>
          <a:xfrm>
            <a:off x="395289" y="260351"/>
            <a:ext cx="8353424" cy="7207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3600">
                <a:solidFill>
                  <a:srgbClr val="C00000"/>
                </a:solidFill>
              </a:rPr>
              <a:t>China’s CCUS Policies and Actions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1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Contents</a:t>
            </a:r>
            <a:endParaRPr lang="zh-CN" altLang="en-US" sz="40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   34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6" name="Rectangle 3"/>
          <p:cNvSpPr/>
          <p:nvPr/>
        </p:nvSpPr>
        <p:spPr>
          <a:xfrm>
            <a:off x="1336687" y="1196752"/>
            <a:ext cx="7045313" cy="1077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cs typeface="+mn-ea"/>
                <a:sym typeface="+mn-lt"/>
              </a:rPr>
              <a:t>   </a:t>
            </a:r>
            <a:r>
              <a:rPr lang="en-US" altLang="zh-CN" sz="2400" dirty="0">
                <a:solidFill>
                  <a:srgbClr val="111111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China’s CCUS Policies and Actions</a:t>
            </a:r>
          </a:p>
        </p:txBody>
      </p:sp>
      <p:sp>
        <p:nvSpPr>
          <p:cNvPr id="7" name="Oval 2"/>
          <p:cNvSpPr/>
          <p:nvPr/>
        </p:nvSpPr>
        <p:spPr>
          <a:xfrm>
            <a:off x="762000" y="1196752"/>
            <a:ext cx="1077537" cy="10775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rPr>
              <a:t>1.</a:t>
            </a:r>
          </a:p>
        </p:txBody>
      </p:sp>
      <p:sp>
        <p:nvSpPr>
          <p:cNvPr id="8" name="Rectangle 25"/>
          <p:cNvSpPr/>
          <p:nvPr/>
        </p:nvSpPr>
        <p:spPr>
          <a:xfrm>
            <a:off x="1336687" y="2522632"/>
            <a:ext cx="7045313" cy="1077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cs typeface="+mn-ea"/>
                <a:sym typeface="+mn-lt"/>
              </a:rPr>
              <a:t>SINOPEC CCUS Strategy</a:t>
            </a:r>
          </a:p>
        </p:txBody>
      </p:sp>
      <p:sp>
        <p:nvSpPr>
          <p:cNvPr id="9" name="Oval 26"/>
          <p:cNvSpPr/>
          <p:nvPr/>
        </p:nvSpPr>
        <p:spPr>
          <a:xfrm>
            <a:off x="762000" y="2522632"/>
            <a:ext cx="1077537" cy="10775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kern="0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rPr>
              <a:t>2.</a:t>
            </a:r>
            <a:endParaRPr lang="en-US" altLang="zh-CN" sz="3200" b="1" dirty="0">
              <a:solidFill>
                <a:srgbClr val="FFFFFF">
                  <a:lumMod val="9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0" name="Rectangle 30"/>
          <p:cNvSpPr/>
          <p:nvPr/>
        </p:nvSpPr>
        <p:spPr>
          <a:xfrm>
            <a:off x="1336687" y="3863752"/>
            <a:ext cx="7045313" cy="1077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400" dirty="0">
                <a:solidFill>
                  <a:srgbClr val="111111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SINOPEC CCUS Projects</a:t>
            </a:r>
          </a:p>
        </p:txBody>
      </p:sp>
      <p:sp>
        <p:nvSpPr>
          <p:cNvPr id="11" name="Oval 31"/>
          <p:cNvSpPr/>
          <p:nvPr/>
        </p:nvSpPr>
        <p:spPr>
          <a:xfrm>
            <a:off x="762000" y="3863752"/>
            <a:ext cx="1077537" cy="10775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kern="0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rPr>
              <a:t>3.</a:t>
            </a:r>
            <a:endParaRPr lang="en-US" altLang="zh-CN" sz="3200" b="1" dirty="0">
              <a:solidFill>
                <a:srgbClr val="FFFFFF">
                  <a:lumMod val="9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0BB10CF7-BEDB-4385-8E37-AF7ABE6637BC}"/>
              </a:ext>
            </a:extLst>
          </p:cNvPr>
          <p:cNvSpPr/>
          <p:nvPr/>
        </p:nvSpPr>
        <p:spPr>
          <a:xfrm>
            <a:off x="1330263" y="5205495"/>
            <a:ext cx="7045313" cy="1077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400" dirty="0">
                <a:solidFill>
                  <a:srgbClr val="111111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SINOPEC CCUS Technology</a:t>
            </a:r>
          </a:p>
        </p:txBody>
      </p:sp>
      <p:sp>
        <p:nvSpPr>
          <p:cNvPr id="13" name="Oval 31">
            <a:extLst>
              <a:ext uri="{FF2B5EF4-FFF2-40B4-BE49-F238E27FC236}">
                <a16:creationId xmlns:a16="http://schemas.microsoft.com/office/drawing/2014/main" id="{4D2FFDF2-F186-4304-80E7-251E0CD24EB2}"/>
              </a:ext>
            </a:extLst>
          </p:cNvPr>
          <p:cNvSpPr/>
          <p:nvPr/>
        </p:nvSpPr>
        <p:spPr>
          <a:xfrm>
            <a:off x="755576" y="5205495"/>
            <a:ext cx="1077537" cy="10775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kern="0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rPr>
              <a:t>4.</a:t>
            </a:r>
            <a:endParaRPr lang="en-US" altLang="zh-CN" sz="3200" b="1" dirty="0">
              <a:solidFill>
                <a:srgbClr val="FFFFFF">
                  <a:lumMod val="95000"/>
                </a:srgb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3559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</a:rPr>
              <a:t>SINOPEC low-carbon strategy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289" y="1052736"/>
            <a:ext cx="8353424" cy="5111972"/>
          </a:xfrm>
        </p:spPr>
        <p:txBody>
          <a:bodyPr/>
          <a:lstStyle/>
          <a:p>
            <a:pPr marL="0" indent="0" algn="just">
              <a:buNone/>
            </a:pPr>
            <a:r>
              <a:rPr lang="zh-CN" altLang="en-US" dirty="0">
                <a:solidFill>
                  <a:schemeClr val="tx1"/>
                </a:solidFill>
              </a:rPr>
              <a:t>   </a:t>
            </a:r>
            <a:r>
              <a:rPr lang="en-US" altLang="zh-CN" b="1" dirty="0">
                <a:solidFill>
                  <a:schemeClr val="tx1"/>
                </a:solidFill>
              </a:rPr>
              <a:t>G</a:t>
            </a:r>
            <a:r>
              <a:rPr lang="en-US" altLang="zh-CN" sz="2400" b="1" dirty="0">
                <a:solidFill>
                  <a:schemeClr val="tx1"/>
                </a:solidFill>
              </a:rPr>
              <a:t>reen and low-carbon strategy, as one of the core strategies, enables SINOPEC to develop rapidly and sustainably.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460928"/>
            <a:ext cx="5572125" cy="3733800"/>
          </a:xfrm>
          <a:prstGeom prst="rect">
            <a:avLst/>
          </a:prstGeom>
        </p:spPr>
      </p:pic>
      <p:graphicFrame>
        <p:nvGraphicFramePr>
          <p:cNvPr id="21" name="图示 20"/>
          <p:cNvGraphicFramePr/>
          <p:nvPr>
            <p:extLst/>
          </p:nvPr>
        </p:nvGraphicFramePr>
        <p:xfrm>
          <a:off x="152005" y="2669508"/>
          <a:ext cx="4680520" cy="3127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5996940" y="5655740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Global Fortune 500 Tops</a:t>
            </a:r>
            <a:endParaRPr lang="zh-CN" altLang="en-US" b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en-US" altLang="zh-CN" smtClean="0">
                <a:solidFill>
                  <a:schemeClr val="tx1"/>
                </a:solidFill>
              </a:rPr>
              <a:pPr/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08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n-US" altLang="zh-CN" sz="3600" dirty="0">
                <a:solidFill>
                  <a:srgbClr val="C00000"/>
                </a:solidFill>
              </a:rPr>
              <a:t>SINOEPC low-carbon activities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289" y="980728"/>
            <a:ext cx="8353424" cy="5111972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zh-CN" sz="2400" b="1" dirty="0">
                <a:solidFill>
                  <a:schemeClr val="tx1"/>
                </a:solidFill>
              </a:rPr>
              <a:t>   In 2018, Sinopec has launched a Green Enterprise Action Plan. Green and low-carbon activities promote the progress to be the resource-saving and environment-friendly enterprise</a:t>
            </a:r>
            <a:endParaRPr lang="zh-CN" altLang="en-US" sz="2400" b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14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88938" y="2584877"/>
            <a:ext cx="1198579" cy="1077218"/>
          </a:xfrm>
          <a:prstGeom prst="rect">
            <a:avLst/>
          </a:prstGeom>
          <a:solidFill>
            <a:srgbClr val="337739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Green enterprise action plan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260617" y="3786095"/>
            <a:ext cx="1677511" cy="1374579"/>
            <a:chOff x="7737176" y="3044094"/>
            <a:chExt cx="1677511" cy="1374579"/>
          </a:xfrm>
          <a:solidFill>
            <a:srgbClr val="337739"/>
          </a:solidFill>
        </p:grpSpPr>
        <p:grpSp>
          <p:nvGrpSpPr>
            <p:cNvPr id="18" name="组合 17"/>
            <p:cNvGrpSpPr/>
            <p:nvPr/>
          </p:nvGrpSpPr>
          <p:grpSpPr>
            <a:xfrm>
              <a:off x="7737176" y="3044094"/>
              <a:ext cx="1677511" cy="1374579"/>
              <a:chOff x="7647017" y="2699415"/>
              <a:chExt cx="2617944" cy="2145185"/>
            </a:xfrm>
            <a:grpFill/>
          </p:grpSpPr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flipV="1">
                <a:off x="7647017" y="4399449"/>
                <a:ext cx="2617944" cy="44515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21" name="Oval 19"/>
              <p:cNvSpPr>
                <a:spLocks noChangeArrowheads="1"/>
              </p:cNvSpPr>
              <p:nvPr/>
            </p:nvSpPr>
            <p:spPr bwMode="auto">
              <a:xfrm>
                <a:off x="8011516" y="2699415"/>
                <a:ext cx="1931237" cy="1931674"/>
              </a:xfrm>
              <a:prstGeom prst="ellipse">
                <a:avLst/>
              </a:prstGeom>
              <a:grpFill/>
              <a:ln w="9525">
                <a:solidFill>
                  <a:srgbClr val="33773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微软雅黑" pitchFamily="34" charset="-122"/>
                </a:endParaRPr>
              </a:p>
            </p:txBody>
          </p:sp>
          <p:sp>
            <p:nvSpPr>
              <p:cNvPr id="22" name="未知"/>
              <p:cNvSpPr>
                <a:spLocks/>
              </p:cNvSpPr>
              <p:nvPr/>
            </p:nvSpPr>
            <p:spPr bwMode="auto">
              <a:xfrm>
                <a:off x="8233034" y="2743729"/>
                <a:ext cx="1490214" cy="727147"/>
              </a:xfrm>
              <a:custGeom>
                <a:avLst/>
                <a:gdLst>
                  <a:gd name="T0" fmla="*/ 729 w 1321"/>
                  <a:gd name="T1" fmla="*/ 203 h 712"/>
                  <a:gd name="T2" fmla="*/ 738 w 1321"/>
                  <a:gd name="T3" fmla="*/ 224 h 712"/>
                  <a:gd name="T4" fmla="*/ 740 w 1321"/>
                  <a:gd name="T5" fmla="*/ 244 h 712"/>
                  <a:gd name="T6" fmla="*/ 737 w 1321"/>
                  <a:gd name="T7" fmla="*/ 262 h 712"/>
                  <a:gd name="T8" fmla="*/ 727 w 1321"/>
                  <a:gd name="T9" fmla="*/ 279 h 712"/>
                  <a:gd name="T10" fmla="*/ 713 w 1321"/>
                  <a:gd name="T11" fmla="*/ 294 h 712"/>
                  <a:gd name="T12" fmla="*/ 694 w 1321"/>
                  <a:gd name="T13" fmla="*/ 306 h 712"/>
                  <a:gd name="T14" fmla="*/ 670 w 1321"/>
                  <a:gd name="T15" fmla="*/ 318 h 712"/>
                  <a:gd name="T16" fmla="*/ 643 w 1321"/>
                  <a:gd name="T17" fmla="*/ 329 h 712"/>
                  <a:gd name="T18" fmla="*/ 612 w 1321"/>
                  <a:gd name="T19" fmla="*/ 338 h 712"/>
                  <a:gd name="T20" fmla="*/ 578 w 1321"/>
                  <a:gd name="T21" fmla="*/ 346 h 712"/>
                  <a:gd name="T22" fmla="*/ 542 w 1321"/>
                  <a:gd name="T23" fmla="*/ 352 h 712"/>
                  <a:gd name="T24" fmla="*/ 502 w 1321"/>
                  <a:gd name="T25" fmla="*/ 357 h 712"/>
                  <a:gd name="T26" fmla="*/ 462 w 1321"/>
                  <a:gd name="T27" fmla="*/ 360 h 712"/>
                  <a:gd name="T28" fmla="*/ 445 w 1321"/>
                  <a:gd name="T29" fmla="*/ 361 h 712"/>
                  <a:gd name="T30" fmla="*/ 267 w 1321"/>
                  <a:gd name="T31" fmla="*/ 361 h 712"/>
                  <a:gd name="T32" fmla="*/ 264 w 1321"/>
                  <a:gd name="T33" fmla="*/ 361 h 712"/>
                  <a:gd name="T34" fmla="*/ 229 w 1321"/>
                  <a:gd name="T35" fmla="*/ 359 h 712"/>
                  <a:gd name="T36" fmla="*/ 195 w 1321"/>
                  <a:gd name="T37" fmla="*/ 357 h 712"/>
                  <a:gd name="T38" fmla="*/ 162 w 1321"/>
                  <a:gd name="T39" fmla="*/ 353 h 712"/>
                  <a:gd name="T40" fmla="*/ 132 w 1321"/>
                  <a:gd name="T41" fmla="*/ 349 h 712"/>
                  <a:gd name="T42" fmla="*/ 104 w 1321"/>
                  <a:gd name="T43" fmla="*/ 343 h 712"/>
                  <a:gd name="T44" fmla="*/ 79 w 1321"/>
                  <a:gd name="T45" fmla="*/ 336 h 712"/>
                  <a:gd name="T46" fmla="*/ 57 w 1321"/>
                  <a:gd name="T47" fmla="*/ 329 h 712"/>
                  <a:gd name="T48" fmla="*/ 38 w 1321"/>
                  <a:gd name="T49" fmla="*/ 319 h 712"/>
                  <a:gd name="T50" fmla="*/ 22 w 1321"/>
                  <a:gd name="T51" fmla="*/ 308 h 712"/>
                  <a:gd name="T52" fmla="*/ 10 w 1321"/>
                  <a:gd name="T53" fmla="*/ 296 h 712"/>
                  <a:gd name="T54" fmla="*/ 3 w 1321"/>
                  <a:gd name="T55" fmla="*/ 281 h 712"/>
                  <a:gd name="T56" fmla="*/ 0 w 1321"/>
                  <a:gd name="T57" fmla="*/ 266 h 712"/>
                  <a:gd name="T58" fmla="*/ 0 w 1321"/>
                  <a:gd name="T59" fmla="*/ 264 h 712"/>
                  <a:gd name="T60" fmla="*/ 2 w 1321"/>
                  <a:gd name="T61" fmla="*/ 247 h 712"/>
                  <a:gd name="T62" fmla="*/ 9 w 1321"/>
                  <a:gd name="T63" fmla="*/ 226 h 712"/>
                  <a:gd name="T64" fmla="*/ 29 w 1321"/>
                  <a:gd name="T65" fmla="*/ 188 h 712"/>
                  <a:gd name="T66" fmla="*/ 53 w 1321"/>
                  <a:gd name="T67" fmla="*/ 152 h 712"/>
                  <a:gd name="T68" fmla="*/ 82 w 1321"/>
                  <a:gd name="T69" fmla="*/ 119 h 712"/>
                  <a:gd name="T70" fmla="*/ 114 w 1321"/>
                  <a:gd name="T71" fmla="*/ 89 h 712"/>
                  <a:gd name="T72" fmla="*/ 151 w 1321"/>
                  <a:gd name="T73" fmla="*/ 63 h 712"/>
                  <a:gd name="T74" fmla="*/ 191 w 1321"/>
                  <a:gd name="T75" fmla="*/ 42 h 712"/>
                  <a:gd name="T76" fmla="*/ 232 w 1321"/>
                  <a:gd name="T77" fmla="*/ 24 h 712"/>
                  <a:gd name="T78" fmla="*/ 278 w 1321"/>
                  <a:gd name="T79" fmla="*/ 11 h 712"/>
                  <a:gd name="T80" fmla="*/ 325 w 1321"/>
                  <a:gd name="T81" fmla="*/ 3 h 712"/>
                  <a:gd name="T82" fmla="*/ 374 w 1321"/>
                  <a:gd name="T83" fmla="*/ 0 h 712"/>
                  <a:gd name="T84" fmla="*/ 374 w 1321"/>
                  <a:gd name="T85" fmla="*/ 0 h 712"/>
                  <a:gd name="T86" fmla="*/ 425 w 1321"/>
                  <a:gd name="T87" fmla="*/ 3 h 712"/>
                  <a:gd name="T88" fmla="*/ 474 w 1321"/>
                  <a:gd name="T89" fmla="*/ 12 h 712"/>
                  <a:gd name="T90" fmla="*/ 522 w 1321"/>
                  <a:gd name="T91" fmla="*/ 27 h 712"/>
                  <a:gd name="T92" fmla="*/ 566 w 1321"/>
                  <a:gd name="T93" fmla="*/ 46 h 712"/>
                  <a:gd name="T94" fmla="*/ 606 w 1321"/>
                  <a:gd name="T95" fmla="*/ 69 h 712"/>
                  <a:gd name="T96" fmla="*/ 644 w 1321"/>
                  <a:gd name="T97" fmla="*/ 98 h 712"/>
                  <a:gd name="T98" fmla="*/ 677 w 1321"/>
                  <a:gd name="T99" fmla="*/ 130 h 712"/>
                  <a:gd name="T100" fmla="*/ 705 w 1321"/>
                  <a:gd name="T101" fmla="*/ 165 h 712"/>
                  <a:gd name="T102" fmla="*/ 729 w 1321"/>
                  <a:gd name="T103" fmla="*/ 203 h 712"/>
                  <a:gd name="T104" fmla="*/ 729 w 1321"/>
                  <a:gd name="T105" fmla="*/ 20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8036109" y="3341756"/>
              <a:ext cx="1087157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1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Impact" pitchFamily="34" charset="0"/>
                  <a:ea typeface="微软雅黑" pitchFamily="34" charset="-122"/>
                </a:rPr>
                <a:t>2018</a:t>
              </a:r>
              <a:endParaRPr kumimoji="0" lang="zh-CN" altLang="en-US" sz="3600" b="0" i="1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itchFamily="34" charset="0"/>
                <a:ea typeface="微软雅黑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41418" y="2684233"/>
            <a:ext cx="8452640" cy="3769103"/>
            <a:chOff x="223645" y="1659865"/>
            <a:chExt cx="8452640" cy="3769103"/>
          </a:xfrm>
        </p:grpSpPr>
        <p:grpSp>
          <p:nvGrpSpPr>
            <p:cNvPr id="24" name="组合 23"/>
            <p:cNvGrpSpPr/>
            <p:nvPr/>
          </p:nvGrpSpPr>
          <p:grpSpPr>
            <a:xfrm>
              <a:off x="223645" y="2948781"/>
              <a:ext cx="6876256" cy="1110479"/>
              <a:chOff x="223645" y="2948781"/>
              <a:chExt cx="6876256" cy="1110479"/>
            </a:xfrm>
          </p:grpSpPr>
          <p:sp>
            <p:nvSpPr>
              <p:cNvPr id="40" name="AutoShape 13"/>
              <p:cNvSpPr>
                <a:spLocks noChangeArrowheads="1"/>
              </p:cNvSpPr>
              <p:nvPr/>
            </p:nvSpPr>
            <p:spPr bwMode="auto">
              <a:xfrm rot="10800000">
                <a:off x="223646" y="3905272"/>
                <a:ext cx="6304797" cy="153988"/>
              </a:xfrm>
              <a:custGeom>
                <a:avLst/>
                <a:gdLst>
                  <a:gd name="T0" fmla="*/ 1580044630 w 21600"/>
                  <a:gd name="T1" fmla="*/ 548896 h 21600"/>
                  <a:gd name="T2" fmla="*/ 790022315 w 21600"/>
                  <a:gd name="T3" fmla="*/ 1097792 h 21600"/>
                  <a:gd name="T4" fmla="*/ 0 w 21600"/>
                  <a:gd name="T5" fmla="*/ 548896 h 21600"/>
                  <a:gd name="T6" fmla="*/ 790022315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800 w 21600"/>
                  <a:gd name="T13" fmla="*/ 1800 h 21600"/>
                  <a:gd name="T14" fmla="*/ 19800 w 21600"/>
                  <a:gd name="T15" fmla="*/ 198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41" name="AutoShape 7"/>
              <p:cNvSpPr>
                <a:spLocks noChangeArrowheads="1"/>
              </p:cNvSpPr>
              <p:nvPr/>
            </p:nvSpPr>
            <p:spPr bwMode="auto">
              <a:xfrm>
                <a:off x="223645" y="2963884"/>
                <a:ext cx="6683690" cy="915987"/>
              </a:xfrm>
              <a:prstGeom prst="homePlate">
                <a:avLst>
                  <a:gd name="adj" fmla="val 40030"/>
                </a:avLst>
              </a:prstGeom>
              <a:gradFill rotWithShape="1">
                <a:gsLst>
                  <a:gs pos="0">
                    <a:srgbClr val="B2B2B2">
                      <a:gamma/>
                      <a:tint val="5882"/>
                      <a:invGamma/>
                    </a:srgbClr>
                  </a:gs>
                  <a:gs pos="100000">
                    <a:srgbClr val="EAEAEA"/>
                  </a:gs>
                </a:gsLst>
                <a:lin ang="5400000" scaled="1"/>
              </a:gradFill>
              <a:ln w="9525">
                <a:solidFill>
                  <a:srgbClr val="EAEAEA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357188" marR="0" lvl="0" indent="-357188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Arial" pitchFamily="34" charset="0"/>
                  <a:ea typeface="微软雅黑" pitchFamily="34" charset="-122"/>
                </a:endParaRPr>
              </a:p>
            </p:txBody>
          </p:sp>
          <p:grpSp>
            <p:nvGrpSpPr>
              <p:cNvPr id="42" name="组合 41"/>
              <p:cNvGrpSpPr/>
              <p:nvPr/>
            </p:nvGrpSpPr>
            <p:grpSpPr>
              <a:xfrm>
                <a:off x="5144029" y="2955131"/>
                <a:ext cx="567329" cy="1096254"/>
                <a:chOff x="5076056" y="1772359"/>
                <a:chExt cx="654050" cy="1096254"/>
              </a:xfrm>
            </p:grpSpPr>
            <p:sp>
              <p:nvSpPr>
                <p:cNvPr id="60" name="AutoShape 8"/>
                <p:cNvSpPr>
                  <a:spLocks noChangeArrowheads="1"/>
                </p:cNvSpPr>
                <p:nvPr/>
              </p:nvSpPr>
              <p:spPr bwMode="auto">
                <a:xfrm>
                  <a:off x="5076056" y="1772359"/>
                  <a:ext cx="654050" cy="934329"/>
                </a:xfrm>
                <a:prstGeom prst="chevron">
                  <a:avLst>
                    <a:gd name="adj" fmla="val 55472"/>
                  </a:avLst>
                </a:prstGeom>
                <a:solidFill>
                  <a:srgbClr val="337739"/>
                </a:solidFill>
                <a:ln w="9525">
                  <a:solidFill>
                    <a:sysClr val="window" lastClr="FFFF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微软雅黑" pitchFamily="34" charset="-122"/>
                  </a:endParaRPr>
                </a:p>
              </p:txBody>
            </p:sp>
            <p:sp>
              <p:nvSpPr>
                <p:cNvPr id="61" name="AutoShape 14"/>
                <p:cNvSpPr>
                  <a:spLocks noChangeArrowheads="1"/>
                </p:cNvSpPr>
                <p:nvPr/>
              </p:nvSpPr>
              <p:spPr bwMode="auto">
                <a:xfrm>
                  <a:off x="5082406" y="2714625"/>
                  <a:ext cx="287338" cy="153988"/>
                </a:xfrm>
                <a:custGeom>
                  <a:avLst/>
                  <a:gdLst>
                    <a:gd name="T0" fmla="*/ 3822367 w 21600"/>
                    <a:gd name="T1" fmla="*/ 548896 h 21600"/>
                    <a:gd name="T2" fmla="*/ 1911183 w 21600"/>
                    <a:gd name="T3" fmla="*/ 1097792 h 21600"/>
                    <a:gd name="T4" fmla="*/ 0 w 21600"/>
                    <a:gd name="T5" fmla="*/ 548896 h 21600"/>
                    <a:gd name="T6" fmla="*/ 191118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800 w 21600"/>
                    <a:gd name="T13" fmla="*/ 1800 h 21600"/>
                    <a:gd name="T14" fmla="*/ 19800 w 21600"/>
                    <a:gd name="T15" fmla="*/ 198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2676FF">
                        <a:alpha val="5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>
                  <a:solidFill>
                    <a:sysClr val="window" lastClr="FFFFFF"/>
                  </a:solidFill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43" name="组合 42"/>
              <p:cNvGrpSpPr/>
              <p:nvPr/>
            </p:nvGrpSpPr>
            <p:grpSpPr>
              <a:xfrm>
                <a:off x="3755485" y="2955131"/>
                <a:ext cx="567329" cy="1096254"/>
                <a:chOff x="3752849" y="1772359"/>
                <a:chExt cx="654050" cy="1096254"/>
              </a:xfrm>
            </p:grpSpPr>
            <p:sp>
              <p:nvSpPr>
                <p:cNvPr id="58" name="AutoShape 8"/>
                <p:cNvSpPr>
                  <a:spLocks noChangeArrowheads="1"/>
                </p:cNvSpPr>
                <p:nvPr/>
              </p:nvSpPr>
              <p:spPr bwMode="auto">
                <a:xfrm>
                  <a:off x="3752849" y="1772359"/>
                  <a:ext cx="654050" cy="934329"/>
                </a:xfrm>
                <a:prstGeom prst="chevron">
                  <a:avLst>
                    <a:gd name="adj" fmla="val 55472"/>
                  </a:avLst>
                </a:prstGeom>
                <a:solidFill>
                  <a:srgbClr val="337739"/>
                </a:solidFill>
                <a:ln w="9525">
                  <a:solidFill>
                    <a:sysClr val="window" lastClr="FFFF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微软雅黑" pitchFamily="34" charset="-122"/>
                  </a:endParaRPr>
                </a:p>
              </p:txBody>
            </p:sp>
            <p:sp>
              <p:nvSpPr>
                <p:cNvPr id="59" name="AutoShape 14"/>
                <p:cNvSpPr>
                  <a:spLocks noChangeArrowheads="1"/>
                </p:cNvSpPr>
                <p:nvPr/>
              </p:nvSpPr>
              <p:spPr bwMode="auto">
                <a:xfrm>
                  <a:off x="3759199" y="2714625"/>
                  <a:ext cx="287338" cy="153988"/>
                </a:xfrm>
                <a:custGeom>
                  <a:avLst/>
                  <a:gdLst>
                    <a:gd name="T0" fmla="*/ 3822367 w 21600"/>
                    <a:gd name="T1" fmla="*/ 548896 h 21600"/>
                    <a:gd name="T2" fmla="*/ 1911183 w 21600"/>
                    <a:gd name="T3" fmla="*/ 1097792 h 21600"/>
                    <a:gd name="T4" fmla="*/ 0 w 21600"/>
                    <a:gd name="T5" fmla="*/ 548896 h 21600"/>
                    <a:gd name="T6" fmla="*/ 191118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800 w 21600"/>
                    <a:gd name="T13" fmla="*/ 1800 h 21600"/>
                    <a:gd name="T14" fmla="*/ 19800 w 21600"/>
                    <a:gd name="T15" fmla="*/ 198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2676FF">
                        <a:alpha val="5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>
                  <a:solidFill>
                    <a:sysClr val="window" lastClr="FFFFFF"/>
                  </a:solidFill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>
                <a:off x="2366941" y="2955131"/>
                <a:ext cx="567329" cy="1093079"/>
                <a:chOff x="2555776" y="1772359"/>
                <a:chExt cx="654050" cy="1093079"/>
              </a:xfrm>
            </p:grpSpPr>
            <p:sp>
              <p:nvSpPr>
                <p:cNvPr id="56" name="AutoShape 8"/>
                <p:cNvSpPr>
                  <a:spLocks noChangeArrowheads="1"/>
                </p:cNvSpPr>
                <p:nvPr/>
              </p:nvSpPr>
              <p:spPr bwMode="auto">
                <a:xfrm>
                  <a:off x="2555776" y="1772359"/>
                  <a:ext cx="654050" cy="934329"/>
                </a:xfrm>
                <a:prstGeom prst="chevron">
                  <a:avLst>
                    <a:gd name="adj" fmla="val 55472"/>
                  </a:avLst>
                </a:prstGeom>
                <a:solidFill>
                  <a:srgbClr val="337739"/>
                </a:solidFill>
                <a:ln w="9525">
                  <a:solidFill>
                    <a:sysClr val="window" lastClr="FFFF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微软雅黑" pitchFamily="34" charset="-122"/>
                  </a:endParaRPr>
                </a:p>
              </p:txBody>
            </p:sp>
            <p:sp>
              <p:nvSpPr>
                <p:cNvPr id="57" name="AutoShape 14"/>
                <p:cNvSpPr>
                  <a:spLocks noChangeArrowheads="1"/>
                </p:cNvSpPr>
                <p:nvPr/>
              </p:nvSpPr>
              <p:spPr bwMode="auto">
                <a:xfrm>
                  <a:off x="2562126" y="2711450"/>
                  <a:ext cx="287338" cy="153988"/>
                </a:xfrm>
                <a:custGeom>
                  <a:avLst/>
                  <a:gdLst>
                    <a:gd name="T0" fmla="*/ 3822367 w 21600"/>
                    <a:gd name="T1" fmla="*/ 548896 h 21600"/>
                    <a:gd name="T2" fmla="*/ 1911183 w 21600"/>
                    <a:gd name="T3" fmla="*/ 1097792 h 21600"/>
                    <a:gd name="T4" fmla="*/ 0 w 21600"/>
                    <a:gd name="T5" fmla="*/ 548896 h 21600"/>
                    <a:gd name="T6" fmla="*/ 191118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800 w 21600"/>
                    <a:gd name="T13" fmla="*/ 1800 h 21600"/>
                    <a:gd name="T14" fmla="*/ 19800 w 21600"/>
                    <a:gd name="T15" fmla="*/ 198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2676FF">
                        <a:alpha val="5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>
                  <a:solidFill>
                    <a:sysClr val="window" lastClr="FFFFFF"/>
                  </a:solidFill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45" name="组合 44"/>
              <p:cNvGrpSpPr/>
              <p:nvPr/>
            </p:nvGrpSpPr>
            <p:grpSpPr>
              <a:xfrm>
                <a:off x="978397" y="2955131"/>
                <a:ext cx="567329" cy="1095429"/>
                <a:chOff x="1403648" y="1772359"/>
                <a:chExt cx="654050" cy="1095429"/>
              </a:xfrm>
            </p:grpSpPr>
            <p:sp>
              <p:nvSpPr>
                <p:cNvPr id="54" name="AutoShape 8"/>
                <p:cNvSpPr>
                  <a:spLocks noChangeArrowheads="1"/>
                </p:cNvSpPr>
                <p:nvPr/>
              </p:nvSpPr>
              <p:spPr bwMode="auto">
                <a:xfrm>
                  <a:off x="1403648" y="1772359"/>
                  <a:ext cx="654050" cy="934329"/>
                </a:xfrm>
                <a:prstGeom prst="chevron">
                  <a:avLst>
                    <a:gd name="adj" fmla="val 55472"/>
                  </a:avLst>
                </a:prstGeom>
                <a:solidFill>
                  <a:srgbClr val="337739"/>
                </a:solidFill>
                <a:ln w="9525">
                  <a:solidFill>
                    <a:sysClr val="window" lastClr="FFFF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微软雅黑" pitchFamily="34" charset="-122"/>
                  </a:endParaRPr>
                </a:p>
              </p:txBody>
            </p:sp>
            <p:sp>
              <p:nvSpPr>
                <p:cNvPr id="55" name="AutoShape 14"/>
                <p:cNvSpPr>
                  <a:spLocks noChangeArrowheads="1"/>
                </p:cNvSpPr>
                <p:nvPr/>
              </p:nvSpPr>
              <p:spPr bwMode="auto">
                <a:xfrm>
                  <a:off x="1409998" y="2713800"/>
                  <a:ext cx="287338" cy="153988"/>
                </a:xfrm>
                <a:custGeom>
                  <a:avLst/>
                  <a:gdLst>
                    <a:gd name="T0" fmla="*/ 3822367 w 21600"/>
                    <a:gd name="T1" fmla="*/ 548896 h 21600"/>
                    <a:gd name="T2" fmla="*/ 1911183 w 21600"/>
                    <a:gd name="T3" fmla="*/ 1097792 h 21600"/>
                    <a:gd name="T4" fmla="*/ 0 w 21600"/>
                    <a:gd name="T5" fmla="*/ 548896 h 21600"/>
                    <a:gd name="T6" fmla="*/ 191118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800 w 21600"/>
                    <a:gd name="T13" fmla="*/ 1800 h 21600"/>
                    <a:gd name="T14" fmla="*/ 19800 w 21600"/>
                    <a:gd name="T15" fmla="*/ 198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2676FF">
                        <a:alpha val="5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>
                  <a:solidFill>
                    <a:sysClr val="window" lastClr="FFFFFF"/>
                  </a:solidFill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46" name="组合 45"/>
              <p:cNvGrpSpPr/>
              <p:nvPr/>
            </p:nvGrpSpPr>
            <p:grpSpPr>
              <a:xfrm>
                <a:off x="6532572" y="2948781"/>
                <a:ext cx="567329" cy="1099429"/>
                <a:chOff x="8100392" y="1766009"/>
                <a:chExt cx="654050" cy="1099429"/>
              </a:xfrm>
            </p:grpSpPr>
            <p:sp>
              <p:nvSpPr>
                <p:cNvPr id="52" name="AutoShape 8"/>
                <p:cNvSpPr>
                  <a:spLocks noChangeArrowheads="1"/>
                </p:cNvSpPr>
                <p:nvPr/>
              </p:nvSpPr>
              <p:spPr bwMode="auto">
                <a:xfrm>
                  <a:off x="8100392" y="1766009"/>
                  <a:ext cx="654050" cy="934329"/>
                </a:xfrm>
                <a:prstGeom prst="chevron">
                  <a:avLst>
                    <a:gd name="adj" fmla="val 55472"/>
                  </a:avLst>
                </a:prstGeom>
                <a:solidFill>
                  <a:srgbClr val="337739"/>
                </a:solidFill>
                <a:ln w="9525">
                  <a:solidFill>
                    <a:sysClr val="window" lastClr="FFFF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微软雅黑" pitchFamily="34" charset="-122"/>
                  </a:endParaRPr>
                </a:p>
              </p:txBody>
            </p:sp>
            <p:sp>
              <p:nvSpPr>
                <p:cNvPr id="53" name="AutoShape 14"/>
                <p:cNvSpPr>
                  <a:spLocks noChangeArrowheads="1"/>
                </p:cNvSpPr>
                <p:nvPr/>
              </p:nvSpPr>
              <p:spPr bwMode="auto">
                <a:xfrm>
                  <a:off x="8106742" y="2711450"/>
                  <a:ext cx="287338" cy="153988"/>
                </a:xfrm>
                <a:custGeom>
                  <a:avLst/>
                  <a:gdLst>
                    <a:gd name="T0" fmla="*/ 3822367 w 21600"/>
                    <a:gd name="T1" fmla="*/ 548896 h 21600"/>
                    <a:gd name="T2" fmla="*/ 1911183 w 21600"/>
                    <a:gd name="T3" fmla="*/ 1097792 h 21600"/>
                    <a:gd name="T4" fmla="*/ 0 w 21600"/>
                    <a:gd name="T5" fmla="*/ 548896 h 21600"/>
                    <a:gd name="T6" fmla="*/ 191118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800 w 21600"/>
                    <a:gd name="T13" fmla="*/ 1800 h 21600"/>
                    <a:gd name="T14" fmla="*/ 19800 w 21600"/>
                    <a:gd name="T15" fmla="*/ 198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2676FF">
                        <a:alpha val="5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>
                  <a:solidFill>
                    <a:sysClr val="window" lastClr="FFFFFF"/>
                  </a:solidFill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241418" y="3237211"/>
                <a:ext cx="5998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i="1">
                    <a:solidFill>
                      <a:srgbClr val="646464"/>
                    </a:solidFill>
                  </a:defRPr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  <a:latin typeface="Impact" pitchFamily="34" charset="0"/>
                    <a:ea typeface="微软雅黑" pitchFamily="34" charset="-122"/>
                  </a:rPr>
                  <a:t>2011</a:t>
                </a:r>
                <a:endParaRPr kumimoji="0" lang="zh-CN" alt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Impact" pitchFamily="34" charset="0"/>
                  <a:ea typeface="微软雅黑" pitchFamily="34" charset="-122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29962" y="3237211"/>
                <a:ext cx="633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i="1">
                    <a:solidFill>
                      <a:srgbClr val="646464"/>
                    </a:solidFill>
                  </a:defRPr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  <a:latin typeface="Impact" pitchFamily="34" charset="0"/>
                    <a:ea typeface="微软雅黑" pitchFamily="34" charset="-122"/>
                  </a:rPr>
                  <a:t>2013</a:t>
                </a:r>
                <a:endParaRPr kumimoji="0" lang="zh-CN" alt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Impact" pitchFamily="34" charset="0"/>
                  <a:ea typeface="微软雅黑" pitchFamily="34" charset="-122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018506" y="3237211"/>
                <a:ext cx="6270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  <a:latin typeface="Impact" pitchFamily="34" charset="0"/>
                    <a:ea typeface="微软雅黑" pitchFamily="34" charset="-122"/>
                  </a:rPr>
                  <a:t>2014</a:t>
                </a:r>
                <a:endParaRPr kumimoji="0" lang="zh-CN" alt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Impact" pitchFamily="34" charset="0"/>
                  <a:ea typeface="微软雅黑" pitchFamily="34" charset="-122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407050" y="3237211"/>
                <a:ext cx="6367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i="1">
                    <a:solidFill>
                      <a:srgbClr val="646464"/>
                    </a:solidFill>
                  </a:defRPr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  <a:latin typeface="Impact" pitchFamily="34" charset="0"/>
                    <a:ea typeface="微软雅黑" pitchFamily="34" charset="-122"/>
                  </a:rPr>
                  <a:t>2016</a:t>
                </a:r>
                <a:endParaRPr kumimoji="0" lang="zh-CN" alt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Impact" pitchFamily="34" charset="0"/>
                  <a:ea typeface="微软雅黑" pitchFamily="34" charset="-122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795594" y="3237211"/>
                <a:ext cx="601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i="1">
                    <a:solidFill>
                      <a:srgbClr val="646464"/>
                    </a:solidFill>
                  </a:defRPr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  <a:latin typeface="Impact" pitchFamily="34" charset="0"/>
                    <a:ea typeface="微软雅黑" pitchFamily="34" charset="-122"/>
                  </a:rPr>
                  <a:t>2017</a:t>
                </a:r>
                <a:endParaRPr kumimoji="0" lang="zh-CN" alt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Impact" pitchFamily="34" charset="0"/>
                  <a:ea typeface="微软雅黑" pitchFamily="34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504433" y="3726503"/>
              <a:ext cx="1925931" cy="1363910"/>
              <a:chOff x="941884" y="3983470"/>
              <a:chExt cx="1925931" cy="1363910"/>
            </a:xfrm>
          </p:grpSpPr>
          <p:cxnSp>
            <p:nvCxnSpPr>
              <p:cNvPr id="38" name="直接连接符 37"/>
              <p:cNvCxnSpPr/>
              <p:nvPr/>
            </p:nvCxnSpPr>
            <p:spPr>
              <a:xfrm>
                <a:off x="941884" y="3983470"/>
                <a:ext cx="0" cy="1358533"/>
              </a:xfrm>
              <a:prstGeom prst="line">
                <a:avLst/>
              </a:prstGeom>
              <a:noFill/>
              <a:ln w="9525" cap="flat" cmpd="sng" algn="ctr">
                <a:solidFill>
                  <a:srgbClr val="888888"/>
                </a:solidFill>
                <a:prstDash val="solid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39" name="TextBox 38"/>
              <p:cNvSpPr txBox="1"/>
              <p:nvPr/>
            </p:nvSpPr>
            <p:spPr>
              <a:xfrm>
                <a:off x="941884" y="4393273"/>
                <a:ext cx="192593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altLang="zh-CN" sz="1600" b="1" kern="0" dirty="0">
                    <a:solidFill>
                      <a:srgbClr val="646464"/>
                    </a:solidFill>
                    <a:ea typeface="微软雅黑" pitchFamily="34" charset="-122"/>
                  </a:rPr>
                  <a:t>Green &amp; low carbon strategy</a:t>
                </a:r>
              </a:p>
              <a:p>
                <a:pPr lvl="0">
                  <a:defRPr/>
                </a:pPr>
                <a:r>
                  <a:rPr lang="en-US" altLang="zh-CN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To be one of the core strategies</a:t>
                </a: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855693" y="1659865"/>
              <a:ext cx="2374444" cy="1502549"/>
              <a:chOff x="2293144" y="1916832"/>
              <a:chExt cx="2374444" cy="1502549"/>
            </a:xfrm>
          </p:grpSpPr>
          <p:cxnSp>
            <p:nvCxnSpPr>
              <p:cNvPr id="36" name="直接连接符 35"/>
              <p:cNvCxnSpPr/>
              <p:nvPr/>
            </p:nvCxnSpPr>
            <p:spPr>
              <a:xfrm>
                <a:off x="2293144" y="2060848"/>
                <a:ext cx="0" cy="1358533"/>
              </a:xfrm>
              <a:prstGeom prst="line">
                <a:avLst/>
              </a:prstGeom>
              <a:noFill/>
              <a:ln w="9525" cap="flat" cmpd="sng" algn="ctr">
                <a:solidFill>
                  <a:srgbClr val="888888"/>
                </a:solidFill>
                <a:prstDash val="solid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37" name="TextBox 36"/>
              <p:cNvSpPr txBox="1"/>
              <p:nvPr/>
            </p:nvSpPr>
            <p:spPr>
              <a:xfrm>
                <a:off x="2293144" y="1916832"/>
                <a:ext cx="2374444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altLang="zh-CN" sz="1600" b="1" kern="0" dirty="0">
                    <a:solidFill>
                      <a:srgbClr val="646464"/>
                    </a:solidFill>
                    <a:ea typeface="微软雅黑" pitchFamily="34" charset="-122"/>
                  </a:rPr>
                  <a:t>Blue sky &amp; Clear water action</a:t>
                </a:r>
                <a:endPara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ea typeface="微软雅黑" pitchFamily="34" charset="-122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altLang="zh-CN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870</a:t>
                </a:r>
                <a:r>
                  <a:rPr lang="zh-CN" altLang="en-US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 </a:t>
                </a:r>
                <a:r>
                  <a:rPr lang="en-US" altLang="zh-CN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projects and 20.92 billion RMB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203653" y="3723417"/>
              <a:ext cx="2714664" cy="1551662"/>
              <a:chOff x="3641104" y="3980384"/>
              <a:chExt cx="2714664" cy="1551662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3648596" y="3980384"/>
                <a:ext cx="0" cy="1358533"/>
              </a:xfrm>
              <a:prstGeom prst="line">
                <a:avLst/>
              </a:prstGeom>
              <a:noFill/>
              <a:ln w="9525" cap="flat" cmpd="sng" algn="ctr">
                <a:solidFill>
                  <a:srgbClr val="888888"/>
                </a:solidFill>
                <a:prstDash val="solid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35" name="TextBox 34"/>
              <p:cNvSpPr txBox="1"/>
              <p:nvPr/>
            </p:nvSpPr>
            <p:spPr>
              <a:xfrm>
                <a:off x="3641104" y="4393273"/>
                <a:ext cx="2714664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altLang="zh-CN" sz="1600" b="1" kern="0" dirty="0">
                    <a:solidFill>
                      <a:srgbClr val="646464"/>
                    </a:solidFill>
                    <a:ea typeface="微软雅黑" pitchFamily="34" charset="-122"/>
                  </a:rPr>
                  <a:t>Energy efficiency multiplier program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altLang="zh-CN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1930</a:t>
                </a:r>
                <a:r>
                  <a:rPr lang="zh-CN" altLang="en-US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 </a:t>
                </a:r>
                <a:r>
                  <a:rPr lang="en-US" altLang="zh-CN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projects, saving coal 3.37 million </a:t>
                </a:r>
                <a:r>
                  <a:rPr lang="en-US" altLang="zh-CN" sz="1200" kern="0" dirty="0" err="1">
                    <a:solidFill>
                      <a:srgbClr val="646464"/>
                    </a:solidFill>
                    <a:ea typeface="微软雅黑" pitchFamily="34" charset="-122"/>
                  </a:rPr>
                  <a:t>tonnes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5918317" y="3723417"/>
              <a:ext cx="2757968" cy="1705551"/>
              <a:chOff x="6355768" y="3980384"/>
              <a:chExt cx="2757968" cy="1705551"/>
            </a:xfrm>
          </p:grpSpPr>
          <p:cxnSp>
            <p:nvCxnSpPr>
              <p:cNvPr id="32" name="直接连接符 31"/>
              <p:cNvCxnSpPr/>
              <p:nvPr/>
            </p:nvCxnSpPr>
            <p:spPr>
              <a:xfrm>
                <a:off x="6363260" y="3980384"/>
                <a:ext cx="0" cy="1358533"/>
              </a:xfrm>
              <a:prstGeom prst="line">
                <a:avLst/>
              </a:prstGeom>
              <a:noFill/>
              <a:ln w="9525" cap="flat" cmpd="sng" algn="ctr">
                <a:solidFill>
                  <a:srgbClr val="888888"/>
                </a:solidFill>
                <a:prstDash val="solid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33" name="TextBox 32"/>
              <p:cNvSpPr txBox="1"/>
              <p:nvPr/>
            </p:nvSpPr>
            <p:spPr>
              <a:xfrm>
                <a:off x="6355768" y="4393273"/>
                <a:ext cx="2757968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altLang="zh-CN" sz="1600" b="1" kern="0" dirty="0">
                    <a:solidFill>
                      <a:srgbClr val="646464"/>
                    </a:solidFill>
                    <a:ea typeface="微软雅黑" pitchFamily="34" charset="-122"/>
                  </a:rPr>
                  <a:t>Shale gas achievement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altLang="zh-CN" sz="1200" kern="0" dirty="0" err="1">
                    <a:solidFill>
                      <a:srgbClr val="646464"/>
                    </a:solidFill>
                    <a:ea typeface="微软雅黑" pitchFamily="34" charset="-122"/>
                  </a:rPr>
                  <a:t>Fuling</a:t>
                </a:r>
                <a:r>
                  <a:rPr lang="en-US" altLang="zh-CN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 shale gas field with the productivity of 10 billion m</a:t>
                </a:r>
                <a:r>
                  <a:rPr lang="en-US" altLang="zh-CN" sz="1200" kern="0" baseline="30000" dirty="0">
                    <a:solidFill>
                      <a:srgbClr val="646464"/>
                    </a:solidFill>
                    <a:ea typeface="微软雅黑" pitchFamily="34" charset="-122"/>
                  </a:rPr>
                  <a:t>3</a:t>
                </a:r>
                <a:r>
                  <a:rPr lang="en-US" altLang="zh-CN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, and the proved reserves of 600.8</a:t>
                </a:r>
                <a:r>
                  <a:rPr lang="zh-CN" altLang="en-US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 </a:t>
                </a:r>
                <a:r>
                  <a:rPr lang="en-US" altLang="zh-CN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billion m</a:t>
                </a:r>
                <a:r>
                  <a:rPr lang="en-US" altLang="zh-CN" sz="1200" kern="0" baseline="30000" dirty="0">
                    <a:solidFill>
                      <a:srgbClr val="646464"/>
                    </a:solidFill>
                    <a:ea typeface="微软雅黑" pitchFamily="34" charset="-122"/>
                  </a:rPr>
                  <a:t>3</a:t>
                </a:r>
                <a:endParaRPr lang="zh-CN" altLang="en-US" sz="1200" kern="0" baseline="30000" dirty="0">
                  <a:solidFill>
                    <a:srgbClr val="646464"/>
                  </a:solidFill>
                  <a:ea typeface="微软雅黑" pitchFamily="34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4606640" y="1659865"/>
              <a:ext cx="2830961" cy="1502549"/>
              <a:chOff x="5044091" y="1916832"/>
              <a:chExt cx="2830961" cy="1502549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5044092" y="2060848"/>
                <a:ext cx="0" cy="1358533"/>
              </a:xfrm>
              <a:prstGeom prst="line">
                <a:avLst/>
              </a:prstGeom>
              <a:noFill/>
              <a:ln w="9525" cap="flat" cmpd="sng" algn="ctr">
                <a:solidFill>
                  <a:srgbClr val="888888"/>
                </a:solidFill>
                <a:prstDash val="solid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31" name="TextBox 30"/>
              <p:cNvSpPr txBox="1"/>
              <p:nvPr/>
            </p:nvSpPr>
            <p:spPr>
              <a:xfrm>
                <a:off x="5044091" y="1916832"/>
                <a:ext cx="2830961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altLang="zh-CN" sz="1600" b="1" kern="0" dirty="0" err="1">
                    <a:solidFill>
                      <a:srgbClr val="646464"/>
                    </a:solidFill>
                    <a:ea typeface="微软雅黑" pitchFamily="34" charset="-122"/>
                  </a:rPr>
                  <a:t>Xiongan</a:t>
                </a:r>
                <a:r>
                  <a:rPr lang="en-US" altLang="zh-CN" sz="1600" b="1" kern="0" dirty="0">
                    <a:solidFill>
                      <a:srgbClr val="646464"/>
                    </a:solidFill>
                    <a:ea typeface="微软雅黑" pitchFamily="34" charset="-122"/>
                  </a:rPr>
                  <a:t> mode for geotherm</a:t>
                </a:r>
              </a:p>
              <a:p>
                <a:pPr lvl="0">
                  <a:defRPr/>
                </a:pPr>
                <a:r>
                  <a:rPr lang="en-US" altLang="zh-CN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Heat supply: 5</a:t>
                </a:r>
                <a:r>
                  <a:rPr lang="en-US" altLang="zh-CN" sz="1000" kern="0" dirty="0">
                    <a:solidFill>
                      <a:srgbClr val="646464"/>
                    </a:solidFill>
                    <a:ea typeface="黑体" panose="02010609060101010101" pitchFamily="49" charset="-122"/>
                  </a:rPr>
                  <a:t>╳</a:t>
                </a:r>
                <a:r>
                  <a:rPr lang="en-US" altLang="zh-CN" sz="1200" kern="0" dirty="0">
                    <a:solidFill>
                      <a:srgbClr val="646464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10</a:t>
                </a:r>
                <a:r>
                  <a:rPr lang="en-US" altLang="zh-CN" sz="1200" kern="0" baseline="30000" dirty="0">
                    <a:solidFill>
                      <a:srgbClr val="646464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7</a:t>
                </a:r>
                <a:r>
                  <a:rPr lang="en-US" altLang="zh-CN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 m</a:t>
                </a:r>
                <a:r>
                  <a:rPr lang="en-US" altLang="zh-CN" sz="1200" kern="0" baseline="30000" dirty="0">
                    <a:solidFill>
                      <a:srgbClr val="646464"/>
                    </a:solidFill>
                    <a:ea typeface="微软雅黑" pitchFamily="34" charset="-122"/>
                  </a:rPr>
                  <a:t>2</a:t>
                </a:r>
                <a:endParaRPr lang="en-US" altLang="zh-CN" sz="1200" kern="0" dirty="0">
                  <a:solidFill>
                    <a:srgbClr val="646464"/>
                  </a:solidFill>
                  <a:ea typeface="微软雅黑" pitchFamily="34" charset="-122"/>
                </a:endParaRPr>
              </a:p>
              <a:p>
                <a:pPr lvl="0">
                  <a:defRPr/>
                </a:pPr>
                <a:r>
                  <a:rPr lang="en-US" altLang="zh-CN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substitutable coal: 1.42</a:t>
                </a:r>
                <a:r>
                  <a:rPr lang="zh-CN" altLang="en-US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 </a:t>
                </a:r>
                <a:r>
                  <a:rPr lang="en-US" altLang="zh-CN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million </a:t>
                </a:r>
                <a:r>
                  <a:rPr lang="en-US" altLang="zh-CN" sz="1200" kern="0" dirty="0" err="1">
                    <a:solidFill>
                      <a:srgbClr val="646464"/>
                    </a:solidFill>
                    <a:ea typeface="微软雅黑" pitchFamily="34" charset="-122"/>
                  </a:rPr>
                  <a:t>tonnes</a:t>
                </a:r>
                <a:r>
                  <a:rPr lang="en-US" altLang="zh-CN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, </a:t>
                </a:r>
              </a:p>
              <a:p>
                <a:pPr lvl="0">
                  <a:defRPr/>
                </a:pPr>
                <a:r>
                  <a:rPr lang="en-US" altLang="zh-CN" sz="1200" kern="0">
                    <a:solidFill>
                      <a:srgbClr val="646464"/>
                    </a:solidFill>
                    <a:ea typeface="微软雅黑" pitchFamily="34" charset="-122"/>
                  </a:rPr>
                  <a:t>CO2 </a:t>
                </a:r>
                <a:r>
                  <a:rPr lang="en-US" altLang="zh-CN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mitigation: 3.70</a:t>
                </a:r>
                <a:r>
                  <a:rPr lang="zh-CN" altLang="en-US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 </a:t>
                </a:r>
                <a:r>
                  <a:rPr lang="en-US" altLang="zh-CN" sz="1200" kern="0" dirty="0">
                    <a:solidFill>
                      <a:srgbClr val="646464"/>
                    </a:solidFill>
                    <a:ea typeface="微软雅黑" pitchFamily="34" charset="-122"/>
                  </a:rPr>
                  <a:t>million </a:t>
                </a:r>
                <a:r>
                  <a:rPr lang="en-US" altLang="zh-CN" sz="1200" kern="0" dirty="0" err="1">
                    <a:solidFill>
                      <a:srgbClr val="646464"/>
                    </a:solidFill>
                    <a:ea typeface="微软雅黑" pitchFamily="34" charset="-122"/>
                  </a:rPr>
                  <a:t>tonnes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</p:grpSp>
      <p:grpSp>
        <p:nvGrpSpPr>
          <p:cNvPr id="62" name="Group 12"/>
          <p:cNvGrpSpPr>
            <a:grpSpLocks/>
          </p:cNvGrpSpPr>
          <p:nvPr/>
        </p:nvGrpSpPr>
        <p:grpSpPr bwMode="auto">
          <a:xfrm rot="19906246" flipH="1" flipV="1">
            <a:off x="7567535" y="4736225"/>
            <a:ext cx="1227443" cy="293770"/>
            <a:chOff x="2532" y="1051"/>
            <a:chExt cx="893" cy="246"/>
          </a:xfrm>
        </p:grpSpPr>
        <p:grpSp>
          <p:nvGrpSpPr>
            <p:cNvPr id="63" name="Group 13"/>
            <p:cNvGrpSpPr>
              <a:grpSpLocks/>
            </p:cNvGrpSpPr>
            <p:nvPr/>
          </p:nvGrpSpPr>
          <p:grpSpPr bwMode="auto">
            <a:xfrm>
              <a:off x="2532" y="1051"/>
              <a:ext cx="743" cy="185"/>
              <a:chOff x="1565" y="2568"/>
              <a:chExt cx="1118" cy="279"/>
            </a:xfrm>
          </p:grpSpPr>
          <p:sp>
            <p:nvSpPr>
              <p:cNvPr id="69" name="AutoShape 14"/>
              <p:cNvSpPr>
                <a:spLocks noChangeArrowheads="1"/>
              </p:cNvSpPr>
              <p:nvPr/>
            </p:nvSpPr>
            <p:spPr bwMode="lt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70" name="AutoShape 15"/>
              <p:cNvSpPr>
                <a:spLocks noChangeArrowheads="1"/>
              </p:cNvSpPr>
              <p:nvPr/>
            </p:nvSpPr>
            <p:spPr bwMode="lt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71" name="AutoShape 16"/>
              <p:cNvSpPr>
                <a:spLocks noChangeArrowheads="1"/>
              </p:cNvSpPr>
              <p:nvPr/>
            </p:nvSpPr>
            <p:spPr bwMode="lt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72" name="AutoShape 17"/>
              <p:cNvSpPr>
                <a:spLocks noChangeArrowheads="1"/>
              </p:cNvSpPr>
              <p:nvPr/>
            </p:nvSpPr>
            <p:spPr bwMode="lt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grpSp>
          <p:nvGrpSpPr>
            <p:cNvPr id="64" name="Group 18"/>
            <p:cNvGrpSpPr>
              <a:grpSpLocks/>
            </p:cNvGrpSpPr>
            <p:nvPr/>
          </p:nvGrpSpPr>
          <p:grpSpPr bwMode="auto">
            <a:xfrm rot="1353540">
              <a:off x="2682" y="1111"/>
              <a:ext cx="743" cy="186"/>
              <a:chOff x="1565" y="2568"/>
              <a:chExt cx="1118" cy="279"/>
            </a:xfrm>
          </p:grpSpPr>
          <p:sp>
            <p:nvSpPr>
              <p:cNvPr id="65" name="AutoShape 19"/>
              <p:cNvSpPr>
                <a:spLocks noChangeArrowheads="1"/>
              </p:cNvSpPr>
              <p:nvPr/>
            </p:nvSpPr>
            <p:spPr bwMode="lt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66" name="AutoShape 20"/>
              <p:cNvSpPr>
                <a:spLocks noChangeArrowheads="1"/>
              </p:cNvSpPr>
              <p:nvPr/>
            </p:nvSpPr>
            <p:spPr bwMode="lt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67" name="AutoShape 21"/>
              <p:cNvSpPr>
                <a:spLocks noChangeArrowheads="1"/>
              </p:cNvSpPr>
              <p:nvPr/>
            </p:nvSpPr>
            <p:spPr bwMode="lt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68" name="AutoShape 22"/>
              <p:cNvSpPr>
                <a:spLocks noChangeArrowheads="1"/>
              </p:cNvSpPr>
              <p:nvPr/>
            </p:nvSpPr>
            <p:spPr bwMode="lt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4259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391153" y="1182708"/>
            <a:ext cx="1187450" cy="876300"/>
            <a:chOff x="0" y="0"/>
            <a:chExt cx="937" cy="692"/>
          </a:xfrm>
        </p:grpSpPr>
        <p:sp>
          <p:nvSpPr>
            <p:cNvPr id="6" name="AutoShape 24"/>
            <p:cNvSpPr>
              <a:spLocks noChangeArrowheads="1"/>
            </p:cNvSpPr>
            <p:nvPr/>
          </p:nvSpPr>
          <p:spPr bwMode="auto">
            <a:xfrm>
              <a:off x="0" y="0"/>
              <a:ext cx="937" cy="692"/>
            </a:xfrm>
            <a:custGeom>
              <a:avLst/>
              <a:gdLst>
                <a:gd name="T0" fmla="*/ 20 w 21600"/>
                <a:gd name="T1" fmla="*/ 22 h 21600"/>
                <a:gd name="T2" fmla="*/ 31 w 21600"/>
                <a:gd name="T3" fmla="*/ 11 h 21600"/>
                <a:gd name="T4" fmla="*/ 20 w 21600"/>
                <a:gd name="T5" fmla="*/ 12 h 21600"/>
                <a:gd name="T6" fmla="*/ 10 w 21600"/>
                <a:gd name="T7" fmla="*/ 1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600 w 21600"/>
                <a:gd name="T13" fmla="*/ 10800 h 21600"/>
                <a:gd name="T14" fmla="*/ 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434" y="10800"/>
                  </a:moveTo>
                  <a:cubicBezTo>
                    <a:pt x="11434" y="11150"/>
                    <a:pt x="11150" y="11434"/>
                    <a:pt x="10800" y="11434"/>
                  </a:cubicBezTo>
                  <a:cubicBezTo>
                    <a:pt x="10449" y="11434"/>
                    <a:pt x="10166" y="11150"/>
                    <a:pt x="10166" y="10800"/>
                  </a:cubicBezTo>
                  <a:lnTo>
                    <a:pt x="0" y="10800"/>
                  </a:ln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2346"/>
                </a:gs>
                <a:gs pos="50000">
                  <a:srgbClr val="001121"/>
                </a:gs>
                <a:gs pos="100000">
                  <a:srgbClr val="00234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endParaRPr lang="zh-CN" altLang="en-US"/>
            </a:p>
          </p:txBody>
        </p:sp>
        <p:sp>
          <p:nvSpPr>
            <p:cNvPr id="7" name="Oval 25"/>
            <p:cNvSpPr>
              <a:spLocks noChangeArrowheads="1"/>
            </p:cNvSpPr>
            <p:nvPr/>
          </p:nvSpPr>
          <p:spPr bwMode="auto">
            <a:xfrm>
              <a:off x="0" y="279"/>
              <a:ext cx="937" cy="145"/>
            </a:xfrm>
            <a:prstGeom prst="ellipse">
              <a:avLst/>
            </a:prstGeom>
            <a:gradFill rotWithShape="1">
              <a:gsLst>
                <a:gs pos="0">
                  <a:srgbClr val="002346"/>
                </a:gs>
                <a:gs pos="100000">
                  <a:srgbClr val="435D7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zh-CN" altLang="en-US"/>
            </a:p>
          </p:txBody>
        </p:sp>
      </p:grpSp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7474958" y="1378843"/>
            <a:ext cx="147597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long-range perspective</a:t>
            </a:r>
          </a:p>
          <a:p>
            <a:pPr algn="ctr"/>
            <a:r>
              <a:rPr lang="en-US" sz="1400" b="1" dirty="0">
                <a:latin typeface="Arial" pitchFamily="34" charset="0"/>
                <a:ea typeface="宋体" pitchFamily="2" charset="-122"/>
              </a:rPr>
              <a:t>2030-2050</a:t>
            </a:r>
          </a:p>
        </p:txBody>
      </p:sp>
      <p:pic>
        <p:nvPicPr>
          <p:cNvPr id="9" name="Picture 27" descr="shadow_1_m"/>
          <p:cNvPicPr>
            <a:picLocks noChangeAspect="1" noChangeArrowheads="1"/>
          </p:cNvPicPr>
          <p:nvPr/>
        </p:nvPicPr>
        <p:blipFill>
          <a:blip r:embed="rId2">
            <a:lum bright="-12000"/>
          </a:blip>
          <a:srcRect/>
          <a:stretch>
            <a:fillRect/>
          </a:stretch>
        </p:blipFill>
        <p:spPr bwMode="auto">
          <a:xfrm>
            <a:off x="6651503" y="2066945"/>
            <a:ext cx="668337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28"/>
          <p:cNvSpPr>
            <a:spLocks noChangeArrowheads="1"/>
          </p:cNvSpPr>
          <p:nvPr/>
        </p:nvSpPr>
        <p:spPr bwMode="auto">
          <a:xfrm rot="3125284" flipH="1">
            <a:off x="6480053" y="1827232"/>
            <a:ext cx="96838" cy="42863"/>
          </a:xfrm>
          <a:prstGeom prst="ellipse">
            <a:avLst/>
          </a:prstGeom>
          <a:gradFill rotWithShape="1">
            <a:gsLst>
              <a:gs pos="0">
                <a:srgbClr val="6E99C0"/>
              </a:gs>
              <a:gs pos="50000">
                <a:srgbClr val="161F26"/>
              </a:gs>
              <a:gs pos="100000">
                <a:srgbClr val="6E99C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r"/>
            <a:endParaRPr lang="zh-CN" altLang="en-US"/>
          </a:p>
        </p:txBody>
      </p:sp>
      <p:sp>
        <p:nvSpPr>
          <p:cNvPr id="11" name="Freeform 29"/>
          <p:cNvSpPr>
            <a:spLocks noChangeArrowheads="1"/>
          </p:cNvSpPr>
          <p:nvPr/>
        </p:nvSpPr>
        <p:spPr bwMode="auto">
          <a:xfrm rot="14718398">
            <a:off x="5767265" y="1374795"/>
            <a:ext cx="98425" cy="1577975"/>
          </a:xfrm>
          <a:custGeom>
            <a:avLst/>
            <a:gdLst>
              <a:gd name="T0" fmla="*/ 0 w 291"/>
              <a:gd name="T1" fmla="*/ 0 h 1199"/>
              <a:gd name="T2" fmla="*/ 33290308 w 291"/>
              <a:gd name="T3" fmla="*/ 0 h 1199"/>
              <a:gd name="T4" fmla="*/ 20591792 w 291"/>
              <a:gd name="T5" fmla="*/ 2076734675 h 1199"/>
              <a:gd name="T6" fmla="*/ 9266493 w 291"/>
              <a:gd name="T7" fmla="*/ 2066342944 h 1199"/>
              <a:gd name="T8" fmla="*/ 0 w 291"/>
              <a:gd name="T9" fmla="*/ 0 h 11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199"/>
              <a:gd name="T17" fmla="*/ 291 w 291"/>
              <a:gd name="T18" fmla="*/ 1199 h 11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199">
                <a:moveTo>
                  <a:pt x="0" y="0"/>
                </a:moveTo>
                <a:lnTo>
                  <a:pt x="291" y="0"/>
                </a:lnTo>
                <a:lnTo>
                  <a:pt x="180" y="1199"/>
                </a:lnTo>
                <a:lnTo>
                  <a:pt x="81" y="1193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6E99C0"/>
              </a:gs>
              <a:gs pos="50000">
                <a:srgbClr val="506F8B"/>
              </a:gs>
              <a:gs pos="100000">
                <a:srgbClr val="6E99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zh-CN" altLang="en-US"/>
          </a:p>
        </p:txBody>
      </p: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3419353" y="1603395"/>
            <a:ext cx="1816100" cy="1452563"/>
            <a:chOff x="0" y="0"/>
            <a:chExt cx="937" cy="692"/>
          </a:xfrm>
        </p:grpSpPr>
        <p:sp>
          <p:nvSpPr>
            <p:cNvPr id="13" name="AutoShape 31"/>
            <p:cNvSpPr>
              <a:spLocks noChangeArrowheads="1"/>
            </p:cNvSpPr>
            <p:nvPr/>
          </p:nvSpPr>
          <p:spPr bwMode="auto">
            <a:xfrm>
              <a:off x="0" y="0"/>
              <a:ext cx="937" cy="692"/>
            </a:xfrm>
            <a:custGeom>
              <a:avLst/>
              <a:gdLst>
                <a:gd name="T0" fmla="*/ 20 w 21600"/>
                <a:gd name="T1" fmla="*/ 22 h 21600"/>
                <a:gd name="T2" fmla="*/ 31 w 21600"/>
                <a:gd name="T3" fmla="*/ 11 h 21600"/>
                <a:gd name="T4" fmla="*/ 20 w 21600"/>
                <a:gd name="T5" fmla="*/ 12 h 21600"/>
                <a:gd name="T6" fmla="*/ 10 w 21600"/>
                <a:gd name="T7" fmla="*/ 1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600 w 21600"/>
                <a:gd name="T13" fmla="*/ 10800 h 21600"/>
                <a:gd name="T14" fmla="*/ 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434" y="10800"/>
                  </a:moveTo>
                  <a:cubicBezTo>
                    <a:pt x="11434" y="11150"/>
                    <a:pt x="11150" y="11434"/>
                    <a:pt x="10800" y="11434"/>
                  </a:cubicBezTo>
                  <a:cubicBezTo>
                    <a:pt x="10449" y="11434"/>
                    <a:pt x="10166" y="11150"/>
                    <a:pt x="10166" y="10800"/>
                  </a:cubicBezTo>
                  <a:lnTo>
                    <a:pt x="0" y="10800"/>
                  </a:ln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89D"/>
                </a:gs>
                <a:gs pos="50000">
                  <a:srgbClr val="18314A"/>
                </a:gs>
                <a:gs pos="100000">
                  <a:srgbClr val="33689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endParaRPr lang="zh-CN" altLang="en-US"/>
            </a:p>
          </p:txBody>
        </p:sp>
        <p:sp>
          <p:nvSpPr>
            <p:cNvPr id="14" name="Oval 32"/>
            <p:cNvSpPr>
              <a:spLocks noChangeArrowheads="1"/>
            </p:cNvSpPr>
            <p:nvPr/>
          </p:nvSpPr>
          <p:spPr bwMode="auto">
            <a:xfrm>
              <a:off x="0" y="279"/>
              <a:ext cx="937" cy="145"/>
            </a:xfrm>
            <a:prstGeom prst="ellipse">
              <a:avLst/>
            </a:prstGeom>
            <a:gradFill rotWithShape="1">
              <a:gsLst>
                <a:gs pos="0">
                  <a:srgbClr val="33689D"/>
                </a:gs>
                <a:gs pos="100000">
                  <a:srgbClr val="6990B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zh-CN" altLang="en-US"/>
            </a:p>
          </p:txBody>
        </p:sp>
      </p:grpSp>
      <p:pic>
        <p:nvPicPr>
          <p:cNvPr id="16" name="Picture 34" descr="shadow_1_m"/>
          <p:cNvPicPr>
            <a:picLocks noChangeAspect="1" noChangeArrowheads="1"/>
          </p:cNvPicPr>
          <p:nvPr/>
        </p:nvPicPr>
        <p:blipFill>
          <a:blip r:embed="rId3">
            <a:lum bright="36000"/>
          </a:blip>
          <a:srcRect/>
          <a:stretch>
            <a:fillRect/>
          </a:stretch>
        </p:blipFill>
        <p:spPr bwMode="auto">
          <a:xfrm>
            <a:off x="3822578" y="3108345"/>
            <a:ext cx="101282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35"/>
          <p:cNvSpPr>
            <a:spLocks noChangeArrowheads="1"/>
          </p:cNvSpPr>
          <p:nvPr/>
        </p:nvSpPr>
        <p:spPr bwMode="auto">
          <a:xfrm rot="3125284">
            <a:off x="3604297" y="2753538"/>
            <a:ext cx="177800" cy="42863"/>
          </a:xfrm>
          <a:prstGeom prst="ellipse">
            <a:avLst/>
          </a:prstGeom>
          <a:gradFill rotWithShape="1">
            <a:gsLst>
              <a:gs pos="0">
                <a:srgbClr val="6E99C0"/>
              </a:gs>
              <a:gs pos="50000">
                <a:srgbClr val="161F26"/>
              </a:gs>
              <a:gs pos="100000">
                <a:srgbClr val="6E99C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r"/>
            <a:endParaRPr lang="zh-CN" altLang="en-US"/>
          </a:p>
        </p:txBody>
      </p:sp>
      <p:sp>
        <p:nvSpPr>
          <p:cNvPr id="18" name="Freeform 36"/>
          <p:cNvSpPr>
            <a:spLocks noChangeArrowheads="1"/>
          </p:cNvSpPr>
          <p:nvPr/>
        </p:nvSpPr>
        <p:spPr bwMode="auto">
          <a:xfrm rot="13004873">
            <a:off x="2812928" y="2508270"/>
            <a:ext cx="327025" cy="2379663"/>
          </a:xfrm>
          <a:custGeom>
            <a:avLst/>
            <a:gdLst>
              <a:gd name="T0" fmla="*/ 0 w 291"/>
              <a:gd name="T1" fmla="*/ 0 h 1199"/>
              <a:gd name="T2" fmla="*/ 367509782 w 291"/>
              <a:gd name="T3" fmla="*/ 0 h 1199"/>
              <a:gd name="T4" fmla="*/ 227325054 w 291"/>
              <a:gd name="T5" fmla="*/ 2147483647 h 1199"/>
              <a:gd name="T6" fmla="*/ 102297008 w 291"/>
              <a:gd name="T7" fmla="*/ 2147483647 h 1199"/>
              <a:gd name="T8" fmla="*/ 0 w 291"/>
              <a:gd name="T9" fmla="*/ 0 h 11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199"/>
              <a:gd name="T17" fmla="*/ 291 w 291"/>
              <a:gd name="T18" fmla="*/ 1199 h 11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199">
                <a:moveTo>
                  <a:pt x="0" y="0"/>
                </a:moveTo>
                <a:lnTo>
                  <a:pt x="291" y="0"/>
                </a:lnTo>
                <a:lnTo>
                  <a:pt x="180" y="1199"/>
                </a:lnTo>
                <a:lnTo>
                  <a:pt x="81" y="1193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6E99C0"/>
              </a:gs>
              <a:gs pos="50000">
                <a:srgbClr val="506F8B"/>
              </a:gs>
              <a:gs pos="100000">
                <a:srgbClr val="6E99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zh-CN" altLang="en-US"/>
          </a:p>
        </p:txBody>
      </p:sp>
      <p:grpSp>
        <p:nvGrpSpPr>
          <p:cNvPr id="19" name="Group 16"/>
          <p:cNvGrpSpPr>
            <a:grpSpLocks/>
          </p:cNvGrpSpPr>
          <p:nvPr/>
        </p:nvGrpSpPr>
        <p:grpSpPr bwMode="auto">
          <a:xfrm>
            <a:off x="949203" y="3632220"/>
            <a:ext cx="2628900" cy="2092325"/>
            <a:chOff x="0" y="0"/>
            <a:chExt cx="937" cy="692"/>
          </a:xfrm>
        </p:grpSpPr>
        <p:sp>
          <p:nvSpPr>
            <p:cNvPr id="20" name="AutoShape 38"/>
            <p:cNvSpPr>
              <a:spLocks noChangeArrowheads="1"/>
            </p:cNvSpPr>
            <p:nvPr/>
          </p:nvSpPr>
          <p:spPr bwMode="auto">
            <a:xfrm>
              <a:off x="0" y="0"/>
              <a:ext cx="937" cy="692"/>
            </a:xfrm>
            <a:custGeom>
              <a:avLst/>
              <a:gdLst>
                <a:gd name="T0" fmla="*/ 20 w 21600"/>
                <a:gd name="T1" fmla="*/ 22 h 21600"/>
                <a:gd name="T2" fmla="*/ 31 w 21600"/>
                <a:gd name="T3" fmla="*/ 11 h 21600"/>
                <a:gd name="T4" fmla="*/ 20 w 21600"/>
                <a:gd name="T5" fmla="*/ 12 h 21600"/>
                <a:gd name="T6" fmla="*/ 10 w 21600"/>
                <a:gd name="T7" fmla="*/ 1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600 w 21600"/>
                <a:gd name="T13" fmla="*/ 10800 h 21600"/>
                <a:gd name="T14" fmla="*/ 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434" y="10800"/>
                  </a:moveTo>
                  <a:cubicBezTo>
                    <a:pt x="11434" y="11150"/>
                    <a:pt x="11150" y="11434"/>
                    <a:pt x="10800" y="11434"/>
                  </a:cubicBezTo>
                  <a:cubicBezTo>
                    <a:pt x="10449" y="11434"/>
                    <a:pt x="10166" y="11150"/>
                    <a:pt x="10166" y="10800"/>
                  </a:cubicBezTo>
                  <a:lnTo>
                    <a:pt x="0" y="10800"/>
                  </a:ln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CC"/>
                </a:gs>
                <a:gs pos="50000">
                  <a:srgbClr val="004961"/>
                </a:gs>
                <a:gs pos="100000">
                  <a:srgbClr val="0099CC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endParaRPr lang="zh-CN" altLang="en-US"/>
            </a:p>
          </p:txBody>
        </p:sp>
        <p:sp>
          <p:nvSpPr>
            <p:cNvPr id="21" name="Oval 39"/>
            <p:cNvSpPr>
              <a:spLocks noChangeArrowheads="1"/>
            </p:cNvSpPr>
            <p:nvPr/>
          </p:nvSpPr>
          <p:spPr bwMode="auto">
            <a:xfrm>
              <a:off x="0" y="279"/>
              <a:ext cx="937" cy="145"/>
            </a:xfrm>
            <a:prstGeom prst="ellipse">
              <a:avLst/>
            </a:prstGeom>
            <a:gradFill rotWithShape="1">
              <a:gsLst>
                <a:gs pos="0">
                  <a:srgbClr val="0099CC"/>
                </a:gs>
                <a:gs pos="100000">
                  <a:srgbClr val="76C8E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zh-CN" altLang="en-US"/>
            </a:p>
          </p:txBody>
        </p:sp>
      </p:grpSp>
      <p:sp>
        <p:nvSpPr>
          <p:cNvPr id="22" name="Text Box 40"/>
          <p:cNvSpPr txBox="1">
            <a:spLocks noChangeArrowheads="1"/>
          </p:cNvSpPr>
          <p:nvPr/>
        </p:nvSpPr>
        <p:spPr bwMode="auto">
          <a:xfrm>
            <a:off x="1498478" y="5724545"/>
            <a:ext cx="16271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Short term</a:t>
            </a:r>
          </a:p>
          <a:p>
            <a:pPr algn="ctr"/>
            <a:r>
              <a:rPr lang="en-US" sz="1400" b="1" dirty="0">
                <a:latin typeface="Arial" pitchFamily="34" charset="0"/>
                <a:ea typeface="宋体" pitchFamily="2" charset="-122"/>
              </a:rPr>
              <a:t>Present-2020</a:t>
            </a:r>
          </a:p>
        </p:txBody>
      </p:sp>
      <p:sp>
        <p:nvSpPr>
          <p:cNvPr id="23" name="AutoShape 41"/>
          <p:cNvSpPr>
            <a:spLocks noChangeArrowheads="1"/>
          </p:cNvSpPr>
          <p:nvPr/>
        </p:nvSpPr>
        <p:spPr bwMode="auto">
          <a:xfrm flipH="1">
            <a:off x="2547815" y="3806845"/>
            <a:ext cx="828675" cy="596900"/>
          </a:xfrm>
          <a:prstGeom prst="curvedRightArrow">
            <a:avLst>
              <a:gd name="adj1" fmla="val 19583"/>
              <a:gd name="adj2" fmla="val 44676"/>
              <a:gd name="adj3" fmla="val 39194"/>
            </a:avLst>
          </a:prstGeom>
          <a:gradFill rotWithShape="1">
            <a:gsLst>
              <a:gs pos="0">
                <a:srgbClr val="FFBE93"/>
              </a:gs>
              <a:gs pos="100000">
                <a:srgbClr val="FF66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zh-CN" altLang="en-US"/>
          </a:p>
        </p:txBody>
      </p:sp>
      <p:pic>
        <p:nvPicPr>
          <p:cNvPr id="24" name="Picture 42" descr="shadow_1_m"/>
          <p:cNvPicPr>
            <a:picLocks noChangeAspect="1" noChangeArrowheads="1"/>
          </p:cNvPicPr>
          <p:nvPr/>
        </p:nvPicPr>
        <p:blipFill>
          <a:blip r:embed="rId4">
            <a:lum bright="54000"/>
          </a:blip>
          <a:srcRect/>
          <a:stretch>
            <a:fillRect/>
          </a:stretch>
        </p:blipFill>
        <p:spPr bwMode="auto">
          <a:xfrm>
            <a:off x="1498478" y="5632222"/>
            <a:ext cx="148431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43"/>
          <p:cNvSpPr>
            <a:spLocks noChangeArrowheads="1"/>
          </p:cNvSpPr>
          <p:nvPr/>
        </p:nvSpPr>
        <p:spPr bwMode="auto">
          <a:xfrm>
            <a:off x="6001800" y="2666659"/>
            <a:ext cx="2417805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buClr>
                <a:srgbClr val="FF0000"/>
              </a:buClr>
              <a:buFontTx/>
              <a:buChar char="•"/>
            </a:pPr>
            <a:r>
              <a:rPr lang="en-US" altLang="zh-CN" sz="1400" dirty="0">
                <a:latin typeface="Arial" pitchFamily="34" charset="0"/>
                <a:ea typeface="宋体" pitchFamily="2" charset="-122"/>
              </a:rPr>
              <a:t> Diversification</a:t>
            </a:r>
          </a:p>
          <a:p>
            <a:pPr eaLnBrk="0" hangingPunct="0">
              <a:lnSpc>
                <a:spcPct val="150000"/>
              </a:lnSpc>
              <a:buClr>
                <a:srgbClr val="FF0000"/>
              </a:buClr>
              <a:buFontTx/>
              <a:buChar char="•"/>
            </a:pPr>
            <a:r>
              <a:rPr lang="en-US" altLang="zh-CN" sz="1400" dirty="0">
                <a:latin typeface="Arial" pitchFamily="34" charset="0"/>
                <a:ea typeface="宋体" pitchFamily="2" charset="-122"/>
              </a:rPr>
              <a:t> </a:t>
            </a:r>
            <a:r>
              <a:rPr lang="en-US" altLang="zh-CN" sz="1400" dirty="0" err="1">
                <a:latin typeface="Arial" pitchFamily="34" charset="0"/>
                <a:ea typeface="宋体" pitchFamily="2" charset="-122"/>
              </a:rPr>
              <a:t>Scalization</a:t>
            </a:r>
            <a:endParaRPr lang="en-US" altLang="zh-CN" sz="1400" dirty="0">
              <a:latin typeface="Arial" pitchFamily="34" charset="0"/>
              <a:ea typeface="宋体" pitchFamily="2" charset="-122"/>
            </a:endParaRPr>
          </a:p>
          <a:p>
            <a:pPr eaLnBrk="0" hangingPunct="0">
              <a:lnSpc>
                <a:spcPct val="150000"/>
              </a:lnSpc>
              <a:buClr>
                <a:srgbClr val="FF0000"/>
              </a:buClr>
              <a:buFontTx/>
              <a:buChar char="•"/>
            </a:pPr>
            <a:r>
              <a:rPr lang="en-US" altLang="zh-CN" sz="1400" dirty="0">
                <a:latin typeface="Arial" pitchFamily="34" charset="0"/>
                <a:ea typeface="宋体" pitchFamily="2" charset="-122"/>
              </a:rPr>
              <a:t> Commercialization</a:t>
            </a:r>
            <a:endParaRPr lang="zh-CN" altLang="en-US" sz="1400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" name="Line 44"/>
          <p:cNvSpPr>
            <a:spLocks noChangeShapeType="1"/>
          </p:cNvSpPr>
          <p:nvPr/>
        </p:nvSpPr>
        <p:spPr bwMode="auto">
          <a:xfrm>
            <a:off x="5899325" y="2728623"/>
            <a:ext cx="0" cy="809625"/>
          </a:xfrm>
          <a:prstGeom prst="line">
            <a:avLst/>
          </a:prstGeom>
          <a:noFill/>
          <a:ln w="28575" cmpd="sng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Line 45"/>
          <p:cNvSpPr>
            <a:spLocks noChangeShapeType="1"/>
          </p:cNvSpPr>
          <p:nvPr/>
        </p:nvSpPr>
        <p:spPr bwMode="auto">
          <a:xfrm>
            <a:off x="467544" y="2084873"/>
            <a:ext cx="0" cy="906462"/>
          </a:xfrm>
          <a:prstGeom prst="line">
            <a:avLst/>
          </a:prstGeom>
          <a:noFill/>
          <a:ln w="28575" cmpd="sng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" name="Rectangle 46"/>
          <p:cNvSpPr>
            <a:spLocks noChangeArrowheads="1"/>
          </p:cNvSpPr>
          <p:nvPr/>
        </p:nvSpPr>
        <p:spPr bwMode="auto">
          <a:xfrm>
            <a:off x="508791" y="1922042"/>
            <a:ext cx="301524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>
                <a:srgbClr val="FF0000"/>
              </a:buClr>
              <a:buFontTx/>
              <a:buChar char="•"/>
            </a:pPr>
            <a:r>
              <a:rPr lang="en-US" sz="1600" dirty="0">
                <a:latin typeface="Arial" pitchFamily="34" charset="0"/>
                <a:ea typeface="宋体" pitchFamily="2" charset="-122"/>
              </a:rPr>
              <a:t> Industrial application </a:t>
            </a:r>
            <a:r>
              <a:rPr lang="en-US" sz="1600">
                <a:latin typeface="Arial" pitchFamily="34" charset="0"/>
                <a:ea typeface="宋体" pitchFamily="2" charset="-122"/>
              </a:rPr>
              <a:t>for CO2 </a:t>
            </a:r>
            <a:r>
              <a:rPr lang="en-US" sz="1600" dirty="0">
                <a:latin typeface="Arial" pitchFamily="34" charset="0"/>
                <a:ea typeface="宋体" pitchFamily="2" charset="-122"/>
              </a:rPr>
              <a:t>EOR and storage</a:t>
            </a:r>
          </a:p>
          <a:p>
            <a:pPr eaLnBrk="0" hangingPunct="0">
              <a:buClr>
                <a:srgbClr val="FF0000"/>
              </a:buClr>
              <a:buFontTx/>
              <a:buChar char="•"/>
            </a:pPr>
            <a:r>
              <a:rPr lang="en-US" sz="1600" dirty="0">
                <a:latin typeface="Arial" pitchFamily="34" charset="0"/>
                <a:ea typeface="宋体" pitchFamily="2" charset="-122"/>
              </a:rPr>
              <a:t>Larger scale demonstration project </a:t>
            </a:r>
            <a:r>
              <a:rPr lang="en-US" sz="1600">
                <a:latin typeface="Arial" pitchFamily="34" charset="0"/>
                <a:ea typeface="宋体" pitchFamily="2" charset="-122"/>
              </a:rPr>
              <a:t>for CO</a:t>
            </a:r>
            <a:r>
              <a:rPr lang="en-US" sz="1600" baseline="-25000">
                <a:latin typeface="Arial" pitchFamily="34" charset="0"/>
                <a:ea typeface="宋体" pitchFamily="2" charset="-122"/>
              </a:rPr>
              <a:t>2</a:t>
            </a:r>
            <a:r>
              <a:rPr lang="en-US" sz="1600">
                <a:latin typeface="Arial" pitchFamily="34" charset="0"/>
                <a:ea typeface="宋体" pitchFamily="2" charset="-122"/>
              </a:rPr>
              <a:t> </a:t>
            </a:r>
            <a:r>
              <a:rPr lang="en-US" sz="1600" dirty="0">
                <a:latin typeface="Arial" pitchFamily="34" charset="0"/>
                <a:ea typeface="宋体" pitchFamily="2" charset="-122"/>
              </a:rPr>
              <a:t>utilization and storage</a:t>
            </a:r>
          </a:p>
        </p:txBody>
      </p:sp>
      <p:sp>
        <p:nvSpPr>
          <p:cNvPr id="29" name="Line 47"/>
          <p:cNvSpPr>
            <a:spLocks noChangeShapeType="1"/>
          </p:cNvSpPr>
          <p:nvPr/>
        </p:nvSpPr>
        <p:spPr bwMode="auto">
          <a:xfrm>
            <a:off x="3811465" y="4894765"/>
            <a:ext cx="0" cy="727075"/>
          </a:xfrm>
          <a:prstGeom prst="line">
            <a:avLst/>
          </a:prstGeom>
          <a:noFill/>
          <a:ln w="28575" cmpd="sng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" name="Rectangle 48"/>
          <p:cNvSpPr>
            <a:spLocks noChangeArrowheads="1"/>
          </p:cNvSpPr>
          <p:nvPr/>
        </p:nvSpPr>
        <p:spPr bwMode="auto">
          <a:xfrm>
            <a:off x="3797176" y="4858253"/>
            <a:ext cx="4838701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buClr>
                <a:srgbClr val="FF0000"/>
              </a:buClr>
              <a:buFontTx/>
              <a:buChar char="•"/>
            </a:pPr>
            <a:r>
              <a:rPr lang="en-US" sz="1400" dirty="0">
                <a:latin typeface="Arial" pitchFamily="34" charset="0"/>
                <a:ea typeface="宋体" pitchFamily="2" charset="-122"/>
              </a:rPr>
              <a:t> </a:t>
            </a:r>
            <a:r>
              <a:rPr lang="en-US" altLang="zh-CN" sz="1600" dirty="0">
                <a:latin typeface="Arial" pitchFamily="34" charset="0"/>
                <a:ea typeface="宋体" pitchFamily="2" charset="-122"/>
              </a:rPr>
              <a:t>Prior development </a:t>
            </a:r>
            <a:r>
              <a:rPr lang="en-US" altLang="zh-CN" sz="1600">
                <a:latin typeface="Arial" pitchFamily="34" charset="0"/>
                <a:ea typeface="宋体" pitchFamily="2" charset="-122"/>
              </a:rPr>
              <a:t>to CO2 </a:t>
            </a:r>
            <a:r>
              <a:rPr lang="en-US" altLang="zh-CN" sz="1600" dirty="0">
                <a:latin typeface="Arial" pitchFamily="34" charset="0"/>
                <a:ea typeface="宋体" pitchFamily="2" charset="-122"/>
              </a:rPr>
              <a:t>EOR and storage</a:t>
            </a:r>
          </a:p>
          <a:p>
            <a:pPr eaLnBrk="0" hangingPunct="0">
              <a:lnSpc>
                <a:spcPct val="110000"/>
              </a:lnSpc>
              <a:buClr>
                <a:srgbClr val="FF0000"/>
              </a:buClr>
              <a:buFontTx/>
              <a:buChar char="•"/>
            </a:pPr>
            <a:r>
              <a:rPr lang="en-US" altLang="zh-CN" sz="1600" dirty="0">
                <a:latin typeface="Arial" pitchFamily="34" charset="0"/>
                <a:ea typeface="宋体" pitchFamily="2" charset="-122"/>
              </a:rPr>
              <a:t>Technical reserves </a:t>
            </a:r>
            <a:r>
              <a:rPr lang="en-US" altLang="zh-CN" sz="1600">
                <a:latin typeface="Arial" pitchFamily="34" charset="0"/>
                <a:ea typeface="宋体" pitchFamily="2" charset="-122"/>
              </a:rPr>
              <a:t>for CO2 </a:t>
            </a:r>
            <a:r>
              <a:rPr lang="en-US" altLang="zh-CN" sz="1600" dirty="0">
                <a:latin typeface="Arial" pitchFamily="34" charset="0"/>
                <a:ea typeface="宋体" pitchFamily="2" charset="-122"/>
              </a:rPr>
              <a:t>utilization and storage</a:t>
            </a:r>
          </a:p>
          <a:p>
            <a:pPr eaLnBrk="0" hangingPunct="0">
              <a:lnSpc>
                <a:spcPct val="110000"/>
              </a:lnSpc>
              <a:buClr>
                <a:srgbClr val="FF0000"/>
              </a:buClr>
              <a:buFontTx/>
              <a:buChar char="•"/>
            </a:pPr>
            <a:r>
              <a:rPr lang="en-US" altLang="zh-CN" sz="1600">
                <a:latin typeface="Arial" pitchFamily="34" charset="0"/>
                <a:ea typeface="宋体" pitchFamily="2" charset="-122"/>
              </a:rPr>
              <a:t>CO2 </a:t>
            </a:r>
            <a:r>
              <a:rPr lang="en-US" altLang="zh-CN" sz="1600" dirty="0">
                <a:latin typeface="Arial" pitchFamily="34" charset="0"/>
                <a:ea typeface="宋体" pitchFamily="2" charset="-122"/>
              </a:rPr>
              <a:t>source and sink match planning</a:t>
            </a:r>
            <a:endParaRPr lang="en-US" sz="1600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31" name="Group 28"/>
          <p:cNvGrpSpPr>
            <a:grpSpLocks/>
          </p:cNvGrpSpPr>
          <p:nvPr/>
        </p:nvGrpSpPr>
        <p:grpSpPr bwMode="auto">
          <a:xfrm rot="291726">
            <a:off x="1666753" y="3167083"/>
            <a:ext cx="1270000" cy="1571625"/>
            <a:chOff x="0" y="0"/>
            <a:chExt cx="482" cy="596"/>
          </a:xfrm>
        </p:grpSpPr>
        <p:sp>
          <p:nvSpPr>
            <p:cNvPr id="32" name="Oval 50"/>
            <p:cNvSpPr>
              <a:spLocks noChangeArrowheads="1"/>
            </p:cNvSpPr>
            <p:nvPr/>
          </p:nvSpPr>
          <p:spPr bwMode="auto">
            <a:xfrm>
              <a:off x="178" y="0"/>
              <a:ext cx="126" cy="123"/>
            </a:xfrm>
            <a:prstGeom prst="ellipse">
              <a:avLst/>
            </a:prstGeom>
            <a:solidFill>
              <a:srgbClr val="FEE3AC"/>
            </a:solidFill>
            <a:ln w="9525" cmpd="sng">
              <a:round/>
              <a:headEnd/>
              <a:tailEnd/>
            </a:ln>
            <a:scene3d>
              <a:camera prst="legacyPerspectiveFront">
                <a:rot lat="20099996" lon="1500000" rev="0"/>
              </a:camera>
              <a:lightRig rig="legacyFlat2" dir="t"/>
            </a:scene3d>
            <a:sp3d extrusionH="87300" prstMaterial="legacyMatte">
              <a:bevelT w="13500" h="13500" prst="angle"/>
              <a:bevelB w="13500" h="13500" prst="angle"/>
              <a:extrusionClr>
                <a:srgbClr val="FFB219"/>
              </a:extrusionClr>
            </a:sp3d>
          </p:spPr>
          <p:txBody>
            <a:bodyPr wrap="none" anchor="ctr">
              <a:flatTx/>
            </a:bodyPr>
            <a:lstStyle/>
            <a:p>
              <a:pPr algn="r"/>
              <a:endParaRPr lang="zh-CN" altLang="en-US"/>
            </a:p>
          </p:txBody>
        </p:sp>
        <p:sp>
          <p:nvSpPr>
            <p:cNvPr id="33" name="Freeform 51"/>
            <p:cNvSpPr>
              <a:spLocks/>
            </p:cNvSpPr>
            <p:nvPr/>
          </p:nvSpPr>
          <p:spPr bwMode="auto">
            <a:xfrm>
              <a:off x="0" y="18"/>
              <a:ext cx="482" cy="578"/>
            </a:xfrm>
            <a:custGeom>
              <a:avLst/>
              <a:gdLst>
                <a:gd name="T0" fmla="*/ 29 w 3312"/>
                <a:gd name="T1" fmla="*/ 15 h 3962"/>
                <a:gd name="T2" fmla="*/ 35 w 3312"/>
                <a:gd name="T3" fmla="*/ 20 h 3962"/>
                <a:gd name="T4" fmla="*/ 41 w 3312"/>
                <a:gd name="T5" fmla="*/ 15 h 3962"/>
                <a:gd name="T6" fmla="*/ 62 w 3312"/>
                <a:gd name="T7" fmla="*/ 1 h 3962"/>
                <a:gd name="T8" fmla="*/ 68 w 3312"/>
                <a:gd name="T9" fmla="*/ 2 h 3962"/>
                <a:gd name="T10" fmla="*/ 65 w 3312"/>
                <a:gd name="T11" fmla="*/ 9 h 3962"/>
                <a:gd name="T12" fmla="*/ 45 w 3312"/>
                <a:gd name="T13" fmla="*/ 23 h 3962"/>
                <a:gd name="T14" fmla="*/ 52 w 3312"/>
                <a:gd name="T15" fmla="*/ 50 h 3962"/>
                <a:gd name="T16" fmla="*/ 48 w 3312"/>
                <a:gd name="T17" fmla="*/ 52 h 3962"/>
                <a:gd name="T18" fmla="*/ 55 w 3312"/>
                <a:gd name="T19" fmla="*/ 76 h 3962"/>
                <a:gd name="T20" fmla="*/ 54 w 3312"/>
                <a:gd name="T21" fmla="*/ 84 h 3962"/>
                <a:gd name="T22" fmla="*/ 47 w 3312"/>
                <a:gd name="T23" fmla="*/ 78 h 3962"/>
                <a:gd name="T24" fmla="*/ 38 w 3312"/>
                <a:gd name="T25" fmla="*/ 54 h 3962"/>
                <a:gd name="T26" fmla="*/ 30 w 3312"/>
                <a:gd name="T27" fmla="*/ 54 h 3962"/>
                <a:gd name="T28" fmla="*/ 22 w 3312"/>
                <a:gd name="T29" fmla="*/ 78 h 3962"/>
                <a:gd name="T30" fmla="*/ 17 w 3312"/>
                <a:gd name="T31" fmla="*/ 84 h 3962"/>
                <a:gd name="T32" fmla="*/ 14 w 3312"/>
                <a:gd name="T33" fmla="*/ 76 h 3962"/>
                <a:gd name="T34" fmla="*/ 21 w 3312"/>
                <a:gd name="T35" fmla="*/ 52 h 3962"/>
                <a:gd name="T36" fmla="*/ 16 w 3312"/>
                <a:gd name="T37" fmla="*/ 51 h 3962"/>
                <a:gd name="T38" fmla="*/ 24 w 3312"/>
                <a:gd name="T39" fmla="*/ 23 h 3962"/>
                <a:gd name="T40" fmla="*/ 3 w 3312"/>
                <a:gd name="T41" fmla="*/ 11 h 3962"/>
                <a:gd name="T42" fmla="*/ 1 w 3312"/>
                <a:gd name="T43" fmla="*/ 4 h 3962"/>
                <a:gd name="T44" fmla="*/ 8 w 3312"/>
                <a:gd name="T45" fmla="*/ 4 h 3962"/>
                <a:gd name="T46" fmla="*/ 29 w 3312"/>
                <a:gd name="T47" fmla="*/ 15 h 39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312"/>
                <a:gd name="T73" fmla="*/ 0 h 3962"/>
                <a:gd name="T74" fmla="*/ 3312 w 3312"/>
                <a:gd name="T75" fmla="*/ 3962 h 396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312" h="3962">
                  <a:moveTo>
                    <a:pt x="1376" y="696"/>
                  </a:moveTo>
                  <a:cubicBezTo>
                    <a:pt x="1401" y="795"/>
                    <a:pt x="1489" y="920"/>
                    <a:pt x="1639" y="920"/>
                  </a:cubicBezTo>
                  <a:cubicBezTo>
                    <a:pt x="1801" y="920"/>
                    <a:pt x="1876" y="795"/>
                    <a:pt x="1926" y="708"/>
                  </a:cubicBezTo>
                  <a:lnTo>
                    <a:pt x="2940" y="66"/>
                  </a:lnTo>
                  <a:cubicBezTo>
                    <a:pt x="3042" y="0"/>
                    <a:pt x="3142" y="16"/>
                    <a:pt x="3204" y="78"/>
                  </a:cubicBezTo>
                  <a:cubicBezTo>
                    <a:pt x="3267" y="140"/>
                    <a:pt x="3312" y="264"/>
                    <a:pt x="3072" y="444"/>
                  </a:cubicBezTo>
                  <a:lnTo>
                    <a:pt x="2139" y="1081"/>
                  </a:lnTo>
                  <a:lnTo>
                    <a:pt x="2476" y="2372"/>
                  </a:lnTo>
                  <a:lnTo>
                    <a:pt x="2251" y="2435"/>
                  </a:lnTo>
                  <a:lnTo>
                    <a:pt x="2614" y="3589"/>
                  </a:lnTo>
                  <a:cubicBezTo>
                    <a:pt x="2651" y="3751"/>
                    <a:pt x="2639" y="3863"/>
                    <a:pt x="2539" y="3925"/>
                  </a:cubicBezTo>
                  <a:cubicBezTo>
                    <a:pt x="2401" y="3962"/>
                    <a:pt x="2289" y="3863"/>
                    <a:pt x="2226" y="3689"/>
                  </a:cubicBezTo>
                  <a:cubicBezTo>
                    <a:pt x="2101" y="3453"/>
                    <a:pt x="1876" y="2720"/>
                    <a:pt x="1789" y="2534"/>
                  </a:cubicBezTo>
                  <a:lnTo>
                    <a:pt x="1414" y="2534"/>
                  </a:lnTo>
                  <a:cubicBezTo>
                    <a:pt x="1339" y="2770"/>
                    <a:pt x="1151" y="3465"/>
                    <a:pt x="1051" y="3689"/>
                  </a:cubicBezTo>
                  <a:cubicBezTo>
                    <a:pt x="1001" y="3838"/>
                    <a:pt x="914" y="3950"/>
                    <a:pt x="789" y="3925"/>
                  </a:cubicBezTo>
                  <a:cubicBezTo>
                    <a:pt x="714" y="3875"/>
                    <a:pt x="614" y="3838"/>
                    <a:pt x="676" y="3577"/>
                  </a:cubicBezTo>
                  <a:lnTo>
                    <a:pt x="1001" y="2459"/>
                  </a:lnTo>
                  <a:lnTo>
                    <a:pt x="751" y="2397"/>
                  </a:lnTo>
                  <a:lnTo>
                    <a:pt x="1126" y="1081"/>
                  </a:lnTo>
                  <a:lnTo>
                    <a:pt x="139" y="497"/>
                  </a:lnTo>
                  <a:cubicBezTo>
                    <a:pt x="54" y="402"/>
                    <a:pt x="0" y="342"/>
                    <a:pt x="60" y="180"/>
                  </a:cubicBezTo>
                  <a:cubicBezTo>
                    <a:pt x="186" y="102"/>
                    <a:pt x="214" y="112"/>
                    <a:pt x="389" y="162"/>
                  </a:cubicBezTo>
                  <a:lnTo>
                    <a:pt x="1376" y="696"/>
                  </a:lnTo>
                  <a:close/>
                </a:path>
              </a:pathLst>
            </a:custGeom>
            <a:solidFill>
              <a:srgbClr val="FEE3AC"/>
            </a:solidFill>
            <a:ln w="9525" cmpd="sng">
              <a:miter lim="800000"/>
              <a:headEnd/>
              <a:tailEnd/>
            </a:ln>
            <a:scene3d>
              <a:camera prst="legacyPerspectiveFront">
                <a:rot lat="20099996" lon="1500000" rev="0"/>
              </a:camera>
              <a:lightRig rig="legacyFlat2" dir="t"/>
            </a:scene3d>
            <a:sp3d extrusionH="87300" prstMaterial="legacyMatte">
              <a:bevelT w="13500" h="13500" prst="angle"/>
              <a:bevelB w="13500" h="13500" prst="angle"/>
              <a:extrusionClr>
                <a:srgbClr val="FFB219"/>
              </a:extrusionClr>
            </a:sp3d>
          </p:spPr>
          <p:txBody>
            <a:bodyPr>
              <a:flatTx/>
            </a:bodyPr>
            <a:lstStyle/>
            <a:p>
              <a:pPr algn="r"/>
              <a:endParaRPr lang="zh-CN" altLang="en-US"/>
            </a:p>
          </p:txBody>
        </p:sp>
      </p:grpSp>
      <p:grpSp>
        <p:nvGrpSpPr>
          <p:cNvPr id="34" name="Group 31"/>
          <p:cNvGrpSpPr>
            <a:grpSpLocks/>
          </p:cNvGrpSpPr>
          <p:nvPr/>
        </p:nvGrpSpPr>
        <p:grpSpPr bwMode="auto">
          <a:xfrm rot="291726">
            <a:off x="3976565" y="1449408"/>
            <a:ext cx="714375" cy="882650"/>
            <a:chOff x="0" y="0"/>
            <a:chExt cx="482" cy="596"/>
          </a:xfrm>
        </p:grpSpPr>
        <p:sp>
          <p:nvSpPr>
            <p:cNvPr id="35" name="Oval 53"/>
            <p:cNvSpPr>
              <a:spLocks noChangeArrowheads="1"/>
            </p:cNvSpPr>
            <p:nvPr/>
          </p:nvSpPr>
          <p:spPr bwMode="auto">
            <a:xfrm>
              <a:off x="178" y="0"/>
              <a:ext cx="126" cy="123"/>
            </a:xfrm>
            <a:prstGeom prst="ellipse">
              <a:avLst/>
            </a:prstGeom>
            <a:solidFill>
              <a:srgbClr val="FFCC00"/>
            </a:solidFill>
            <a:ln w="9525" cmpd="sng">
              <a:round/>
              <a:headEnd/>
              <a:tailEnd/>
            </a:ln>
            <a:scene3d>
              <a:camera prst="legacyPerspectiveFront">
                <a:rot lat="20099996" lon="1500000" rev="0"/>
              </a:camera>
              <a:lightRig rig="legacyFlat2" dir="t"/>
            </a:scene3d>
            <a:sp3d extrusionH="36500" prstMaterial="legacyMatte">
              <a:bevelT w="13500" h="13500" prst="angle"/>
              <a:bevelB w="13500" h="13500" prst="angle"/>
              <a:extrusionClr>
                <a:srgbClr val="FFB219"/>
              </a:extrusionClr>
            </a:sp3d>
          </p:spPr>
          <p:txBody>
            <a:bodyPr wrap="none" anchor="ctr">
              <a:flatTx/>
            </a:bodyPr>
            <a:lstStyle/>
            <a:p>
              <a:pPr algn="r"/>
              <a:endParaRPr lang="zh-CN" altLang="en-US"/>
            </a:p>
          </p:txBody>
        </p:sp>
        <p:sp>
          <p:nvSpPr>
            <p:cNvPr id="36" name="Freeform 54"/>
            <p:cNvSpPr>
              <a:spLocks/>
            </p:cNvSpPr>
            <p:nvPr/>
          </p:nvSpPr>
          <p:spPr bwMode="auto">
            <a:xfrm>
              <a:off x="0" y="18"/>
              <a:ext cx="482" cy="578"/>
            </a:xfrm>
            <a:custGeom>
              <a:avLst/>
              <a:gdLst>
                <a:gd name="T0" fmla="*/ 29 w 3312"/>
                <a:gd name="T1" fmla="*/ 15 h 3962"/>
                <a:gd name="T2" fmla="*/ 35 w 3312"/>
                <a:gd name="T3" fmla="*/ 20 h 3962"/>
                <a:gd name="T4" fmla="*/ 41 w 3312"/>
                <a:gd name="T5" fmla="*/ 15 h 3962"/>
                <a:gd name="T6" fmla="*/ 62 w 3312"/>
                <a:gd name="T7" fmla="*/ 1 h 3962"/>
                <a:gd name="T8" fmla="*/ 68 w 3312"/>
                <a:gd name="T9" fmla="*/ 2 h 3962"/>
                <a:gd name="T10" fmla="*/ 65 w 3312"/>
                <a:gd name="T11" fmla="*/ 9 h 3962"/>
                <a:gd name="T12" fmla="*/ 45 w 3312"/>
                <a:gd name="T13" fmla="*/ 23 h 3962"/>
                <a:gd name="T14" fmla="*/ 52 w 3312"/>
                <a:gd name="T15" fmla="*/ 50 h 3962"/>
                <a:gd name="T16" fmla="*/ 48 w 3312"/>
                <a:gd name="T17" fmla="*/ 52 h 3962"/>
                <a:gd name="T18" fmla="*/ 55 w 3312"/>
                <a:gd name="T19" fmla="*/ 76 h 3962"/>
                <a:gd name="T20" fmla="*/ 54 w 3312"/>
                <a:gd name="T21" fmla="*/ 84 h 3962"/>
                <a:gd name="T22" fmla="*/ 47 w 3312"/>
                <a:gd name="T23" fmla="*/ 78 h 3962"/>
                <a:gd name="T24" fmla="*/ 38 w 3312"/>
                <a:gd name="T25" fmla="*/ 54 h 3962"/>
                <a:gd name="T26" fmla="*/ 30 w 3312"/>
                <a:gd name="T27" fmla="*/ 54 h 3962"/>
                <a:gd name="T28" fmla="*/ 22 w 3312"/>
                <a:gd name="T29" fmla="*/ 78 h 3962"/>
                <a:gd name="T30" fmla="*/ 17 w 3312"/>
                <a:gd name="T31" fmla="*/ 84 h 3962"/>
                <a:gd name="T32" fmla="*/ 14 w 3312"/>
                <a:gd name="T33" fmla="*/ 76 h 3962"/>
                <a:gd name="T34" fmla="*/ 21 w 3312"/>
                <a:gd name="T35" fmla="*/ 52 h 3962"/>
                <a:gd name="T36" fmla="*/ 16 w 3312"/>
                <a:gd name="T37" fmla="*/ 51 h 3962"/>
                <a:gd name="T38" fmla="*/ 24 w 3312"/>
                <a:gd name="T39" fmla="*/ 23 h 3962"/>
                <a:gd name="T40" fmla="*/ 3 w 3312"/>
                <a:gd name="T41" fmla="*/ 11 h 3962"/>
                <a:gd name="T42" fmla="*/ 1 w 3312"/>
                <a:gd name="T43" fmla="*/ 4 h 3962"/>
                <a:gd name="T44" fmla="*/ 8 w 3312"/>
                <a:gd name="T45" fmla="*/ 4 h 3962"/>
                <a:gd name="T46" fmla="*/ 29 w 3312"/>
                <a:gd name="T47" fmla="*/ 15 h 39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312"/>
                <a:gd name="T73" fmla="*/ 0 h 3962"/>
                <a:gd name="T74" fmla="*/ 3312 w 3312"/>
                <a:gd name="T75" fmla="*/ 3962 h 396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312" h="3962">
                  <a:moveTo>
                    <a:pt x="1376" y="696"/>
                  </a:moveTo>
                  <a:cubicBezTo>
                    <a:pt x="1401" y="795"/>
                    <a:pt x="1489" y="920"/>
                    <a:pt x="1639" y="920"/>
                  </a:cubicBezTo>
                  <a:cubicBezTo>
                    <a:pt x="1801" y="920"/>
                    <a:pt x="1876" y="795"/>
                    <a:pt x="1926" y="708"/>
                  </a:cubicBezTo>
                  <a:lnTo>
                    <a:pt x="2940" y="66"/>
                  </a:lnTo>
                  <a:cubicBezTo>
                    <a:pt x="3042" y="0"/>
                    <a:pt x="3142" y="16"/>
                    <a:pt x="3204" y="78"/>
                  </a:cubicBezTo>
                  <a:cubicBezTo>
                    <a:pt x="3267" y="140"/>
                    <a:pt x="3312" y="264"/>
                    <a:pt x="3072" y="444"/>
                  </a:cubicBezTo>
                  <a:lnTo>
                    <a:pt x="2139" y="1081"/>
                  </a:lnTo>
                  <a:lnTo>
                    <a:pt x="2476" y="2372"/>
                  </a:lnTo>
                  <a:lnTo>
                    <a:pt x="2251" y="2435"/>
                  </a:lnTo>
                  <a:lnTo>
                    <a:pt x="2614" y="3589"/>
                  </a:lnTo>
                  <a:cubicBezTo>
                    <a:pt x="2651" y="3751"/>
                    <a:pt x="2639" y="3863"/>
                    <a:pt x="2539" y="3925"/>
                  </a:cubicBezTo>
                  <a:cubicBezTo>
                    <a:pt x="2401" y="3962"/>
                    <a:pt x="2289" y="3863"/>
                    <a:pt x="2226" y="3689"/>
                  </a:cubicBezTo>
                  <a:cubicBezTo>
                    <a:pt x="2101" y="3453"/>
                    <a:pt x="1876" y="2720"/>
                    <a:pt x="1789" y="2534"/>
                  </a:cubicBezTo>
                  <a:lnTo>
                    <a:pt x="1414" y="2534"/>
                  </a:lnTo>
                  <a:cubicBezTo>
                    <a:pt x="1339" y="2770"/>
                    <a:pt x="1151" y="3465"/>
                    <a:pt x="1051" y="3689"/>
                  </a:cubicBezTo>
                  <a:cubicBezTo>
                    <a:pt x="1001" y="3838"/>
                    <a:pt x="914" y="3950"/>
                    <a:pt x="789" y="3925"/>
                  </a:cubicBezTo>
                  <a:cubicBezTo>
                    <a:pt x="714" y="3875"/>
                    <a:pt x="614" y="3838"/>
                    <a:pt x="676" y="3577"/>
                  </a:cubicBezTo>
                  <a:lnTo>
                    <a:pt x="1001" y="2459"/>
                  </a:lnTo>
                  <a:lnTo>
                    <a:pt x="751" y="2397"/>
                  </a:lnTo>
                  <a:lnTo>
                    <a:pt x="1126" y="1081"/>
                  </a:lnTo>
                  <a:lnTo>
                    <a:pt x="139" y="497"/>
                  </a:lnTo>
                  <a:cubicBezTo>
                    <a:pt x="54" y="402"/>
                    <a:pt x="0" y="342"/>
                    <a:pt x="60" y="180"/>
                  </a:cubicBezTo>
                  <a:cubicBezTo>
                    <a:pt x="186" y="102"/>
                    <a:pt x="214" y="112"/>
                    <a:pt x="389" y="162"/>
                  </a:cubicBezTo>
                  <a:lnTo>
                    <a:pt x="1376" y="696"/>
                  </a:lnTo>
                  <a:close/>
                </a:path>
              </a:pathLst>
            </a:custGeom>
            <a:solidFill>
              <a:srgbClr val="FFCC00"/>
            </a:solidFill>
            <a:ln w="9525" cmpd="sng">
              <a:miter lim="800000"/>
              <a:headEnd/>
              <a:tailEnd/>
            </a:ln>
            <a:scene3d>
              <a:camera prst="legacyPerspectiveFront">
                <a:rot lat="20099996" lon="1500000" rev="0"/>
              </a:camera>
              <a:lightRig rig="legacyFlat2" dir="t"/>
            </a:scene3d>
            <a:sp3d extrusionH="36500" prstMaterial="legacyMatte">
              <a:bevelT w="13500" h="13500" prst="angle"/>
              <a:bevelB w="13500" h="13500" prst="angle"/>
              <a:extrusionClr>
                <a:srgbClr val="FFB219"/>
              </a:extrusionClr>
            </a:sp3d>
          </p:spPr>
          <p:txBody>
            <a:bodyPr>
              <a:flatTx/>
            </a:bodyPr>
            <a:lstStyle/>
            <a:p>
              <a:pPr algn="r"/>
              <a:endParaRPr lang="zh-CN" altLang="en-US"/>
            </a:p>
          </p:txBody>
        </p:sp>
      </p:grpSp>
      <p:sp>
        <p:nvSpPr>
          <p:cNvPr id="37" name="AutoShape 55"/>
          <p:cNvSpPr>
            <a:spLocks noChangeArrowheads="1"/>
          </p:cNvSpPr>
          <p:nvPr/>
        </p:nvSpPr>
        <p:spPr bwMode="auto">
          <a:xfrm>
            <a:off x="1169865" y="3821133"/>
            <a:ext cx="828675" cy="596900"/>
          </a:xfrm>
          <a:prstGeom prst="curvedRightArrow">
            <a:avLst>
              <a:gd name="adj1" fmla="val 16542"/>
              <a:gd name="adj2" fmla="val 38977"/>
              <a:gd name="adj3" fmla="val 39419"/>
            </a:avLst>
          </a:prstGeom>
          <a:gradFill rotWithShape="1">
            <a:gsLst>
              <a:gs pos="0">
                <a:srgbClr val="FFBE93"/>
              </a:gs>
              <a:gs pos="100000">
                <a:srgbClr val="FF66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zh-CN" altLang="en-US"/>
          </a:p>
        </p:txBody>
      </p:sp>
      <p:grpSp>
        <p:nvGrpSpPr>
          <p:cNvPr id="38" name="Group 35"/>
          <p:cNvGrpSpPr>
            <a:grpSpLocks/>
          </p:cNvGrpSpPr>
          <p:nvPr/>
        </p:nvGrpSpPr>
        <p:grpSpPr bwMode="auto">
          <a:xfrm rot="363836">
            <a:off x="6815015" y="1154133"/>
            <a:ext cx="368300" cy="454025"/>
            <a:chOff x="0" y="0"/>
            <a:chExt cx="482" cy="596"/>
          </a:xfrm>
        </p:grpSpPr>
        <p:sp>
          <p:nvSpPr>
            <p:cNvPr id="39" name="Oval 57"/>
            <p:cNvSpPr>
              <a:spLocks noChangeArrowheads="1"/>
            </p:cNvSpPr>
            <p:nvPr/>
          </p:nvSpPr>
          <p:spPr bwMode="auto">
            <a:xfrm>
              <a:off x="178" y="0"/>
              <a:ext cx="126" cy="123"/>
            </a:xfrm>
            <a:prstGeom prst="ellipse">
              <a:avLst/>
            </a:prstGeom>
            <a:solidFill>
              <a:srgbClr val="CC9900"/>
            </a:solidFill>
            <a:ln w="9525" cmpd="sng">
              <a:round/>
              <a:headEnd/>
              <a:tailEnd/>
            </a:ln>
            <a:scene3d>
              <a:camera prst="legacyPerspectiveFront">
                <a:rot lat="20099996" lon="1500000" rev="0"/>
              </a:camera>
              <a:lightRig rig="legacyNormal2" dir="t"/>
            </a:scene3d>
            <a:sp3d extrusionH="11100" prstMaterial="legacyMatte">
              <a:bevelT w="13500" h="13500" prst="angle"/>
              <a:bevelB w="13500" h="13500" prst="angle"/>
              <a:extrusionClr>
                <a:srgbClr val="FFB219"/>
              </a:extrusionClr>
            </a:sp3d>
          </p:spPr>
          <p:txBody>
            <a:bodyPr wrap="none" anchor="ctr">
              <a:flatTx/>
            </a:bodyPr>
            <a:lstStyle/>
            <a:p>
              <a:pPr algn="r"/>
              <a:endParaRPr lang="zh-CN" altLang="en-US"/>
            </a:p>
          </p:txBody>
        </p:sp>
        <p:sp>
          <p:nvSpPr>
            <p:cNvPr id="40" name="Freeform 58"/>
            <p:cNvSpPr>
              <a:spLocks/>
            </p:cNvSpPr>
            <p:nvPr/>
          </p:nvSpPr>
          <p:spPr bwMode="auto">
            <a:xfrm>
              <a:off x="0" y="18"/>
              <a:ext cx="482" cy="578"/>
            </a:xfrm>
            <a:custGeom>
              <a:avLst/>
              <a:gdLst>
                <a:gd name="T0" fmla="*/ 29 w 3312"/>
                <a:gd name="T1" fmla="*/ 15 h 3962"/>
                <a:gd name="T2" fmla="*/ 35 w 3312"/>
                <a:gd name="T3" fmla="*/ 20 h 3962"/>
                <a:gd name="T4" fmla="*/ 41 w 3312"/>
                <a:gd name="T5" fmla="*/ 15 h 3962"/>
                <a:gd name="T6" fmla="*/ 62 w 3312"/>
                <a:gd name="T7" fmla="*/ 1 h 3962"/>
                <a:gd name="T8" fmla="*/ 68 w 3312"/>
                <a:gd name="T9" fmla="*/ 2 h 3962"/>
                <a:gd name="T10" fmla="*/ 65 w 3312"/>
                <a:gd name="T11" fmla="*/ 9 h 3962"/>
                <a:gd name="T12" fmla="*/ 45 w 3312"/>
                <a:gd name="T13" fmla="*/ 23 h 3962"/>
                <a:gd name="T14" fmla="*/ 52 w 3312"/>
                <a:gd name="T15" fmla="*/ 50 h 3962"/>
                <a:gd name="T16" fmla="*/ 48 w 3312"/>
                <a:gd name="T17" fmla="*/ 52 h 3962"/>
                <a:gd name="T18" fmla="*/ 55 w 3312"/>
                <a:gd name="T19" fmla="*/ 76 h 3962"/>
                <a:gd name="T20" fmla="*/ 54 w 3312"/>
                <a:gd name="T21" fmla="*/ 84 h 3962"/>
                <a:gd name="T22" fmla="*/ 47 w 3312"/>
                <a:gd name="T23" fmla="*/ 78 h 3962"/>
                <a:gd name="T24" fmla="*/ 38 w 3312"/>
                <a:gd name="T25" fmla="*/ 54 h 3962"/>
                <a:gd name="T26" fmla="*/ 30 w 3312"/>
                <a:gd name="T27" fmla="*/ 54 h 3962"/>
                <a:gd name="T28" fmla="*/ 22 w 3312"/>
                <a:gd name="T29" fmla="*/ 78 h 3962"/>
                <a:gd name="T30" fmla="*/ 17 w 3312"/>
                <a:gd name="T31" fmla="*/ 84 h 3962"/>
                <a:gd name="T32" fmla="*/ 14 w 3312"/>
                <a:gd name="T33" fmla="*/ 76 h 3962"/>
                <a:gd name="T34" fmla="*/ 21 w 3312"/>
                <a:gd name="T35" fmla="*/ 52 h 3962"/>
                <a:gd name="T36" fmla="*/ 16 w 3312"/>
                <a:gd name="T37" fmla="*/ 51 h 3962"/>
                <a:gd name="T38" fmla="*/ 24 w 3312"/>
                <a:gd name="T39" fmla="*/ 23 h 3962"/>
                <a:gd name="T40" fmla="*/ 3 w 3312"/>
                <a:gd name="T41" fmla="*/ 11 h 3962"/>
                <a:gd name="T42" fmla="*/ 1 w 3312"/>
                <a:gd name="T43" fmla="*/ 4 h 3962"/>
                <a:gd name="T44" fmla="*/ 8 w 3312"/>
                <a:gd name="T45" fmla="*/ 4 h 3962"/>
                <a:gd name="T46" fmla="*/ 29 w 3312"/>
                <a:gd name="T47" fmla="*/ 15 h 39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312"/>
                <a:gd name="T73" fmla="*/ 0 h 3962"/>
                <a:gd name="T74" fmla="*/ 3312 w 3312"/>
                <a:gd name="T75" fmla="*/ 3962 h 396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312" h="3962">
                  <a:moveTo>
                    <a:pt x="1376" y="696"/>
                  </a:moveTo>
                  <a:cubicBezTo>
                    <a:pt x="1401" y="795"/>
                    <a:pt x="1489" y="920"/>
                    <a:pt x="1639" y="920"/>
                  </a:cubicBezTo>
                  <a:cubicBezTo>
                    <a:pt x="1801" y="920"/>
                    <a:pt x="1876" y="795"/>
                    <a:pt x="1926" y="708"/>
                  </a:cubicBezTo>
                  <a:lnTo>
                    <a:pt x="2940" y="66"/>
                  </a:lnTo>
                  <a:cubicBezTo>
                    <a:pt x="3042" y="0"/>
                    <a:pt x="3142" y="16"/>
                    <a:pt x="3204" y="78"/>
                  </a:cubicBezTo>
                  <a:cubicBezTo>
                    <a:pt x="3267" y="140"/>
                    <a:pt x="3312" y="264"/>
                    <a:pt x="3072" y="444"/>
                  </a:cubicBezTo>
                  <a:lnTo>
                    <a:pt x="2139" y="1081"/>
                  </a:lnTo>
                  <a:lnTo>
                    <a:pt x="2476" y="2372"/>
                  </a:lnTo>
                  <a:lnTo>
                    <a:pt x="2251" y="2435"/>
                  </a:lnTo>
                  <a:lnTo>
                    <a:pt x="2614" y="3589"/>
                  </a:lnTo>
                  <a:cubicBezTo>
                    <a:pt x="2651" y="3751"/>
                    <a:pt x="2639" y="3863"/>
                    <a:pt x="2539" y="3925"/>
                  </a:cubicBezTo>
                  <a:cubicBezTo>
                    <a:pt x="2401" y="3962"/>
                    <a:pt x="2289" y="3863"/>
                    <a:pt x="2226" y="3689"/>
                  </a:cubicBezTo>
                  <a:cubicBezTo>
                    <a:pt x="2101" y="3453"/>
                    <a:pt x="1876" y="2720"/>
                    <a:pt x="1789" y="2534"/>
                  </a:cubicBezTo>
                  <a:lnTo>
                    <a:pt x="1414" y="2534"/>
                  </a:lnTo>
                  <a:cubicBezTo>
                    <a:pt x="1339" y="2770"/>
                    <a:pt x="1151" y="3465"/>
                    <a:pt x="1051" y="3689"/>
                  </a:cubicBezTo>
                  <a:cubicBezTo>
                    <a:pt x="1001" y="3838"/>
                    <a:pt x="914" y="3950"/>
                    <a:pt x="789" y="3925"/>
                  </a:cubicBezTo>
                  <a:cubicBezTo>
                    <a:pt x="714" y="3875"/>
                    <a:pt x="614" y="3838"/>
                    <a:pt x="676" y="3577"/>
                  </a:cubicBezTo>
                  <a:lnTo>
                    <a:pt x="1001" y="2459"/>
                  </a:lnTo>
                  <a:lnTo>
                    <a:pt x="751" y="2397"/>
                  </a:lnTo>
                  <a:lnTo>
                    <a:pt x="1126" y="1081"/>
                  </a:lnTo>
                  <a:lnTo>
                    <a:pt x="139" y="497"/>
                  </a:lnTo>
                  <a:cubicBezTo>
                    <a:pt x="54" y="402"/>
                    <a:pt x="0" y="342"/>
                    <a:pt x="60" y="180"/>
                  </a:cubicBezTo>
                  <a:cubicBezTo>
                    <a:pt x="186" y="102"/>
                    <a:pt x="214" y="112"/>
                    <a:pt x="389" y="162"/>
                  </a:cubicBezTo>
                  <a:lnTo>
                    <a:pt x="1376" y="696"/>
                  </a:lnTo>
                  <a:close/>
                </a:path>
              </a:pathLst>
            </a:custGeom>
            <a:solidFill>
              <a:srgbClr val="CC9900"/>
            </a:solidFill>
            <a:ln w="9525" cmpd="sng">
              <a:miter lim="800000"/>
              <a:headEnd/>
              <a:tailEnd/>
            </a:ln>
            <a:scene3d>
              <a:camera prst="legacyPerspectiveFront">
                <a:rot lat="20099996" lon="1500000" rev="0"/>
              </a:camera>
              <a:lightRig rig="legacyNormal2" dir="t"/>
            </a:scene3d>
            <a:sp3d extrusionH="11100" prstMaterial="legacyMatte">
              <a:bevelT w="13500" h="13500" prst="angle"/>
              <a:bevelB w="13500" h="13500" prst="angle"/>
              <a:extrusionClr>
                <a:srgbClr val="FFB219"/>
              </a:extrusionClr>
            </a:sp3d>
          </p:spPr>
          <p:txBody>
            <a:bodyPr>
              <a:flatTx/>
            </a:bodyPr>
            <a:lstStyle/>
            <a:p>
              <a:pPr algn="r"/>
              <a:endParaRPr lang="zh-CN" altLang="en-US"/>
            </a:p>
          </p:txBody>
        </p:sp>
      </p:grpSp>
      <p:grpSp>
        <p:nvGrpSpPr>
          <p:cNvPr id="41" name="Group 38"/>
          <p:cNvGrpSpPr>
            <a:grpSpLocks/>
          </p:cNvGrpSpPr>
          <p:nvPr/>
        </p:nvGrpSpPr>
        <p:grpSpPr bwMode="auto">
          <a:xfrm>
            <a:off x="3609853" y="1763733"/>
            <a:ext cx="1463675" cy="379412"/>
            <a:chOff x="0" y="0"/>
            <a:chExt cx="1390" cy="350"/>
          </a:xfrm>
        </p:grpSpPr>
        <p:sp>
          <p:nvSpPr>
            <p:cNvPr id="42" name="AutoShape 60"/>
            <p:cNvSpPr>
              <a:spLocks noChangeArrowheads="1"/>
            </p:cNvSpPr>
            <p:nvPr/>
          </p:nvSpPr>
          <p:spPr bwMode="auto">
            <a:xfrm flipH="1">
              <a:off x="868" y="0"/>
              <a:ext cx="522" cy="341"/>
            </a:xfrm>
            <a:prstGeom prst="curvedRightArrow">
              <a:avLst>
                <a:gd name="adj1" fmla="val 19583"/>
                <a:gd name="adj2" fmla="val 44676"/>
                <a:gd name="adj3" fmla="val 43217"/>
              </a:avLst>
            </a:prstGeom>
            <a:gradFill rotWithShape="1">
              <a:gsLst>
                <a:gs pos="0">
                  <a:srgbClr val="FFBE93"/>
                </a:gs>
                <a:gs pos="100000">
                  <a:srgbClr val="FF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endParaRPr lang="zh-CN" altLang="en-US"/>
            </a:p>
          </p:txBody>
        </p:sp>
        <p:sp>
          <p:nvSpPr>
            <p:cNvPr id="43" name="AutoShape 61"/>
            <p:cNvSpPr>
              <a:spLocks noChangeArrowheads="1"/>
            </p:cNvSpPr>
            <p:nvPr/>
          </p:nvSpPr>
          <p:spPr bwMode="auto">
            <a:xfrm>
              <a:off x="0" y="9"/>
              <a:ext cx="522" cy="341"/>
            </a:xfrm>
            <a:prstGeom prst="curvedRightArrow">
              <a:avLst>
                <a:gd name="adj1" fmla="val 16542"/>
                <a:gd name="adj2" fmla="val 38977"/>
                <a:gd name="adj3" fmla="val 43465"/>
              </a:avLst>
            </a:prstGeom>
            <a:gradFill rotWithShape="1">
              <a:gsLst>
                <a:gs pos="0">
                  <a:srgbClr val="FFBE93"/>
                </a:gs>
                <a:gs pos="100000">
                  <a:srgbClr val="FF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endParaRPr lang="zh-CN" altLang="en-US"/>
            </a:p>
          </p:txBody>
        </p:sp>
      </p:grpSp>
      <p:grpSp>
        <p:nvGrpSpPr>
          <p:cNvPr id="44" name="Group 41"/>
          <p:cNvGrpSpPr>
            <a:grpSpLocks/>
          </p:cNvGrpSpPr>
          <p:nvPr/>
        </p:nvGrpSpPr>
        <p:grpSpPr bwMode="auto">
          <a:xfrm>
            <a:off x="6516565" y="1308120"/>
            <a:ext cx="979488" cy="204788"/>
            <a:chOff x="0" y="0"/>
            <a:chExt cx="1390" cy="350"/>
          </a:xfrm>
        </p:grpSpPr>
        <p:sp>
          <p:nvSpPr>
            <p:cNvPr id="45" name="AutoShape 63"/>
            <p:cNvSpPr>
              <a:spLocks noChangeArrowheads="1"/>
            </p:cNvSpPr>
            <p:nvPr/>
          </p:nvSpPr>
          <p:spPr bwMode="auto">
            <a:xfrm flipH="1">
              <a:off x="868" y="0"/>
              <a:ext cx="522" cy="341"/>
            </a:xfrm>
            <a:prstGeom prst="curvedRightArrow">
              <a:avLst>
                <a:gd name="adj1" fmla="val 19583"/>
                <a:gd name="adj2" fmla="val 44676"/>
                <a:gd name="adj3" fmla="val 43217"/>
              </a:avLst>
            </a:prstGeom>
            <a:gradFill rotWithShape="1">
              <a:gsLst>
                <a:gs pos="0">
                  <a:srgbClr val="FFBE93"/>
                </a:gs>
                <a:gs pos="100000">
                  <a:srgbClr val="FF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endParaRPr lang="zh-CN" altLang="en-US"/>
            </a:p>
          </p:txBody>
        </p:sp>
        <p:sp>
          <p:nvSpPr>
            <p:cNvPr id="46" name="AutoShape 64"/>
            <p:cNvSpPr>
              <a:spLocks noChangeArrowheads="1"/>
            </p:cNvSpPr>
            <p:nvPr/>
          </p:nvSpPr>
          <p:spPr bwMode="auto">
            <a:xfrm>
              <a:off x="0" y="9"/>
              <a:ext cx="522" cy="341"/>
            </a:xfrm>
            <a:prstGeom prst="curvedRightArrow">
              <a:avLst>
                <a:gd name="adj1" fmla="val 16542"/>
                <a:gd name="adj2" fmla="val 38977"/>
                <a:gd name="adj3" fmla="val 43465"/>
              </a:avLst>
            </a:prstGeom>
            <a:gradFill rotWithShape="1">
              <a:gsLst>
                <a:gs pos="0">
                  <a:srgbClr val="FFBE93"/>
                </a:gs>
                <a:gs pos="100000">
                  <a:srgbClr val="FF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endParaRPr lang="zh-CN" altLang="en-US"/>
            </a:p>
          </p:txBody>
        </p:sp>
      </p:grp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3333032" y="3086138"/>
            <a:ext cx="23816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long-medium term</a:t>
            </a:r>
          </a:p>
          <a:p>
            <a:pPr algn="ctr"/>
            <a:r>
              <a:rPr lang="en-US" altLang="zh-CN" sz="1400" b="1" dirty="0">
                <a:latin typeface="Arial" pitchFamily="34" charset="0"/>
                <a:ea typeface="宋体" pitchFamily="2" charset="-122"/>
              </a:rPr>
              <a:t>2020-2030 </a:t>
            </a:r>
            <a:endParaRPr lang="en-US" sz="1400" b="1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SINOEPC CCUS strategy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983956" y="4453538"/>
            <a:ext cx="3181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capacity building</a:t>
            </a:r>
          </a:p>
        </p:txBody>
      </p:sp>
      <p:sp>
        <p:nvSpPr>
          <p:cNvPr id="48" name="矩形 47"/>
          <p:cNvSpPr/>
          <p:nvPr/>
        </p:nvSpPr>
        <p:spPr>
          <a:xfrm>
            <a:off x="467544" y="1545167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Industrial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capacity building</a:t>
            </a:r>
          </a:p>
        </p:txBody>
      </p:sp>
      <p:sp>
        <p:nvSpPr>
          <p:cNvPr id="49" name="矩形 48"/>
          <p:cNvSpPr/>
          <p:nvPr/>
        </p:nvSpPr>
        <p:spPr>
          <a:xfrm>
            <a:off x="6001800" y="2326568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Industrial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>
                <a:solidFill>
                  <a:schemeClr val="tx1"/>
                </a:solidFill>
              </a:rPr>
              <a:t>/    34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en-US" altLang="zh-CN" b="1" smtClean="0">
                <a:solidFill>
                  <a:schemeClr val="tx1"/>
                </a:solidFill>
              </a:rPr>
              <a:pPr/>
              <a:t>15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40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Contents</a:t>
            </a:r>
            <a:endParaRPr lang="zh-CN" altLang="en-US" sz="40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   34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6" name="Rectangle 3"/>
          <p:cNvSpPr/>
          <p:nvPr/>
        </p:nvSpPr>
        <p:spPr>
          <a:xfrm>
            <a:off x="1336687" y="1196752"/>
            <a:ext cx="7045313" cy="1077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cs typeface="+mn-ea"/>
                <a:sym typeface="+mn-lt"/>
              </a:rPr>
              <a:t>   </a:t>
            </a:r>
            <a:r>
              <a:rPr lang="en-US" altLang="zh-CN" sz="2400" dirty="0">
                <a:solidFill>
                  <a:srgbClr val="111111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China’s CCUS Policies and Actions</a:t>
            </a:r>
          </a:p>
        </p:txBody>
      </p:sp>
      <p:sp>
        <p:nvSpPr>
          <p:cNvPr id="7" name="Oval 2"/>
          <p:cNvSpPr/>
          <p:nvPr/>
        </p:nvSpPr>
        <p:spPr>
          <a:xfrm>
            <a:off x="762000" y="1196752"/>
            <a:ext cx="1077537" cy="10775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rPr>
              <a:t>1.</a:t>
            </a:r>
          </a:p>
        </p:txBody>
      </p:sp>
      <p:sp>
        <p:nvSpPr>
          <p:cNvPr id="8" name="Rectangle 25"/>
          <p:cNvSpPr/>
          <p:nvPr/>
        </p:nvSpPr>
        <p:spPr>
          <a:xfrm>
            <a:off x="1336687" y="2522632"/>
            <a:ext cx="7045313" cy="1077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111111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SINOPEC CCUS Strategy</a:t>
            </a:r>
          </a:p>
        </p:txBody>
      </p:sp>
      <p:sp>
        <p:nvSpPr>
          <p:cNvPr id="9" name="Oval 26"/>
          <p:cNvSpPr/>
          <p:nvPr/>
        </p:nvSpPr>
        <p:spPr>
          <a:xfrm>
            <a:off x="762000" y="2522632"/>
            <a:ext cx="1077537" cy="10775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kern="0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rPr>
              <a:t>2.</a:t>
            </a:r>
            <a:endParaRPr lang="en-US" altLang="zh-CN" sz="3200" b="1" dirty="0">
              <a:solidFill>
                <a:srgbClr val="FFFFFF">
                  <a:lumMod val="9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0" name="Rectangle 30"/>
          <p:cNvSpPr/>
          <p:nvPr/>
        </p:nvSpPr>
        <p:spPr>
          <a:xfrm>
            <a:off x="1336687" y="3863752"/>
            <a:ext cx="7045313" cy="1077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b="1" dirty="0">
                <a:solidFill>
                  <a:schemeClr val="tx1"/>
                </a:solidFill>
                <a:cs typeface="+mn-ea"/>
                <a:sym typeface="+mn-lt"/>
              </a:rPr>
              <a:t>SINOPEC CCUS Projects</a:t>
            </a:r>
          </a:p>
        </p:txBody>
      </p:sp>
      <p:sp>
        <p:nvSpPr>
          <p:cNvPr id="11" name="Oval 31"/>
          <p:cNvSpPr/>
          <p:nvPr/>
        </p:nvSpPr>
        <p:spPr>
          <a:xfrm>
            <a:off x="762000" y="3863752"/>
            <a:ext cx="1077537" cy="10775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kern="0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rPr>
              <a:t>3.</a:t>
            </a:r>
            <a:endParaRPr lang="en-US" altLang="zh-CN" sz="3200" b="1" dirty="0">
              <a:solidFill>
                <a:srgbClr val="FFFFFF">
                  <a:lumMod val="9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0BB10CF7-BEDB-4385-8E37-AF7ABE6637BC}"/>
              </a:ext>
            </a:extLst>
          </p:cNvPr>
          <p:cNvSpPr/>
          <p:nvPr/>
        </p:nvSpPr>
        <p:spPr>
          <a:xfrm>
            <a:off x="1330263" y="5205495"/>
            <a:ext cx="7045313" cy="1077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400" dirty="0">
                <a:solidFill>
                  <a:srgbClr val="111111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SINOPEC CCUS Technology</a:t>
            </a:r>
          </a:p>
        </p:txBody>
      </p:sp>
      <p:sp>
        <p:nvSpPr>
          <p:cNvPr id="13" name="Oval 31">
            <a:extLst>
              <a:ext uri="{FF2B5EF4-FFF2-40B4-BE49-F238E27FC236}">
                <a16:creationId xmlns:a16="http://schemas.microsoft.com/office/drawing/2014/main" id="{4D2FFDF2-F186-4304-80E7-251E0CD24EB2}"/>
              </a:ext>
            </a:extLst>
          </p:cNvPr>
          <p:cNvSpPr/>
          <p:nvPr/>
        </p:nvSpPr>
        <p:spPr>
          <a:xfrm>
            <a:off x="755576" y="5205495"/>
            <a:ext cx="1077537" cy="10775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kern="0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rPr>
              <a:t>4.</a:t>
            </a:r>
            <a:endParaRPr lang="en-US" altLang="zh-CN" sz="3200" b="1" dirty="0">
              <a:solidFill>
                <a:srgbClr val="FFFFFF">
                  <a:lumMod val="95000"/>
                </a:srgb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5062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zh-CN" dirty="0">
                <a:solidFill>
                  <a:srgbClr val="C00000"/>
                </a:solidFill>
              </a:rPr>
              <a:t>SINOPEC CCUS R&amp;D Projects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289" y="1125340"/>
            <a:ext cx="8353424" cy="5111972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zh-CN" sz="2400" dirty="0">
                <a:solidFill>
                  <a:schemeClr val="tx1"/>
                </a:solidFill>
              </a:rPr>
              <a:t>    </a:t>
            </a:r>
            <a:r>
              <a:rPr lang="en-US" altLang="zh-CN" sz="2400" b="1" dirty="0">
                <a:solidFill>
                  <a:schemeClr val="tx1"/>
                </a:solidFill>
              </a:rPr>
              <a:t>CCUS R&amp;D projects have been conducted since 1990s, which accumulate abundant experience. </a:t>
            </a:r>
            <a:endParaRPr lang="zh-CN" alt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17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243125" y="1999397"/>
            <a:ext cx="8657751" cy="4309923"/>
            <a:chOff x="313912" y="2152706"/>
            <a:chExt cx="8657751" cy="4309923"/>
          </a:xfrm>
        </p:grpSpPr>
        <p:cxnSp>
          <p:nvCxnSpPr>
            <p:cNvPr id="7" name="直接箭头连接符 6"/>
            <p:cNvCxnSpPr/>
            <p:nvPr/>
          </p:nvCxnSpPr>
          <p:spPr bwMode="auto">
            <a:xfrm flipH="1" flipV="1">
              <a:off x="1475804" y="2205508"/>
              <a:ext cx="7938" cy="3887788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 bwMode="auto">
            <a:xfrm>
              <a:off x="632842" y="5485283"/>
              <a:ext cx="287337" cy="28892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0"/>
            </a:p>
          </p:txBody>
        </p:sp>
        <p:sp>
          <p:nvSpPr>
            <p:cNvPr id="9" name="椭圆 8"/>
            <p:cNvSpPr/>
            <p:nvPr/>
          </p:nvSpPr>
          <p:spPr bwMode="auto">
            <a:xfrm>
              <a:off x="632842" y="4189883"/>
              <a:ext cx="287337" cy="2873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0"/>
            </a:p>
          </p:txBody>
        </p:sp>
        <p:sp>
          <p:nvSpPr>
            <p:cNvPr id="10" name="椭圆 9"/>
            <p:cNvSpPr/>
            <p:nvPr/>
          </p:nvSpPr>
          <p:spPr bwMode="auto">
            <a:xfrm>
              <a:off x="632842" y="2934171"/>
              <a:ext cx="287337" cy="287337"/>
            </a:xfrm>
            <a:prstGeom prst="ellipse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0"/>
            </a:p>
          </p:txBody>
        </p:sp>
        <p:cxnSp>
          <p:nvCxnSpPr>
            <p:cNvPr id="14" name="直接箭头连接符 13"/>
            <p:cNvCxnSpPr/>
            <p:nvPr/>
          </p:nvCxnSpPr>
          <p:spPr bwMode="auto">
            <a:xfrm>
              <a:off x="1475804" y="6093296"/>
              <a:ext cx="6840538" cy="0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 bwMode="auto">
            <a:xfrm>
              <a:off x="1190054" y="6093297"/>
              <a:ext cx="76304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800" dirty="0">
                  <a:latin typeface="+mj-lt"/>
                  <a:ea typeface="DotumChe" pitchFamily="49" charset="-127"/>
                </a:rPr>
                <a:t>1990                  2000                       2010                 2015</a:t>
              </a:r>
              <a:r>
                <a:rPr lang="zh-CN" altLang="en-US" sz="1800" dirty="0">
                  <a:latin typeface="+mj-lt"/>
                  <a:ea typeface="DotumChe" pitchFamily="49" charset="-127"/>
                </a:rPr>
                <a:t>年</a:t>
              </a:r>
              <a:r>
                <a:rPr lang="en-US" altLang="zh-CN" sz="1800" dirty="0">
                  <a:latin typeface="+mj-lt"/>
                  <a:ea typeface="DotumChe" pitchFamily="49" charset="-127"/>
                </a:rPr>
                <a:t>           2020</a:t>
              </a:r>
              <a:endParaRPr lang="zh-CN" altLang="en-US" sz="1800" dirty="0">
                <a:latin typeface="+mj-lt"/>
                <a:ea typeface="DotumChe" pitchFamily="49" charset="-127"/>
              </a:endParaRPr>
            </a:p>
          </p:txBody>
        </p:sp>
        <p:sp>
          <p:nvSpPr>
            <p:cNvPr id="16" name="椭圆 15"/>
            <p:cNvSpPr/>
            <p:nvPr/>
          </p:nvSpPr>
          <p:spPr bwMode="auto">
            <a:xfrm>
              <a:off x="2987824" y="5023321"/>
              <a:ext cx="395287" cy="31608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椭圆 16"/>
            <p:cNvSpPr/>
            <p:nvPr/>
          </p:nvSpPr>
          <p:spPr bwMode="auto">
            <a:xfrm>
              <a:off x="3851920" y="4725144"/>
              <a:ext cx="360362" cy="36036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>
                <a:latin typeface="+mj-ea"/>
                <a:ea typeface="+mj-ea"/>
              </a:endParaRPr>
            </a:p>
          </p:txBody>
        </p:sp>
        <p:sp>
          <p:nvSpPr>
            <p:cNvPr id="18" name="椭圆 17"/>
            <p:cNvSpPr/>
            <p:nvPr/>
          </p:nvSpPr>
          <p:spPr bwMode="auto">
            <a:xfrm>
              <a:off x="4644008" y="3861048"/>
              <a:ext cx="360362" cy="3587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>
                <a:latin typeface="+mj-ea"/>
                <a:ea typeface="+mj-ea"/>
              </a:endParaRPr>
            </a:p>
          </p:txBody>
        </p:sp>
        <p:sp>
          <p:nvSpPr>
            <p:cNvPr id="19" name="椭圆 18"/>
            <p:cNvSpPr/>
            <p:nvPr/>
          </p:nvSpPr>
          <p:spPr bwMode="auto">
            <a:xfrm>
              <a:off x="2483867" y="5023321"/>
              <a:ext cx="287337" cy="28733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0"/>
            </a:p>
          </p:txBody>
        </p:sp>
        <p:sp>
          <p:nvSpPr>
            <p:cNvPr id="20" name="TextBox 105"/>
            <p:cNvSpPr txBox="1">
              <a:spLocks noChangeArrowheads="1"/>
            </p:cNvSpPr>
            <p:nvPr/>
          </p:nvSpPr>
          <p:spPr bwMode="auto">
            <a:xfrm>
              <a:off x="3744684" y="4514935"/>
              <a:ext cx="65114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 b="1" dirty="0" err="1">
                  <a:latin typeface="+mj-ea"/>
                  <a:ea typeface="+mj-ea"/>
                </a:rPr>
                <a:t>Caoshe</a:t>
              </a:r>
              <a:endParaRPr lang="zh-CN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21" name="TextBox 106"/>
            <p:cNvSpPr txBox="1">
              <a:spLocks noChangeArrowheads="1"/>
            </p:cNvSpPr>
            <p:nvPr/>
          </p:nvSpPr>
          <p:spPr bwMode="auto">
            <a:xfrm>
              <a:off x="4479191" y="4281751"/>
              <a:ext cx="63671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 b="1" dirty="0">
                  <a:latin typeface="+mj-ea"/>
                  <a:ea typeface="+mj-ea"/>
                </a:rPr>
                <a:t>Gao 89</a:t>
              </a:r>
              <a:endParaRPr lang="zh-CN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22" name="椭圆 21"/>
            <p:cNvSpPr/>
            <p:nvPr/>
          </p:nvSpPr>
          <p:spPr bwMode="auto">
            <a:xfrm>
              <a:off x="4644008" y="4509120"/>
              <a:ext cx="360362" cy="36036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>
                <a:latin typeface="+mj-ea"/>
                <a:ea typeface="+mj-ea"/>
              </a:endParaRPr>
            </a:p>
          </p:txBody>
        </p:sp>
        <p:sp>
          <p:nvSpPr>
            <p:cNvPr id="23" name="TextBox 108"/>
            <p:cNvSpPr txBox="1">
              <a:spLocks noChangeArrowheads="1"/>
            </p:cNvSpPr>
            <p:nvPr/>
          </p:nvSpPr>
          <p:spPr bwMode="auto">
            <a:xfrm>
              <a:off x="5053501" y="4002113"/>
              <a:ext cx="8723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 b="1" dirty="0" err="1">
                  <a:latin typeface="+mj-ea"/>
                  <a:ea typeface="+mj-ea"/>
                </a:rPr>
                <a:t>Yaoyingtai</a:t>
              </a:r>
              <a:endParaRPr lang="zh-CN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24" name="TextBox 109"/>
            <p:cNvSpPr txBox="1">
              <a:spLocks noChangeArrowheads="1"/>
            </p:cNvSpPr>
            <p:nvPr/>
          </p:nvSpPr>
          <p:spPr bwMode="auto">
            <a:xfrm>
              <a:off x="4499992" y="3645024"/>
              <a:ext cx="74571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 b="1" dirty="0" err="1">
                  <a:latin typeface="+mj-ea"/>
                  <a:ea typeface="+mj-ea"/>
                </a:rPr>
                <a:t>Pucheng</a:t>
              </a:r>
              <a:endParaRPr lang="zh-CN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25" name="椭圆 24"/>
            <p:cNvSpPr/>
            <p:nvPr/>
          </p:nvSpPr>
          <p:spPr bwMode="auto">
            <a:xfrm>
              <a:off x="6156176" y="4374033"/>
              <a:ext cx="360362" cy="3587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>
                <a:latin typeface="+mj-ea"/>
                <a:ea typeface="+mj-ea"/>
              </a:endParaRPr>
            </a:p>
          </p:txBody>
        </p:sp>
        <p:sp>
          <p:nvSpPr>
            <p:cNvPr id="26" name="TextBox 111"/>
            <p:cNvSpPr txBox="1">
              <a:spLocks noChangeArrowheads="1"/>
            </p:cNvSpPr>
            <p:nvPr/>
          </p:nvSpPr>
          <p:spPr bwMode="auto">
            <a:xfrm>
              <a:off x="5872422" y="4146999"/>
              <a:ext cx="99738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 b="1" dirty="0" err="1">
                  <a:latin typeface="+mj-ea"/>
                  <a:ea typeface="+mj-ea"/>
                </a:rPr>
                <a:t>Zhangjiaduo</a:t>
              </a:r>
              <a:endParaRPr lang="zh-CN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5508104" y="5455121"/>
              <a:ext cx="360363" cy="360362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>
                <a:latin typeface="+mj-ea"/>
                <a:ea typeface="+mj-ea"/>
              </a:endParaRPr>
            </a:p>
          </p:txBody>
        </p:sp>
        <p:sp>
          <p:nvSpPr>
            <p:cNvPr id="28" name="椭圆 27"/>
            <p:cNvSpPr/>
            <p:nvPr/>
          </p:nvSpPr>
          <p:spPr bwMode="auto">
            <a:xfrm>
              <a:off x="5148758" y="4221088"/>
              <a:ext cx="287338" cy="2873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>
                <a:latin typeface="+mj-ea"/>
                <a:ea typeface="+mj-ea"/>
              </a:endParaRPr>
            </a:p>
          </p:txBody>
        </p:sp>
        <p:sp>
          <p:nvSpPr>
            <p:cNvPr id="29" name="TextBox 113"/>
            <p:cNvSpPr txBox="1">
              <a:spLocks noChangeArrowheads="1"/>
            </p:cNvSpPr>
            <p:nvPr/>
          </p:nvSpPr>
          <p:spPr bwMode="auto">
            <a:xfrm>
              <a:off x="5197280" y="5093186"/>
              <a:ext cx="148470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 b="1" dirty="0" err="1">
                  <a:latin typeface="+mj-ea"/>
                  <a:ea typeface="+mj-ea"/>
                </a:rPr>
                <a:t>Shengli</a:t>
              </a:r>
              <a:r>
                <a:rPr lang="en-US" altLang="zh-CN" sz="1000" b="1" dirty="0">
                  <a:latin typeface="+mj-ea"/>
                  <a:ea typeface="+mj-ea"/>
                </a:rPr>
                <a:t> Power plant</a:t>
              </a:r>
              <a:endParaRPr lang="zh-CN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30" name="椭圆 29"/>
            <p:cNvSpPr/>
            <p:nvPr/>
          </p:nvSpPr>
          <p:spPr bwMode="auto">
            <a:xfrm>
              <a:off x="4571429" y="5671021"/>
              <a:ext cx="360363" cy="360362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>
                <a:latin typeface="+mj-ea"/>
                <a:ea typeface="+mj-ea"/>
              </a:endParaRPr>
            </a:p>
          </p:txBody>
        </p:sp>
        <p:sp>
          <p:nvSpPr>
            <p:cNvPr id="31" name="TextBox 115"/>
            <p:cNvSpPr txBox="1">
              <a:spLocks noChangeArrowheads="1"/>
            </p:cNvSpPr>
            <p:nvPr/>
          </p:nvSpPr>
          <p:spPr bwMode="auto">
            <a:xfrm>
              <a:off x="5040664" y="5746840"/>
              <a:ext cx="125386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 b="1" dirty="0" err="1">
                  <a:latin typeface="+mj-ea"/>
                  <a:ea typeface="+mj-ea"/>
                </a:rPr>
                <a:t>Songnan</a:t>
              </a:r>
              <a:r>
                <a:rPr lang="en-US" altLang="zh-CN" sz="1000" b="1" dirty="0">
                  <a:latin typeface="+mj-ea"/>
                  <a:ea typeface="+mj-ea"/>
                </a:rPr>
                <a:t> natural</a:t>
              </a:r>
            </a:p>
            <a:p>
              <a:r>
                <a:rPr lang="en-US" altLang="zh-CN" sz="1000" b="1" dirty="0">
                  <a:latin typeface="+mj-ea"/>
                  <a:ea typeface="+mj-ea"/>
                </a:rPr>
                <a:t> gas </a:t>
              </a:r>
              <a:r>
                <a:rPr lang="en-US" altLang="zh-CN" sz="1000" b="1" dirty="0" err="1">
                  <a:latin typeface="+mj-ea"/>
                  <a:ea typeface="+mj-ea"/>
                </a:rPr>
                <a:t>proceesing</a:t>
              </a:r>
              <a:endParaRPr lang="zh-CN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32" name="椭圆 31"/>
            <p:cNvSpPr/>
            <p:nvPr/>
          </p:nvSpPr>
          <p:spPr bwMode="auto">
            <a:xfrm>
              <a:off x="6083846" y="5353917"/>
              <a:ext cx="360362" cy="360362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>
                <a:latin typeface="+mj-ea"/>
                <a:ea typeface="+mj-ea"/>
              </a:endParaRPr>
            </a:p>
          </p:txBody>
        </p:sp>
        <p:sp>
          <p:nvSpPr>
            <p:cNvPr id="33" name="TextBox 117"/>
            <p:cNvSpPr txBox="1">
              <a:spLocks noChangeArrowheads="1"/>
            </p:cNvSpPr>
            <p:nvPr/>
          </p:nvSpPr>
          <p:spPr bwMode="auto">
            <a:xfrm>
              <a:off x="4020403" y="5310005"/>
              <a:ext cx="147668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b="1" dirty="0" err="1">
                  <a:latin typeface="+mj-ea"/>
                  <a:ea typeface="+mj-ea"/>
                </a:rPr>
                <a:t>Zhongyuan</a:t>
              </a:r>
              <a:r>
                <a:rPr lang="en-US" altLang="zh-CN" sz="1000" b="1" dirty="0">
                  <a:latin typeface="+mj-ea"/>
                  <a:ea typeface="+mj-ea"/>
                </a:rPr>
                <a:t> </a:t>
              </a:r>
            </a:p>
            <a:p>
              <a:pPr algn="ctr"/>
              <a:r>
                <a:rPr lang="en-US" altLang="zh-CN" sz="1000" b="1" dirty="0">
                  <a:latin typeface="+mj-ea"/>
                  <a:ea typeface="+mj-ea"/>
                </a:rPr>
                <a:t>Petrochemical plant</a:t>
              </a:r>
              <a:endParaRPr lang="zh-CN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34" name="椭圆 33"/>
            <p:cNvSpPr/>
            <p:nvPr/>
          </p:nvSpPr>
          <p:spPr bwMode="auto">
            <a:xfrm>
              <a:off x="7092082" y="5137893"/>
              <a:ext cx="576262" cy="5746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>
                <a:latin typeface="+mj-ea"/>
                <a:ea typeface="+mj-ea"/>
              </a:endParaRPr>
            </a:p>
          </p:txBody>
        </p:sp>
        <p:sp>
          <p:nvSpPr>
            <p:cNvPr id="35" name="椭圆 34"/>
            <p:cNvSpPr/>
            <p:nvPr/>
          </p:nvSpPr>
          <p:spPr bwMode="auto">
            <a:xfrm>
              <a:off x="7740154" y="4950296"/>
              <a:ext cx="576262" cy="576262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>
                <a:latin typeface="+mj-ea"/>
                <a:ea typeface="+mj-ea"/>
              </a:endParaRPr>
            </a:p>
          </p:txBody>
        </p:sp>
        <p:sp>
          <p:nvSpPr>
            <p:cNvPr id="36" name="TextBox 120"/>
            <p:cNvSpPr txBox="1">
              <a:spLocks noChangeArrowheads="1"/>
            </p:cNvSpPr>
            <p:nvPr/>
          </p:nvSpPr>
          <p:spPr bwMode="auto">
            <a:xfrm>
              <a:off x="7429528" y="4703748"/>
              <a:ext cx="148470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 b="1" dirty="0" err="1">
                  <a:latin typeface="+mj-ea"/>
                  <a:ea typeface="+mj-ea"/>
                </a:rPr>
                <a:t>Shengli</a:t>
              </a:r>
              <a:r>
                <a:rPr lang="en-US" altLang="zh-CN" sz="1000" b="1" dirty="0">
                  <a:latin typeface="+mj-ea"/>
                  <a:ea typeface="+mj-ea"/>
                </a:rPr>
                <a:t> Power Plant</a:t>
              </a:r>
              <a:endParaRPr lang="zh-CN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37" name="TextBox 121"/>
            <p:cNvSpPr txBox="1">
              <a:spLocks noChangeArrowheads="1"/>
            </p:cNvSpPr>
            <p:nvPr/>
          </p:nvSpPr>
          <p:spPr bwMode="auto">
            <a:xfrm>
              <a:off x="6449857" y="4898704"/>
              <a:ext cx="152249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000" b="1" dirty="0" err="1">
                  <a:latin typeface="+mj-ea"/>
                  <a:ea typeface="+mj-ea"/>
                </a:rPr>
                <a:t>Qilu</a:t>
              </a:r>
              <a:r>
                <a:rPr lang="en-US" altLang="zh-CN" sz="1000" b="1" dirty="0">
                  <a:latin typeface="+mj-ea"/>
                  <a:ea typeface="+mj-ea"/>
                </a:rPr>
                <a:t> Petrochemical</a:t>
              </a:r>
              <a:endParaRPr lang="zh-CN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38" name="椭圆 37"/>
            <p:cNvSpPr/>
            <p:nvPr/>
          </p:nvSpPr>
          <p:spPr bwMode="auto">
            <a:xfrm>
              <a:off x="7019354" y="3799358"/>
              <a:ext cx="431800" cy="431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>
                <a:latin typeface="+mj-ea"/>
                <a:ea typeface="+mj-ea"/>
              </a:endParaRPr>
            </a:p>
          </p:txBody>
        </p:sp>
        <p:sp>
          <p:nvSpPr>
            <p:cNvPr id="39" name="TextBox 123"/>
            <p:cNvSpPr txBox="1">
              <a:spLocks noChangeArrowheads="1"/>
            </p:cNvSpPr>
            <p:nvPr/>
          </p:nvSpPr>
          <p:spPr bwMode="auto">
            <a:xfrm>
              <a:off x="6978452" y="4241646"/>
              <a:ext cx="165462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 b="1" dirty="0" err="1">
                  <a:latin typeface="+mj-ea"/>
                  <a:ea typeface="+mj-ea"/>
                </a:rPr>
                <a:t>Zhenglizhuang</a:t>
              </a:r>
              <a:r>
                <a:rPr lang="en-US" altLang="zh-CN" sz="1000" b="1" dirty="0">
                  <a:latin typeface="+mj-ea"/>
                  <a:ea typeface="+mj-ea"/>
                </a:rPr>
                <a:t> Oilfield</a:t>
              </a:r>
              <a:endParaRPr lang="zh-CN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40" name="椭圆 39"/>
            <p:cNvSpPr/>
            <p:nvPr/>
          </p:nvSpPr>
          <p:spPr bwMode="auto">
            <a:xfrm>
              <a:off x="6082729" y="2934171"/>
              <a:ext cx="287338" cy="288925"/>
            </a:xfrm>
            <a:prstGeom prst="ellipse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/>
            </a:p>
          </p:txBody>
        </p:sp>
        <p:sp>
          <p:nvSpPr>
            <p:cNvPr id="41" name="TextBox 125"/>
            <p:cNvSpPr txBox="1">
              <a:spLocks noChangeArrowheads="1"/>
            </p:cNvSpPr>
            <p:nvPr/>
          </p:nvSpPr>
          <p:spPr bwMode="auto">
            <a:xfrm>
              <a:off x="6116229" y="2606024"/>
              <a:ext cx="116642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000" b="1" dirty="0"/>
                <a:t>Mineralization</a:t>
              </a:r>
              <a:endParaRPr lang="zh-CN" altLang="en-US" sz="1000" b="1" dirty="0"/>
            </a:p>
          </p:txBody>
        </p:sp>
        <p:sp>
          <p:nvSpPr>
            <p:cNvPr id="42" name="椭圆 41"/>
            <p:cNvSpPr/>
            <p:nvPr/>
          </p:nvSpPr>
          <p:spPr bwMode="auto">
            <a:xfrm>
              <a:off x="6587554" y="2862733"/>
              <a:ext cx="288925" cy="287338"/>
            </a:xfrm>
            <a:prstGeom prst="ellipse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/>
            </a:p>
          </p:txBody>
        </p:sp>
        <p:sp>
          <p:nvSpPr>
            <p:cNvPr id="43" name="TextBox 127"/>
            <p:cNvSpPr txBox="1">
              <a:spLocks noChangeArrowheads="1"/>
            </p:cNvSpPr>
            <p:nvPr/>
          </p:nvSpPr>
          <p:spPr bwMode="auto">
            <a:xfrm>
              <a:off x="5128075" y="2841316"/>
              <a:ext cx="103586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 b="1" dirty="0"/>
                <a:t>Microalgae oil</a:t>
              </a:r>
              <a:endParaRPr lang="zh-CN" altLang="en-US" sz="1000" b="1" dirty="0"/>
            </a:p>
          </p:txBody>
        </p:sp>
        <p:cxnSp>
          <p:nvCxnSpPr>
            <p:cNvPr id="44" name="直接连接符 43"/>
            <p:cNvCxnSpPr/>
            <p:nvPr/>
          </p:nvCxnSpPr>
          <p:spPr bwMode="auto">
            <a:xfrm>
              <a:off x="1618679" y="5310658"/>
              <a:ext cx="6408738" cy="0"/>
            </a:xfrm>
            <a:prstGeom prst="line">
              <a:avLst/>
            </a:prstGeom>
            <a:ln w="15875">
              <a:solidFill>
                <a:srgbClr val="0070C0">
                  <a:alpha val="99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 bwMode="auto">
            <a:xfrm>
              <a:off x="1547242" y="3716808"/>
              <a:ext cx="6408737" cy="0"/>
            </a:xfrm>
            <a:prstGeom prst="line">
              <a:avLst/>
            </a:prstGeom>
            <a:ln w="15875">
              <a:solidFill>
                <a:srgbClr val="0070C0">
                  <a:alpha val="99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 bwMode="auto">
            <a:xfrm>
              <a:off x="1474217" y="2646833"/>
              <a:ext cx="6408737" cy="0"/>
            </a:xfrm>
            <a:prstGeom prst="line">
              <a:avLst/>
            </a:prstGeom>
            <a:ln w="15875">
              <a:solidFill>
                <a:srgbClr val="0070C0">
                  <a:alpha val="99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椭圆 46"/>
            <p:cNvSpPr/>
            <p:nvPr/>
          </p:nvSpPr>
          <p:spPr bwMode="auto">
            <a:xfrm>
              <a:off x="7740079" y="3726333"/>
              <a:ext cx="431800" cy="431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>
                <a:latin typeface="+mj-ea"/>
                <a:ea typeface="+mj-ea"/>
              </a:endParaRPr>
            </a:p>
          </p:txBody>
        </p:sp>
        <p:sp>
          <p:nvSpPr>
            <p:cNvPr id="48" name="TextBox 140"/>
            <p:cNvSpPr txBox="1">
              <a:spLocks noChangeArrowheads="1"/>
            </p:cNvSpPr>
            <p:nvPr/>
          </p:nvSpPr>
          <p:spPr bwMode="auto">
            <a:xfrm>
              <a:off x="7834813" y="3470811"/>
              <a:ext cx="113685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 b="1" dirty="0" err="1">
                  <a:latin typeface="+mj-ea"/>
                  <a:ea typeface="+mj-ea"/>
                </a:rPr>
                <a:t>Xianhe</a:t>
              </a:r>
              <a:r>
                <a:rPr lang="en-US" altLang="zh-CN" sz="1000" b="1" dirty="0">
                  <a:latin typeface="+mj-ea"/>
                  <a:ea typeface="+mj-ea"/>
                </a:rPr>
                <a:t> Oilfield</a:t>
              </a:r>
              <a:endParaRPr lang="zh-CN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50" name="Line 56"/>
            <p:cNvSpPr>
              <a:spLocks noChangeShapeType="1"/>
            </p:cNvSpPr>
            <p:nvPr/>
          </p:nvSpPr>
          <p:spPr bwMode="auto">
            <a:xfrm>
              <a:off x="7628751" y="2713756"/>
              <a:ext cx="39593" cy="33020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endParaRPr lang="zh-CN" altLang="en-US" b="0"/>
            </a:p>
          </p:txBody>
        </p:sp>
        <p:sp>
          <p:nvSpPr>
            <p:cNvPr id="51" name="椭圆 50"/>
            <p:cNvSpPr/>
            <p:nvPr/>
          </p:nvSpPr>
          <p:spPr bwMode="auto">
            <a:xfrm>
              <a:off x="6588225" y="5209901"/>
              <a:ext cx="504056" cy="43204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>
                <a:latin typeface="+mj-ea"/>
                <a:ea typeface="+mj-ea"/>
              </a:endParaRPr>
            </a:p>
          </p:txBody>
        </p:sp>
        <p:sp>
          <p:nvSpPr>
            <p:cNvPr id="52" name="TextBox 117"/>
            <p:cNvSpPr txBox="1">
              <a:spLocks noChangeArrowheads="1"/>
            </p:cNvSpPr>
            <p:nvPr/>
          </p:nvSpPr>
          <p:spPr bwMode="auto">
            <a:xfrm>
              <a:off x="6076888" y="5685863"/>
              <a:ext cx="186562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b="1" dirty="0" err="1">
                  <a:latin typeface="+mj-ea"/>
                </a:rPr>
                <a:t>Zhongyuan</a:t>
              </a:r>
              <a:r>
                <a:rPr lang="en-US" altLang="zh-CN" sz="1000" b="1" dirty="0">
                  <a:latin typeface="+mj-ea"/>
                </a:rPr>
                <a:t> </a:t>
              </a:r>
            </a:p>
            <a:p>
              <a:pPr algn="ctr"/>
              <a:r>
                <a:rPr lang="en-US" altLang="zh-CN" sz="1000" b="1" dirty="0">
                  <a:latin typeface="+mj-ea"/>
                </a:rPr>
                <a:t>Petrochemical plant(II)</a:t>
              </a:r>
              <a:endParaRPr lang="zh-CN" altLang="en-US" sz="1000" b="1" dirty="0">
                <a:latin typeface="+mj-ea"/>
              </a:endParaRPr>
            </a:p>
          </p:txBody>
        </p:sp>
        <p:sp>
          <p:nvSpPr>
            <p:cNvPr id="53" name="椭圆 52"/>
            <p:cNvSpPr/>
            <p:nvPr/>
          </p:nvSpPr>
          <p:spPr bwMode="auto">
            <a:xfrm>
              <a:off x="6444208" y="3841749"/>
              <a:ext cx="360362" cy="36036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>
                <a:latin typeface="+mj-ea"/>
                <a:ea typeface="+mj-ea"/>
              </a:endParaRPr>
            </a:p>
          </p:txBody>
        </p:sp>
        <p:sp>
          <p:nvSpPr>
            <p:cNvPr id="54" name="TextBox 106"/>
            <p:cNvSpPr txBox="1">
              <a:spLocks noChangeArrowheads="1"/>
            </p:cNvSpPr>
            <p:nvPr/>
          </p:nvSpPr>
          <p:spPr bwMode="auto">
            <a:xfrm>
              <a:off x="5907240" y="3718638"/>
              <a:ext cx="71526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 b="1" dirty="0">
                  <a:latin typeface="+mj-ea"/>
                  <a:ea typeface="+mj-ea"/>
                </a:rPr>
                <a:t>Gao 899</a:t>
              </a:r>
              <a:endParaRPr lang="zh-CN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55" name="椭圆 54"/>
            <p:cNvSpPr/>
            <p:nvPr/>
          </p:nvSpPr>
          <p:spPr bwMode="auto">
            <a:xfrm>
              <a:off x="6897353" y="3429694"/>
              <a:ext cx="288925" cy="287338"/>
            </a:xfrm>
            <a:prstGeom prst="ellipse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/>
            </a:p>
          </p:txBody>
        </p:sp>
        <p:sp>
          <p:nvSpPr>
            <p:cNvPr id="56" name="椭圆 55"/>
            <p:cNvSpPr/>
            <p:nvPr/>
          </p:nvSpPr>
          <p:spPr bwMode="auto">
            <a:xfrm>
              <a:off x="6970430" y="2994557"/>
              <a:ext cx="288925" cy="287338"/>
            </a:xfrm>
            <a:prstGeom prst="ellipse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0" b="1"/>
            </a:p>
          </p:txBody>
        </p:sp>
        <p:sp>
          <p:nvSpPr>
            <p:cNvPr id="57" name="TextBox 125"/>
            <p:cNvSpPr txBox="1">
              <a:spLocks noChangeArrowheads="1"/>
            </p:cNvSpPr>
            <p:nvPr/>
          </p:nvSpPr>
          <p:spPr bwMode="auto">
            <a:xfrm>
              <a:off x="7020272" y="2720934"/>
              <a:ext cx="93610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000" b="1" dirty="0"/>
                <a:t>EGR</a:t>
              </a:r>
              <a:endParaRPr lang="zh-CN" altLang="en-US" sz="1000" b="1" dirty="0"/>
            </a:p>
          </p:txBody>
        </p:sp>
        <p:sp>
          <p:nvSpPr>
            <p:cNvPr id="58" name="TextBox 125"/>
            <p:cNvSpPr txBox="1">
              <a:spLocks noChangeArrowheads="1"/>
            </p:cNvSpPr>
            <p:nvPr/>
          </p:nvSpPr>
          <p:spPr bwMode="auto">
            <a:xfrm>
              <a:off x="7092280" y="3257545"/>
              <a:ext cx="79067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000" b="1" dirty="0"/>
                <a:t>EWR</a:t>
              </a:r>
              <a:endParaRPr lang="zh-CN" altLang="en-US" sz="1000" b="1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13912" y="3252373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Utilization</a:t>
              </a:r>
              <a:endParaRPr lang="zh-CN" altLang="en-US" dirty="0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485330" y="4580964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EOR</a:t>
              </a:r>
              <a:endParaRPr lang="zh-CN" altLang="en-US" dirty="0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368265" y="5800493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Capture</a:t>
              </a:r>
              <a:endParaRPr lang="zh-CN" altLang="en-US" dirty="0"/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547242" y="2152706"/>
              <a:ext cx="1052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Difficulty</a:t>
              </a:r>
              <a:endParaRPr lang="zh-CN" altLang="en-US" dirty="0"/>
            </a:p>
          </p:txBody>
        </p:sp>
        <p:sp>
          <p:nvSpPr>
            <p:cNvPr id="62" name="TextBox 105"/>
            <p:cNvSpPr txBox="1">
              <a:spLocks noChangeArrowheads="1"/>
            </p:cNvSpPr>
            <p:nvPr/>
          </p:nvSpPr>
          <p:spPr bwMode="auto">
            <a:xfrm>
              <a:off x="2216123" y="4786432"/>
              <a:ext cx="67358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 b="1" dirty="0">
                  <a:latin typeface="+mj-ea"/>
                  <a:ea typeface="+mj-ea"/>
                </a:rPr>
                <a:t>Fuming</a:t>
              </a:r>
              <a:endParaRPr lang="zh-CN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63" name="TextBox 105"/>
            <p:cNvSpPr txBox="1">
              <a:spLocks noChangeArrowheads="1"/>
            </p:cNvSpPr>
            <p:nvPr/>
          </p:nvSpPr>
          <p:spPr bwMode="auto">
            <a:xfrm>
              <a:off x="2793993" y="4734293"/>
              <a:ext cx="79541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 b="1" dirty="0" err="1">
                  <a:latin typeface="+mj-ea"/>
                  <a:ea typeface="+mj-ea"/>
                </a:rPr>
                <a:t>Chujialou</a:t>
              </a:r>
              <a:endParaRPr lang="zh-CN" altLang="en-US" sz="1000" b="1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3133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zh-CN" dirty="0" err="1">
                <a:solidFill>
                  <a:srgbClr val="C00000"/>
                </a:solidFill>
              </a:rPr>
              <a:t>Pucheng</a:t>
            </a:r>
            <a:r>
              <a:rPr lang="en-US" altLang="zh-CN" dirty="0">
                <a:solidFill>
                  <a:srgbClr val="C00000"/>
                </a:solidFill>
              </a:rPr>
              <a:t> Case (</a:t>
            </a:r>
            <a:r>
              <a:rPr lang="en-US" altLang="zh-CN" dirty="0" err="1">
                <a:solidFill>
                  <a:srgbClr val="C00000"/>
                </a:solidFill>
              </a:rPr>
              <a:t>Zhongyuan</a:t>
            </a:r>
            <a:r>
              <a:rPr lang="en-US" altLang="zh-CN" dirty="0">
                <a:solidFill>
                  <a:srgbClr val="C00000"/>
                </a:solidFill>
              </a:rPr>
              <a:t> Oilfield)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18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5" name="Picture 18" descr="DSC033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9" y="1268760"/>
            <a:ext cx="3600400" cy="24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4670938" cy="261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10"/>
          <p:cNvSpPr txBox="1">
            <a:spLocks noChangeArrowheads="1"/>
          </p:cNvSpPr>
          <p:nvPr/>
        </p:nvSpPr>
        <p:spPr bwMode="auto">
          <a:xfrm>
            <a:off x="170181" y="4094482"/>
            <a:ext cx="4305268" cy="2357056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chemeClr val="tx1"/>
                </a:solidFill>
                <a:latin typeface="+mn-lt"/>
              </a:rPr>
              <a:t>Source: </a:t>
            </a:r>
            <a:r>
              <a:rPr lang="en-US" altLang="zh-CN" sz="1600" b="0" dirty="0" err="1">
                <a:solidFill>
                  <a:schemeClr val="tx1"/>
                </a:solidFill>
                <a:latin typeface="+mn-lt"/>
              </a:rPr>
              <a:t>Zhongyuan</a:t>
            </a:r>
            <a:r>
              <a:rPr lang="en-US" altLang="zh-CN" sz="1600" b="0" dirty="0">
                <a:solidFill>
                  <a:schemeClr val="tx1"/>
                </a:solidFill>
                <a:latin typeface="+mn-lt"/>
              </a:rPr>
              <a:t> Petrochemical plant</a:t>
            </a:r>
          </a:p>
          <a:p>
            <a:pPr marL="285750" indent="-285750">
              <a:lnSpc>
                <a:spcPts val="3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chemeClr val="tx1"/>
                </a:solidFill>
                <a:latin typeface="+mn-lt"/>
              </a:rPr>
              <a:t>Capture method: 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MEA</a:t>
            </a:r>
          </a:p>
          <a:p>
            <a:pPr marL="285750" indent="-285750">
              <a:lnSpc>
                <a:spcPts val="3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chemeClr val="tx1"/>
                </a:solidFill>
                <a:latin typeface="+mn-lt"/>
              </a:rPr>
              <a:t>CO</a:t>
            </a:r>
            <a:r>
              <a:rPr lang="en-US" altLang="zh-CN" b="1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b="1" dirty="0">
                <a:solidFill>
                  <a:schemeClr val="tx1"/>
                </a:solidFill>
                <a:latin typeface="+mn-lt"/>
              </a:rPr>
              <a:t> source: 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16.6%</a:t>
            </a:r>
          </a:p>
          <a:p>
            <a:pPr marL="285750" indent="-285750">
              <a:lnSpc>
                <a:spcPts val="3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Capture c</a:t>
            </a:r>
            <a:r>
              <a:rPr lang="en-US" altLang="zh-CN" b="1" dirty="0">
                <a:solidFill>
                  <a:schemeClr val="tx1"/>
                </a:solidFill>
              </a:rPr>
              <a:t>apacity: 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20,000 t/a</a:t>
            </a:r>
          </a:p>
          <a:p>
            <a:pPr marL="285750" indent="-285750">
              <a:lnSpc>
                <a:spcPts val="3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Accumulative injection amount</a:t>
            </a:r>
            <a:r>
              <a:rPr lang="zh-CN" altLang="en-US" b="1" dirty="0"/>
              <a:t>：</a:t>
            </a:r>
            <a:r>
              <a:rPr lang="en-US" altLang="zh-CN" b="1" dirty="0"/>
              <a:t> </a:t>
            </a:r>
            <a:r>
              <a:rPr lang="en-US" altLang="zh-CN" dirty="0"/>
              <a:t>550 thousands tons</a:t>
            </a:r>
          </a:p>
        </p:txBody>
      </p:sp>
      <p:sp>
        <p:nvSpPr>
          <p:cNvPr id="69" name="TextBox 10"/>
          <p:cNvSpPr txBox="1">
            <a:spLocks noChangeArrowheads="1"/>
          </p:cNvSpPr>
          <p:nvPr/>
        </p:nvSpPr>
        <p:spPr bwMode="auto">
          <a:xfrm>
            <a:off x="4611755" y="4103813"/>
            <a:ext cx="4352733" cy="2277547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Reservoir type</a:t>
            </a:r>
            <a:r>
              <a:rPr lang="en-US" altLang="zh-CN" b="1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Water-flooded abandoned reservoir, </a:t>
            </a:r>
            <a:r>
              <a:rPr lang="en-US" altLang="zh-CN" sz="1600" dirty="0" err="1">
                <a:solidFill>
                  <a:schemeClr val="tx1"/>
                </a:solidFill>
                <a:latin typeface="+mn-lt"/>
              </a:rPr>
              <a:t>Pucheng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 oilfield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Permeability: </a:t>
            </a:r>
            <a:r>
              <a:rPr lang="en-US" altLang="zh-CN" sz="1600" dirty="0"/>
              <a:t>696 </a:t>
            </a:r>
            <a:r>
              <a:rPr lang="en-US" altLang="zh-CN" sz="1200" dirty="0">
                <a:ea typeface="黑体" panose="02010609060101010101" pitchFamily="49" charset="-122"/>
              </a:rPr>
              <a:t>╳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en-US" altLang="zh-CN" sz="1600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-3</a:t>
            </a: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µm</a:t>
            </a:r>
            <a:r>
              <a:rPr lang="en-US" altLang="zh-CN" sz="1600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Temperature:</a:t>
            </a:r>
            <a:r>
              <a:rPr lang="en-US" altLang="zh-CN" dirty="0"/>
              <a:t> 85℃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chemeClr val="tx1"/>
                </a:solidFill>
                <a:latin typeface="+mn-lt"/>
              </a:rPr>
              <a:t>Water cut: </a:t>
            </a:r>
            <a:r>
              <a:rPr lang="en-US" altLang="zh-CN" dirty="0">
                <a:solidFill>
                  <a:schemeClr val="tx1"/>
                </a:solidFill>
                <a:latin typeface="+mn-lt"/>
              </a:rPr>
              <a:t>98%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chemeClr val="tx1"/>
                </a:solidFill>
                <a:latin typeface="+mn-lt"/>
              </a:rPr>
              <a:t>Injection Scenario: 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CO</a:t>
            </a:r>
            <a:r>
              <a:rPr lang="en-US" altLang="zh-CN" sz="16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 WAG miscible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Well: </a:t>
            </a:r>
            <a:r>
              <a:rPr lang="en-US" altLang="zh-CN" dirty="0"/>
              <a:t>22 injectors and 38 producers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Incremental RF</a:t>
            </a:r>
            <a:r>
              <a:rPr lang="en-US" altLang="zh-CN" b="1" dirty="0">
                <a:solidFill>
                  <a:schemeClr val="tx1"/>
                </a:solidFill>
              </a:rPr>
              <a:t>: </a:t>
            </a:r>
            <a:r>
              <a:rPr lang="en-US" altLang="zh-CN" dirty="0">
                <a:solidFill>
                  <a:schemeClr val="tx1"/>
                </a:solidFill>
              </a:rPr>
              <a:t>9.9%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67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zh-CN" dirty="0" err="1">
                <a:solidFill>
                  <a:srgbClr val="C00000"/>
                </a:solidFill>
              </a:rPr>
              <a:t>Yaoyingtai</a:t>
            </a:r>
            <a:r>
              <a:rPr lang="en-US" altLang="zh-CN" dirty="0">
                <a:solidFill>
                  <a:srgbClr val="C00000"/>
                </a:solidFill>
              </a:rPr>
              <a:t> Case (</a:t>
            </a:r>
            <a:r>
              <a:rPr lang="en-US" altLang="zh-CN" dirty="0" err="1">
                <a:solidFill>
                  <a:srgbClr val="C00000"/>
                </a:solidFill>
              </a:rPr>
              <a:t>Dongbei</a:t>
            </a:r>
            <a:r>
              <a:rPr lang="en-US" altLang="zh-CN" dirty="0">
                <a:solidFill>
                  <a:srgbClr val="C00000"/>
                </a:solidFill>
              </a:rPr>
              <a:t> oilfield)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19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6" descr="USQMUWN3)Y)E81}2OJ7]LD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85" y="1267497"/>
            <a:ext cx="3548637" cy="27525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92583"/>
            <a:ext cx="5252220" cy="311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0"/>
          <p:cNvSpPr txBox="1">
            <a:spLocks noChangeArrowheads="1"/>
          </p:cNvSpPr>
          <p:nvPr/>
        </p:nvSpPr>
        <p:spPr bwMode="auto">
          <a:xfrm>
            <a:off x="179512" y="4293096"/>
            <a:ext cx="4305268" cy="2135841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27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chemeClr val="tx1"/>
                </a:solidFill>
                <a:latin typeface="+mn-lt"/>
              </a:rPr>
              <a:t>Source: </a:t>
            </a:r>
            <a:r>
              <a:rPr lang="en-US" altLang="zh-CN" sz="1600" b="0" dirty="0" err="1">
                <a:solidFill>
                  <a:schemeClr val="tx1"/>
                </a:solidFill>
                <a:latin typeface="+mn-lt"/>
              </a:rPr>
              <a:t>Songnan</a:t>
            </a:r>
            <a:r>
              <a:rPr lang="en-US" altLang="zh-CN" sz="1600" b="0" dirty="0">
                <a:solidFill>
                  <a:schemeClr val="tx1"/>
                </a:solidFill>
                <a:latin typeface="+mn-lt"/>
              </a:rPr>
              <a:t> natural gas processing</a:t>
            </a:r>
          </a:p>
          <a:p>
            <a:pPr marL="285750" indent="-285750">
              <a:lnSpc>
                <a:spcPts val="27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chemeClr val="tx1"/>
                </a:solidFill>
                <a:latin typeface="+mn-lt"/>
              </a:rPr>
              <a:t>Capture method: 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MDEA</a:t>
            </a:r>
          </a:p>
          <a:p>
            <a:pPr marL="285750" indent="-285750">
              <a:lnSpc>
                <a:spcPts val="27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chemeClr val="tx1"/>
                </a:solidFill>
                <a:latin typeface="+mn-lt"/>
              </a:rPr>
              <a:t>CO</a:t>
            </a:r>
            <a:r>
              <a:rPr lang="en-US" altLang="zh-CN" b="1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b="1" dirty="0">
                <a:solidFill>
                  <a:schemeClr val="tx1"/>
                </a:solidFill>
                <a:latin typeface="+mn-lt"/>
              </a:rPr>
              <a:t> source: 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23%</a:t>
            </a:r>
          </a:p>
          <a:p>
            <a:pPr marL="285750" indent="-285750">
              <a:lnSpc>
                <a:spcPts val="27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Capture c</a:t>
            </a:r>
            <a:r>
              <a:rPr lang="en-US" altLang="zh-CN" b="1" dirty="0">
                <a:solidFill>
                  <a:schemeClr val="tx1"/>
                </a:solidFill>
              </a:rPr>
              <a:t>apacity: 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500,000 t/a</a:t>
            </a:r>
          </a:p>
          <a:p>
            <a:pPr marL="285750" indent="-285750">
              <a:lnSpc>
                <a:spcPts val="27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Accumulative injection amount: </a:t>
            </a:r>
            <a:r>
              <a:rPr lang="en-US" altLang="zh-CN" dirty="0"/>
              <a:t>289 thousand tons</a:t>
            </a:r>
            <a:endParaRPr lang="zh-CN" alt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4611854" y="4293096"/>
            <a:ext cx="4352733" cy="2000548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Reservoir type</a:t>
            </a:r>
            <a:r>
              <a:rPr lang="en-US" altLang="zh-CN" b="1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low permeability high water cut reservoir, </a:t>
            </a:r>
            <a:r>
              <a:rPr lang="en-US" altLang="zh-CN" sz="1600" dirty="0" err="1">
                <a:solidFill>
                  <a:schemeClr val="tx1"/>
                </a:solidFill>
                <a:latin typeface="+mn-lt"/>
              </a:rPr>
              <a:t>Yaoyingtai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 oilfield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Permeability: </a:t>
            </a:r>
            <a:r>
              <a:rPr lang="en-US" altLang="zh-CN" sz="1600" dirty="0"/>
              <a:t>1.9 </a:t>
            </a:r>
            <a:r>
              <a:rPr lang="en-US" altLang="zh-CN" sz="1200" dirty="0">
                <a:ea typeface="黑体" panose="02010609060101010101" pitchFamily="49" charset="-122"/>
              </a:rPr>
              <a:t>╳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en-US" altLang="zh-CN" sz="1600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-3</a:t>
            </a: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µm</a:t>
            </a:r>
            <a:r>
              <a:rPr lang="en-US" altLang="zh-CN" sz="1600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Temperature:</a:t>
            </a:r>
            <a:r>
              <a:rPr lang="en-US" altLang="zh-CN" dirty="0"/>
              <a:t> 97.5℃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chemeClr val="tx1"/>
                </a:solidFill>
                <a:latin typeface="+mn-lt"/>
              </a:rPr>
              <a:t>Injection Scenario: 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CO</a:t>
            </a:r>
            <a:r>
              <a:rPr lang="en-US" altLang="zh-CN" sz="16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 immiscible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Well: </a:t>
            </a:r>
            <a:r>
              <a:rPr lang="en-US" altLang="zh-CN" dirty="0"/>
              <a:t>39 producers and 12 injectors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Incremental RF</a:t>
            </a:r>
            <a:r>
              <a:rPr lang="en-US" altLang="zh-CN" b="1" dirty="0">
                <a:solidFill>
                  <a:schemeClr val="tx1"/>
                </a:solidFill>
              </a:rPr>
              <a:t>: </a:t>
            </a:r>
            <a:r>
              <a:rPr lang="en-US" altLang="zh-CN" dirty="0">
                <a:solidFill>
                  <a:schemeClr val="tx1"/>
                </a:solidFill>
              </a:rPr>
              <a:t>6.27%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45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</a:rPr>
              <a:t>Brief introduction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on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SINOPEC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289" y="1052736"/>
            <a:ext cx="8353424" cy="5111972"/>
          </a:xfrm>
        </p:spPr>
        <p:txBody>
          <a:bodyPr/>
          <a:lstStyle/>
          <a:p>
            <a:pPr marL="0" indent="0" algn="just">
              <a:buNone/>
            </a:pPr>
            <a:r>
              <a:rPr lang="zh-CN" altLang="en-US" b="1" dirty="0">
                <a:solidFill>
                  <a:schemeClr val="tx1"/>
                </a:solidFill>
              </a:rPr>
              <a:t>   </a:t>
            </a:r>
            <a:r>
              <a:rPr lang="en-US" altLang="zh-CN" sz="2400" b="1" dirty="0">
                <a:solidFill>
                  <a:schemeClr val="tx1"/>
                </a:solidFill>
              </a:rPr>
              <a:t>SINOPEC Group is the largest integrated national energy and petrochemical company in China.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2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11" descr="4042534_123152001819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4257675"/>
            <a:ext cx="19304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000625" y="3876675"/>
            <a:ext cx="203835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E&amp;P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567613" y="3860800"/>
            <a:ext cx="150495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948264" y="3861048"/>
            <a:ext cx="208545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Refinery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5361332" y="6041204"/>
            <a:ext cx="1549619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</a:t>
            </a:r>
          </a:p>
        </p:txBody>
      </p:sp>
      <p:pic>
        <p:nvPicPr>
          <p:cNvPr id="1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2174875"/>
            <a:ext cx="19304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2174875"/>
            <a:ext cx="1851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259263"/>
            <a:ext cx="18510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9"/>
          <p:cNvSpPr>
            <a:spLocks noChangeArrowheads="1"/>
          </p:cNvSpPr>
          <p:nvPr/>
        </p:nvSpPr>
        <p:spPr bwMode="auto">
          <a:xfrm>
            <a:off x="7243173" y="6022800"/>
            <a:ext cx="1505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Petrochemical</a:t>
            </a:r>
          </a:p>
        </p:txBody>
      </p:sp>
      <p:sp>
        <p:nvSpPr>
          <p:cNvPr id="15" name="矩形 14"/>
          <p:cNvSpPr/>
          <p:nvPr/>
        </p:nvSpPr>
        <p:spPr>
          <a:xfrm>
            <a:off x="265819" y="4977826"/>
            <a:ext cx="4543533" cy="1169551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marL="0" lvl="1">
              <a:lnSpc>
                <a:spcPts val="28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zh-CN" sz="1600" dirty="0"/>
              <a:t>The 2</a:t>
            </a:r>
            <a:r>
              <a:rPr lang="en-US" altLang="zh-CN" sz="1600" baseline="30000" dirty="0"/>
              <a:t>rd</a:t>
            </a:r>
            <a:r>
              <a:rPr lang="en-US" altLang="zh-CN" sz="1600" dirty="0"/>
              <a:t> largest oil &amp; gas producer in China</a:t>
            </a:r>
          </a:p>
          <a:p>
            <a:pPr marL="0" lvl="1">
              <a:lnSpc>
                <a:spcPts val="28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zh-CN" sz="1600" dirty="0"/>
              <a:t>The 2</a:t>
            </a:r>
            <a:r>
              <a:rPr lang="en-US" altLang="zh-CN" sz="1600" baseline="30000" dirty="0"/>
              <a:t>rd</a:t>
            </a:r>
            <a:r>
              <a:rPr lang="en-US" altLang="zh-CN" sz="1600" dirty="0"/>
              <a:t> largest refinery in the world</a:t>
            </a:r>
          </a:p>
          <a:p>
            <a:pPr marL="0" lvl="1">
              <a:lnSpc>
                <a:spcPts val="28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zh-CN" sz="1600" dirty="0"/>
              <a:t>The 4</a:t>
            </a:r>
            <a:r>
              <a:rPr lang="en-US" altLang="zh-CN" sz="1600" baseline="30000" dirty="0"/>
              <a:t>th</a:t>
            </a:r>
            <a:r>
              <a:rPr lang="en-US" altLang="zh-CN" sz="1600" dirty="0"/>
              <a:t> largest ethylene producer in the world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828" y="2297488"/>
            <a:ext cx="2715585" cy="241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42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zh-CN" dirty="0">
                <a:solidFill>
                  <a:srgbClr val="C00000"/>
                </a:solidFill>
              </a:rPr>
              <a:t>Gao 89 Block Case (</a:t>
            </a:r>
            <a:r>
              <a:rPr lang="en-US" altLang="zh-CN" dirty="0" err="1">
                <a:solidFill>
                  <a:srgbClr val="C00000"/>
                </a:solidFill>
              </a:rPr>
              <a:t>Shengli</a:t>
            </a:r>
            <a:r>
              <a:rPr lang="en-US" altLang="zh-CN" dirty="0">
                <a:solidFill>
                  <a:srgbClr val="C00000"/>
                </a:solidFill>
              </a:rPr>
              <a:t> Oilfield)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20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4310"/>
            <a:ext cx="3312368" cy="276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809" y="1224310"/>
            <a:ext cx="4226904" cy="2831654"/>
          </a:xfrm>
          <a:prstGeom prst="rect">
            <a:avLst/>
          </a:prstGeom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79512" y="4293096"/>
            <a:ext cx="4305268" cy="1988365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chemeClr val="tx1"/>
                </a:solidFill>
                <a:latin typeface="+mn-lt"/>
              </a:rPr>
              <a:t>Source: </a:t>
            </a:r>
            <a:r>
              <a:rPr lang="en-US" altLang="zh-CN" sz="1600" b="0" dirty="0" err="1">
                <a:solidFill>
                  <a:schemeClr val="tx1"/>
                </a:solidFill>
                <a:latin typeface="+mn-lt"/>
              </a:rPr>
              <a:t>Shengli</a:t>
            </a:r>
            <a:r>
              <a:rPr lang="en-US" altLang="zh-CN" sz="1600" b="0" dirty="0">
                <a:solidFill>
                  <a:schemeClr val="tx1"/>
                </a:solidFill>
                <a:latin typeface="+mn-lt"/>
              </a:rPr>
              <a:t> Power Plant</a:t>
            </a:r>
          </a:p>
          <a:p>
            <a:pPr marL="285750" indent="-285750">
              <a:lnSpc>
                <a:spcPts val="25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chemeClr val="tx1"/>
                </a:solidFill>
                <a:latin typeface="+mn-lt"/>
              </a:rPr>
              <a:t>Capture method: 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MSA</a:t>
            </a:r>
          </a:p>
          <a:p>
            <a:pPr marL="285750" indent="-285750">
              <a:lnSpc>
                <a:spcPts val="25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chemeClr val="tx1"/>
                </a:solidFill>
                <a:latin typeface="+mn-lt"/>
              </a:rPr>
              <a:t>CO</a:t>
            </a:r>
            <a:r>
              <a:rPr lang="en-US" altLang="zh-CN" b="1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b="1" dirty="0">
                <a:solidFill>
                  <a:schemeClr val="tx1"/>
                </a:solidFill>
                <a:latin typeface="+mn-lt"/>
              </a:rPr>
              <a:t> source: 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14%</a:t>
            </a:r>
          </a:p>
          <a:p>
            <a:pPr marL="285750" indent="-285750">
              <a:lnSpc>
                <a:spcPts val="25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Capture c</a:t>
            </a:r>
            <a:r>
              <a:rPr lang="en-US" altLang="zh-CN" b="1" dirty="0">
                <a:solidFill>
                  <a:schemeClr val="tx1"/>
                </a:solidFill>
              </a:rPr>
              <a:t>apacity: 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40,000 t/a</a:t>
            </a:r>
          </a:p>
          <a:p>
            <a:pPr marL="285750" indent="-285750">
              <a:lnSpc>
                <a:spcPts val="25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Accumulative injection amount: </a:t>
            </a:r>
            <a:r>
              <a:rPr lang="en-US" altLang="zh-CN" dirty="0"/>
              <a:t>269.9 thousands tons 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611854" y="4236764"/>
            <a:ext cx="4352733" cy="2000548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Reservoir type</a:t>
            </a:r>
            <a:r>
              <a:rPr lang="en-US" altLang="zh-CN" b="1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low permeability reservoir, Gao 89 block, </a:t>
            </a:r>
            <a:r>
              <a:rPr lang="en-US" altLang="zh-CN" sz="1600" dirty="0" err="1">
                <a:solidFill>
                  <a:schemeClr val="tx1"/>
                </a:solidFill>
                <a:latin typeface="+mn-lt"/>
              </a:rPr>
              <a:t>Shengli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 oilfield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Permeability: </a:t>
            </a:r>
            <a:r>
              <a:rPr lang="en-US" altLang="zh-CN" sz="1600" dirty="0"/>
              <a:t>4.7 </a:t>
            </a:r>
            <a:r>
              <a:rPr lang="en-US" altLang="zh-CN" sz="1200" dirty="0">
                <a:ea typeface="黑体" panose="02010609060101010101" pitchFamily="49" charset="-122"/>
              </a:rPr>
              <a:t>╳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en-US" altLang="zh-CN" sz="1600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-3</a:t>
            </a: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µm</a:t>
            </a:r>
            <a:r>
              <a:rPr lang="en-US" altLang="zh-CN" sz="1600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Temperature:</a:t>
            </a:r>
            <a:r>
              <a:rPr lang="en-US" altLang="zh-CN" dirty="0"/>
              <a:t> 97.5℃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chemeClr val="tx1"/>
                </a:solidFill>
                <a:latin typeface="+mn-lt"/>
              </a:rPr>
              <a:t>Injection Scenario: 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CO</a:t>
            </a:r>
            <a:r>
              <a:rPr lang="en-US" altLang="zh-CN" sz="16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 near-miscible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Well: </a:t>
            </a:r>
            <a:r>
              <a:rPr lang="en-US" altLang="zh-CN" dirty="0"/>
              <a:t>15 producers and 11 injectors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Incremental RF</a:t>
            </a:r>
            <a:r>
              <a:rPr lang="en-US" altLang="zh-CN" b="1" dirty="0">
                <a:solidFill>
                  <a:schemeClr val="tx1"/>
                </a:solidFill>
              </a:rPr>
              <a:t>: </a:t>
            </a:r>
            <a:r>
              <a:rPr lang="en-US" altLang="zh-CN" dirty="0">
                <a:solidFill>
                  <a:schemeClr val="tx1"/>
                </a:solidFill>
              </a:rPr>
              <a:t>12.7%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56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0D1441A-D2D4-4F67-B085-FF68EDB1C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   34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D74C18-7379-4445-A144-B7C6055B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8DC560F-5B3A-4B5F-BE18-5BFB48FD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260351"/>
            <a:ext cx="8353424" cy="720724"/>
          </a:xfrm>
        </p:spPr>
        <p:txBody>
          <a:bodyPr>
            <a:normAutofit/>
          </a:bodyPr>
          <a:lstStyle/>
          <a:p>
            <a:pPr algn="just"/>
            <a:r>
              <a:rPr lang="en-US" altLang="zh-CN" dirty="0" err="1">
                <a:solidFill>
                  <a:srgbClr val="C00000"/>
                </a:solidFill>
              </a:rPr>
              <a:t>Caoshe</a:t>
            </a:r>
            <a:r>
              <a:rPr lang="en-US" altLang="zh-CN" dirty="0">
                <a:solidFill>
                  <a:srgbClr val="C00000"/>
                </a:solidFill>
              </a:rPr>
              <a:t> Case (</a:t>
            </a:r>
            <a:r>
              <a:rPr lang="en-US" altLang="zh-CN" dirty="0" err="1">
                <a:solidFill>
                  <a:srgbClr val="C00000"/>
                </a:solidFill>
              </a:rPr>
              <a:t>Huadong</a:t>
            </a:r>
            <a:r>
              <a:rPr lang="en-US" altLang="zh-CN" dirty="0">
                <a:solidFill>
                  <a:srgbClr val="C00000"/>
                </a:solidFill>
              </a:rPr>
              <a:t> Oilfield)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121F750F-71FF-4769-A2B7-EDB0C999D345}"/>
              </a:ext>
            </a:extLst>
          </p:cNvPr>
          <p:cNvGrpSpPr>
            <a:grpSpLocks/>
          </p:cNvGrpSpPr>
          <p:nvPr/>
        </p:nvGrpSpPr>
        <p:grpSpPr bwMode="auto">
          <a:xfrm>
            <a:off x="425934" y="1116795"/>
            <a:ext cx="3887788" cy="2636838"/>
            <a:chOff x="518" y="2086"/>
            <a:chExt cx="2472" cy="1762"/>
          </a:xfrm>
        </p:grpSpPr>
        <p:pic>
          <p:nvPicPr>
            <p:cNvPr id="8" name="Picture 3" descr="泰州组底块砂岩顶面构造图(5)">
              <a:extLst>
                <a:ext uri="{FF2B5EF4-FFF2-40B4-BE49-F238E27FC236}">
                  <a16:creationId xmlns:a16="http://schemas.microsoft.com/office/drawing/2014/main" id="{62DFDE69-7B1A-49E3-9607-71A1269961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7"/>
            <a:stretch>
              <a:fillRect/>
            </a:stretch>
          </p:blipFill>
          <p:spPr bwMode="auto">
            <a:xfrm>
              <a:off x="518" y="2086"/>
              <a:ext cx="2472" cy="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0014_GIF">
              <a:extLst>
                <a:ext uri="{FF2B5EF4-FFF2-40B4-BE49-F238E27FC236}">
                  <a16:creationId xmlns:a16="http://schemas.microsoft.com/office/drawing/2014/main" id="{08AAB704-5E69-4990-8318-E1EC0A15DEA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" y="2740"/>
              <a:ext cx="57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 descr="0014_GIF">
              <a:extLst>
                <a:ext uri="{FF2B5EF4-FFF2-40B4-BE49-F238E27FC236}">
                  <a16:creationId xmlns:a16="http://schemas.microsoft.com/office/drawing/2014/main" id="{17EC5BB6-3DC3-427F-8B8C-7C31636C4D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" y="3331"/>
              <a:ext cx="5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0014_GIF">
              <a:extLst>
                <a:ext uri="{FF2B5EF4-FFF2-40B4-BE49-F238E27FC236}">
                  <a16:creationId xmlns:a16="http://schemas.microsoft.com/office/drawing/2014/main" id="{E7A41393-52EC-4D2B-A69C-AFC17B25EF3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" y="2903"/>
              <a:ext cx="57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 descr="0014_GIF">
              <a:extLst>
                <a:ext uri="{FF2B5EF4-FFF2-40B4-BE49-F238E27FC236}">
                  <a16:creationId xmlns:a16="http://schemas.microsoft.com/office/drawing/2014/main" id="{394270ED-6D70-4944-9625-865B9B88CCB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" y="2930"/>
              <a:ext cx="57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 descr="0014_GIF">
              <a:extLst>
                <a:ext uri="{FF2B5EF4-FFF2-40B4-BE49-F238E27FC236}">
                  <a16:creationId xmlns:a16="http://schemas.microsoft.com/office/drawing/2014/main" id="{151AD2E9-A313-4FB7-841D-8AF61C85C93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6" y="2923"/>
              <a:ext cx="5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973E1384-3439-4E9D-94AC-069B1948BD6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78" y="2742"/>
              <a:ext cx="58" cy="51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</a:endParaRPr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110B5D30-EBF1-48CE-80A3-500421B1060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51" y="2653"/>
              <a:ext cx="58" cy="51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</a:endParaRPr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4AE27788-742C-4BC3-9CD2-CD040B26ADC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28" y="3169"/>
              <a:ext cx="58" cy="50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</a:endParaRPr>
            </a:p>
          </p:txBody>
        </p:sp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03FEE227-15A5-4637-82C7-E2DD391089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29" y="3394"/>
              <a:ext cx="58" cy="51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</a:endParaRPr>
            </a:p>
          </p:txBody>
        </p:sp>
        <p:sp>
          <p:nvSpPr>
            <p:cNvPr id="18" name="Oval 13">
              <a:extLst>
                <a:ext uri="{FF2B5EF4-FFF2-40B4-BE49-F238E27FC236}">
                  <a16:creationId xmlns:a16="http://schemas.microsoft.com/office/drawing/2014/main" id="{7F59A46C-7E8C-4668-A6A5-8C740227E6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12" y="3169"/>
              <a:ext cx="58" cy="50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</a:endParaRPr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70E50D13-7FEC-4FFF-9A9B-96966EA61D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2" y="3061"/>
              <a:ext cx="155" cy="13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0" name="Oval 15">
              <a:extLst>
                <a:ext uri="{FF2B5EF4-FFF2-40B4-BE49-F238E27FC236}">
                  <a16:creationId xmlns:a16="http://schemas.microsoft.com/office/drawing/2014/main" id="{F1A2848D-C97E-44C9-9157-D36D269996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17" y="3173"/>
              <a:ext cx="59" cy="51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</a:endParaRPr>
            </a:p>
          </p:txBody>
        </p:sp>
        <p:sp>
          <p:nvSpPr>
            <p:cNvPr id="21" name="Oval 16">
              <a:extLst>
                <a:ext uri="{FF2B5EF4-FFF2-40B4-BE49-F238E27FC236}">
                  <a16:creationId xmlns:a16="http://schemas.microsoft.com/office/drawing/2014/main" id="{BB371FF9-96FA-46DD-A0C6-D80C3540183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86" y="3096"/>
              <a:ext cx="59" cy="51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</a:endParaRPr>
            </a:p>
          </p:txBody>
        </p:sp>
        <p:sp>
          <p:nvSpPr>
            <p:cNvPr id="22" name="Oval 17">
              <a:extLst>
                <a:ext uri="{FF2B5EF4-FFF2-40B4-BE49-F238E27FC236}">
                  <a16:creationId xmlns:a16="http://schemas.microsoft.com/office/drawing/2014/main" id="{FE444665-49F6-4B62-9773-AEC0F09B39E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26" y="2991"/>
              <a:ext cx="59" cy="50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</a:endParaRPr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08CBD6FC-1938-4135-8B6D-B18202A460E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20" y="2889"/>
              <a:ext cx="58" cy="51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</a:endParaRPr>
            </a:p>
          </p:txBody>
        </p:sp>
        <p:sp>
          <p:nvSpPr>
            <p:cNvPr id="24" name="Oval 19">
              <a:extLst>
                <a:ext uri="{FF2B5EF4-FFF2-40B4-BE49-F238E27FC236}">
                  <a16:creationId xmlns:a16="http://schemas.microsoft.com/office/drawing/2014/main" id="{895670E7-7DEB-4674-B0BA-771CB99A0A1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02" y="2716"/>
              <a:ext cx="58" cy="50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</a:endParaRPr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B7565844-F69C-40D2-B691-F2EEC32D92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85" y="2632"/>
              <a:ext cx="58" cy="51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</a:endParaRPr>
            </a:p>
          </p:txBody>
        </p:sp>
        <p:sp>
          <p:nvSpPr>
            <p:cNvPr id="26" name="Oval 21">
              <a:extLst>
                <a:ext uri="{FF2B5EF4-FFF2-40B4-BE49-F238E27FC236}">
                  <a16:creationId xmlns:a16="http://schemas.microsoft.com/office/drawing/2014/main" id="{5D27B839-526C-40C0-9540-B7BF0976643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75" y="2565"/>
              <a:ext cx="58" cy="51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</a:endParaRPr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id="{9DEC14CD-0257-4CD4-954D-F3B35E602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1" y="3341"/>
              <a:ext cx="623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zh-CN" sz="1000">
                  <a:solidFill>
                    <a:schemeClr val="hlink"/>
                  </a:solidFill>
                  <a:latin typeface="黑体" panose="02010609060101010101" pitchFamily="49" charset="-122"/>
                </a:rPr>
                <a:t>2005-7</a:t>
              </a:r>
            </a:p>
          </p:txBody>
        </p: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1A4450DE-A1AE-4DF2-BABE-421D4BEEB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" y="2826"/>
              <a:ext cx="54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zh-CN" sz="1200">
                  <a:solidFill>
                    <a:schemeClr val="hlink"/>
                  </a:solidFill>
                  <a:latin typeface="黑体" panose="02010609060101010101" pitchFamily="49" charset="-122"/>
                </a:rPr>
                <a:t>2006-10</a:t>
              </a:r>
            </a:p>
          </p:txBody>
        </p:sp>
        <p:sp>
          <p:nvSpPr>
            <p:cNvPr id="29" name="Rectangle 24">
              <a:extLst>
                <a:ext uri="{FF2B5EF4-FFF2-40B4-BE49-F238E27FC236}">
                  <a16:creationId xmlns:a16="http://schemas.microsoft.com/office/drawing/2014/main" id="{811E4549-66A5-476C-96E6-F73F04190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3" y="2903"/>
              <a:ext cx="55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zh-CN" sz="1200">
                  <a:solidFill>
                    <a:schemeClr val="hlink"/>
                  </a:solidFill>
                  <a:latin typeface="黑体" panose="02010609060101010101" pitchFamily="49" charset="-122"/>
                </a:rPr>
                <a:t>2006-2</a:t>
              </a:r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17BDE43D-1A32-41AA-AC0C-ADCAEC68D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4" y="2935"/>
              <a:ext cx="59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zh-CN" sz="1000">
                  <a:solidFill>
                    <a:schemeClr val="hlink"/>
                  </a:solidFill>
                  <a:latin typeface="黑体" panose="02010609060101010101" pitchFamily="49" charset="-122"/>
                </a:rPr>
                <a:t>2005-7</a:t>
              </a:r>
            </a:p>
          </p:txBody>
        </p: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EC8E84CC-3B13-4DA1-A0A8-952D27EAA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" y="2631"/>
              <a:ext cx="428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zh-CN" sz="1000">
                  <a:solidFill>
                    <a:schemeClr val="hlink"/>
                  </a:solidFill>
                  <a:latin typeface="黑体" panose="02010609060101010101" pitchFamily="49" charset="-122"/>
                </a:rPr>
                <a:t>2007-6</a:t>
              </a:r>
            </a:p>
          </p:txBody>
        </p:sp>
      </p:grpSp>
      <p:grpSp>
        <p:nvGrpSpPr>
          <p:cNvPr id="32" name="Group 4">
            <a:extLst>
              <a:ext uri="{FF2B5EF4-FFF2-40B4-BE49-F238E27FC236}">
                <a16:creationId xmlns:a16="http://schemas.microsoft.com/office/drawing/2014/main" id="{3FFEE26B-DA21-4B2D-BB2E-CA306A0B3A9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04222" y="1070758"/>
            <a:ext cx="4419600" cy="2755900"/>
            <a:chOff x="2863" y="2131"/>
            <a:chExt cx="2784" cy="1736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077395D-B9E8-4269-9919-29416CFDD88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63" y="2131"/>
              <a:ext cx="2774" cy="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4" name="Group 74">
              <a:extLst>
                <a:ext uri="{FF2B5EF4-FFF2-40B4-BE49-F238E27FC236}">
                  <a16:creationId xmlns:a16="http://schemas.microsoft.com/office/drawing/2014/main" id="{63AF6965-5599-4103-A1C6-BE6A6ED8BA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2" y="2153"/>
              <a:ext cx="2736" cy="1697"/>
              <a:chOff x="2882" y="2153"/>
              <a:chExt cx="2736" cy="1697"/>
            </a:xfrm>
          </p:grpSpPr>
          <p:sp>
            <p:nvSpPr>
              <p:cNvPr id="42" name="Rectangle 5">
                <a:extLst>
                  <a:ext uri="{FF2B5EF4-FFF2-40B4-BE49-F238E27FC236}">
                    <a16:creationId xmlns:a16="http://schemas.microsoft.com/office/drawing/2014/main" id="{73C422DA-8886-40F7-920B-64BDD872D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2153"/>
                <a:ext cx="2736" cy="16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Rectangle 6">
                <a:extLst>
                  <a:ext uri="{FF2B5EF4-FFF2-40B4-BE49-F238E27FC236}">
                    <a16:creationId xmlns:a16="http://schemas.microsoft.com/office/drawing/2014/main" id="{0D14F3E7-ADBB-4651-8724-A4A47D64A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7" y="2292"/>
                <a:ext cx="2515" cy="1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Line 7">
                <a:extLst>
                  <a:ext uri="{FF2B5EF4-FFF2-40B4-BE49-F238E27FC236}">
                    <a16:creationId xmlns:a16="http://schemas.microsoft.com/office/drawing/2014/main" id="{6CFC0BD6-12BC-4192-B259-6F529E241E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7" y="3455"/>
                <a:ext cx="251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Line 8">
                <a:extLst>
                  <a:ext uri="{FF2B5EF4-FFF2-40B4-BE49-F238E27FC236}">
                    <a16:creationId xmlns:a16="http://schemas.microsoft.com/office/drawing/2014/main" id="{961C5B09-37B3-4A73-AD1E-BB41F62D0D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7" y="3164"/>
                <a:ext cx="251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Line 9">
                <a:extLst>
                  <a:ext uri="{FF2B5EF4-FFF2-40B4-BE49-F238E27FC236}">
                    <a16:creationId xmlns:a16="http://schemas.microsoft.com/office/drawing/2014/main" id="{D342CDD0-8AC5-4D3F-A763-31A88ADB01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7" y="2873"/>
                <a:ext cx="251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Line 10">
                <a:extLst>
                  <a:ext uri="{FF2B5EF4-FFF2-40B4-BE49-F238E27FC236}">
                    <a16:creationId xmlns:a16="http://schemas.microsoft.com/office/drawing/2014/main" id="{29ACB692-297C-4EBB-A87E-99819CA30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7" y="2582"/>
                <a:ext cx="251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Line 11">
                <a:extLst>
                  <a:ext uri="{FF2B5EF4-FFF2-40B4-BE49-F238E27FC236}">
                    <a16:creationId xmlns:a16="http://schemas.microsoft.com/office/drawing/2014/main" id="{74A36C5B-646E-42D3-94AF-DF78B2CE81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7" y="2292"/>
                <a:ext cx="251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Rectangle 12">
                <a:extLst>
                  <a:ext uri="{FF2B5EF4-FFF2-40B4-BE49-F238E27FC236}">
                    <a16:creationId xmlns:a16="http://schemas.microsoft.com/office/drawing/2014/main" id="{6425655D-2432-468E-8D19-0B5460793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7" y="2292"/>
                <a:ext cx="2515" cy="1453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13">
                <a:extLst>
                  <a:ext uri="{FF2B5EF4-FFF2-40B4-BE49-F238E27FC236}">
                    <a16:creationId xmlns:a16="http://schemas.microsoft.com/office/drawing/2014/main" id="{5FBBC6E1-6F84-48DE-AE11-159614D38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3" y="2413"/>
                <a:ext cx="2529" cy="1332"/>
              </a:xfrm>
              <a:custGeom>
                <a:avLst/>
                <a:gdLst>
                  <a:gd name="T0" fmla="*/ 48 w 2529"/>
                  <a:gd name="T1" fmla="*/ 0 h 1332"/>
                  <a:gd name="T2" fmla="*/ 133 w 2529"/>
                  <a:gd name="T3" fmla="*/ 139 h 1332"/>
                  <a:gd name="T4" fmla="*/ 218 w 2529"/>
                  <a:gd name="T5" fmla="*/ 191 h 1332"/>
                  <a:gd name="T6" fmla="*/ 300 w 2529"/>
                  <a:gd name="T7" fmla="*/ 412 h 1332"/>
                  <a:gd name="T8" fmla="*/ 385 w 2529"/>
                  <a:gd name="T9" fmla="*/ 477 h 1332"/>
                  <a:gd name="T10" fmla="*/ 470 w 2529"/>
                  <a:gd name="T11" fmla="*/ 460 h 1332"/>
                  <a:gd name="T12" fmla="*/ 555 w 2529"/>
                  <a:gd name="T13" fmla="*/ 534 h 1332"/>
                  <a:gd name="T14" fmla="*/ 640 w 2529"/>
                  <a:gd name="T15" fmla="*/ 608 h 1332"/>
                  <a:gd name="T16" fmla="*/ 722 w 2529"/>
                  <a:gd name="T17" fmla="*/ 660 h 1332"/>
                  <a:gd name="T18" fmla="*/ 807 w 2529"/>
                  <a:gd name="T19" fmla="*/ 703 h 1332"/>
                  <a:gd name="T20" fmla="*/ 892 w 2529"/>
                  <a:gd name="T21" fmla="*/ 751 h 1332"/>
                  <a:gd name="T22" fmla="*/ 977 w 2529"/>
                  <a:gd name="T23" fmla="*/ 790 h 1332"/>
                  <a:gd name="T24" fmla="*/ 1063 w 2529"/>
                  <a:gd name="T25" fmla="*/ 829 h 1332"/>
                  <a:gd name="T26" fmla="*/ 1144 w 2529"/>
                  <a:gd name="T27" fmla="*/ 864 h 1332"/>
                  <a:gd name="T28" fmla="*/ 1229 w 2529"/>
                  <a:gd name="T29" fmla="*/ 898 h 1332"/>
                  <a:gd name="T30" fmla="*/ 1314 w 2529"/>
                  <a:gd name="T31" fmla="*/ 929 h 1332"/>
                  <a:gd name="T32" fmla="*/ 1400 w 2529"/>
                  <a:gd name="T33" fmla="*/ 955 h 1332"/>
                  <a:gd name="T34" fmla="*/ 1485 w 2529"/>
                  <a:gd name="T35" fmla="*/ 981 h 1332"/>
                  <a:gd name="T36" fmla="*/ 1566 w 2529"/>
                  <a:gd name="T37" fmla="*/ 1007 h 1332"/>
                  <a:gd name="T38" fmla="*/ 1651 w 2529"/>
                  <a:gd name="T39" fmla="*/ 1029 h 1332"/>
                  <a:gd name="T40" fmla="*/ 1737 w 2529"/>
                  <a:gd name="T41" fmla="*/ 1050 h 1332"/>
                  <a:gd name="T42" fmla="*/ 1822 w 2529"/>
                  <a:gd name="T43" fmla="*/ 1072 h 1332"/>
                  <a:gd name="T44" fmla="*/ 1907 w 2529"/>
                  <a:gd name="T45" fmla="*/ 1089 h 1332"/>
                  <a:gd name="T46" fmla="*/ 1988 w 2529"/>
                  <a:gd name="T47" fmla="*/ 1107 h 1332"/>
                  <a:gd name="T48" fmla="*/ 2074 w 2529"/>
                  <a:gd name="T49" fmla="*/ 1124 h 1332"/>
                  <a:gd name="T50" fmla="*/ 2159 w 2529"/>
                  <a:gd name="T51" fmla="*/ 1137 h 1332"/>
                  <a:gd name="T52" fmla="*/ 2244 w 2529"/>
                  <a:gd name="T53" fmla="*/ 1150 h 1332"/>
                  <a:gd name="T54" fmla="*/ 2325 w 2529"/>
                  <a:gd name="T55" fmla="*/ 1163 h 1332"/>
                  <a:gd name="T56" fmla="*/ 2411 w 2529"/>
                  <a:gd name="T57" fmla="*/ 1176 h 1332"/>
                  <a:gd name="T58" fmla="*/ 2496 w 2529"/>
                  <a:gd name="T59" fmla="*/ 1185 h 1332"/>
                  <a:gd name="T60" fmla="*/ 2496 w 2529"/>
                  <a:gd name="T61" fmla="*/ 1332 h 1332"/>
                  <a:gd name="T62" fmla="*/ 2411 w 2529"/>
                  <a:gd name="T63" fmla="*/ 1332 h 1332"/>
                  <a:gd name="T64" fmla="*/ 2325 w 2529"/>
                  <a:gd name="T65" fmla="*/ 1332 h 1332"/>
                  <a:gd name="T66" fmla="*/ 2244 w 2529"/>
                  <a:gd name="T67" fmla="*/ 1332 h 1332"/>
                  <a:gd name="T68" fmla="*/ 2159 w 2529"/>
                  <a:gd name="T69" fmla="*/ 1332 h 1332"/>
                  <a:gd name="T70" fmla="*/ 2074 w 2529"/>
                  <a:gd name="T71" fmla="*/ 1332 h 1332"/>
                  <a:gd name="T72" fmla="*/ 1988 w 2529"/>
                  <a:gd name="T73" fmla="*/ 1332 h 1332"/>
                  <a:gd name="T74" fmla="*/ 1907 w 2529"/>
                  <a:gd name="T75" fmla="*/ 1332 h 1332"/>
                  <a:gd name="T76" fmla="*/ 1822 w 2529"/>
                  <a:gd name="T77" fmla="*/ 1332 h 1332"/>
                  <a:gd name="T78" fmla="*/ 1737 w 2529"/>
                  <a:gd name="T79" fmla="*/ 1332 h 1332"/>
                  <a:gd name="T80" fmla="*/ 1651 w 2529"/>
                  <a:gd name="T81" fmla="*/ 1332 h 1332"/>
                  <a:gd name="T82" fmla="*/ 1566 w 2529"/>
                  <a:gd name="T83" fmla="*/ 1332 h 1332"/>
                  <a:gd name="T84" fmla="*/ 1485 w 2529"/>
                  <a:gd name="T85" fmla="*/ 1332 h 1332"/>
                  <a:gd name="T86" fmla="*/ 1400 w 2529"/>
                  <a:gd name="T87" fmla="*/ 1332 h 1332"/>
                  <a:gd name="T88" fmla="*/ 1314 w 2529"/>
                  <a:gd name="T89" fmla="*/ 1332 h 1332"/>
                  <a:gd name="T90" fmla="*/ 1229 w 2529"/>
                  <a:gd name="T91" fmla="*/ 1332 h 1332"/>
                  <a:gd name="T92" fmla="*/ 1144 w 2529"/>
                  <a:gd name="T93" fmla="*/ 1332 h 1332"/>
                  <a:gd name="T94" fmla="*/ 1063 w 2529"/>
                  <a:gd name="T95" fmla="*/ 1332 h 1332"/>
                  <a:gd name="T96" fmla="*/ 977 w 2529"/>
                  <a:gd name="T97" fmla="*/ 1332 h 1332"/>
                  <a:gd name="T98" fmla="*/ 892 w 2529"/>
                  <a:gd name="T99" fmla="*/ 1332 h 1332"/>
                  <a:gd name="T100" fmla="*/ 807 w 2529"/>
                  <a:gd name="T101" fmla="*/ 1332 h 1332"/>
                  <a:gd name="T102" fmla="*/ 722 w 2529"/>
                  <a:gd name="T103" fmla="*/ 1332 h 1332"/>
                  <a:gd name="T104" fmla="*/ 640 w 2529"/>
                  <a:gd name="T105" fmla="*/ 1332 h 1332"/>
                  <a:gd name="T106" fmla="*/ 555 w 2529"/>
                  <a:gd name="T107" fmla="*/ 1332 h 1332"/>
                  <a:gd name="T108" fmla="*/ 470 w 2529"/>
                  <a:gd name="T109" fmla="*/ 1332 h 1332"/>
                  <a:gd name="T110" fmla="*/ 385 w 2529"/>
                  <a:gd name="T111" fmla="*/ 1332 h 1332"/>
                  <a:gd name="T112" fmla="*/ 300 w 2529"/>
                  <a:gd name="T113" fmla="*/ 1332 h 1332"/>
                  <a:gd name="T114" fmla="*/ 218 w 2529"/>
                  <a:gd name="T115" fmla="*/ 1332 h 1332"/>
                  <a:gd name="T116" fmla="*/ 133 w 2529"/>
                  <a:gd name="T117" fmla="*/ 1332 h 1332"/>
                  <a:gd name="T118" fmla="*/ 48 w 2529"/>
                  <a:gd name="T119" fmla="*/ 133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529" h="1332">
                    <a:moveTo>
                      <a:pt x="0" y="1332"/>
                    </a:moveTo>
                    <a:lnTo>
                      <a:pt x="0" y="174"/>
                    </a:lnTo>
                    <a:lnTo>
                      <a:pt x="14" y="187"/>
                    </a:lnTo>
                    <a:lnTo>
                      <a:pt x="33" y="26"/>
                    </a:lnTo>
                    <a:lnTo>
                      <a:pt x="48" y="0"/>
                    </a:lnTo>
                    <a:lnTo>
                      <a:pt x="66" y="122"/>
                    </a:lnTo>
                    <a:lnTo>
                      <a:pt x="81" y="326"/>
                    </a:lnTo>
                    <a:lnTo>
                      <a:pt x="100" y="169"/>
                    </a:lnTo>
                    <a:lnTo>
                      <a:pt x="114" y="204"/>
                    </a:lnTo>
                    <a:lnTo>
                      <a:pt x="133" y="139"/>
                    </a:lnTo>
                    <a:lnTo>
                      <a:pt x="148" y="117"/>
                    </a:lnTo>
                    <a:lnTo>
                      <a:pt x="166" y="178"/>
                    </a:lnTo>
                    <a:lnTo>
                      <a:pt x="185" y="200"/>
                    </a:lnTo>
                    <a:lnTo>
                      <a:pt x="200" y="161"/>
                    </a:lnTo>
                    <a:lnTo>
                      <a:pt x="218" y="191"/>
                    </a:lnTo>
                    <a:lnTo>
                      <a:pt x="233" y="273"/>
                    </a:lnTo>
                    <a:lnTo>
                      <a:pt x="251" y="313"/>
                    </a:lnTo>
                    <a:lnTo>
                      <a:pt x="266" y="373"/>
                    </a:lnTo>
                    <a:lnTo>
                      <a:pt x="285" y="382"/>
                    </a:lnTo>
                    <a:lnTo>
                      <a:pt x="300" y="412"/>
                    </a:lnTo>
                    <a:lnTo>
                      <a:pt x="318" y="438"/>
                    </a:lnTo>
                    <a:lnTo>
                      <a:pt x="333" y="421"/>
                    </a:lnTo>
                    <a:lnTo>
                      <a:pt x="351" y="490"/>
                    </a:lnTo>
                    <a:lnTo>
                      <a:pt x="370" y="490"/>
                    </a:lnTo>
                    <a:lnTo>
                      <a:pt x="385" y="477"/>
                    </a:lnTo>
                    <a:lnTo>
                      <a:pt x="403" y="490"/>
                    </a:lnTo>
                    <a:lnTo>
                      <a:pt x="418" y="469"/>
                    </a:lnTo>
                    <a:lnTo>
                      <a:pt x="437" y="408"/>
                    </a:lnTo>
                    <a:lnTo>
                      <a:pt x="451" y="425"/>
                    </a:lnTo>
                    <a:lnTo>
                      <a:pt x="470" y="460"/>
                    </a:lnTo>
                    <a:lnTo>
                      <a:pt x="488" y="508"/>
                    </a:lnTo>
                    <a:lnTo>
                      <a:pt x="503" y="477"/>
                    </a:lnTo>
                    <a:lnTo>
                      <a:pt x="522" y="508"/>
                    </a:lnTo>
                    <a:lnTo>
                      <a:pt x="537" y="543"/>
                    </a:lnTo>
                    <a:lnTo>
                      <a:pt x="555" y="534"/>
                    </a:lnTo>
                    <a:lnTo>
                      <a:pt x="570" y="564"/>
                    </a:lnTo>
                    <a:lnTo>
                      <a:pt x="588" y="573"/>
                    </a:lnTo>
                    <a:lnTo>
                      <a:pt x="607" y="586"/>
                    </a:lnTo>
                    <a:lnTo>
                      <a:pt x="622" y="595"/>
                    </a:lnTo>
                    <a:lnTo>
                      <a:pt x="640" y="608"/>
                    </a:lnTo>
                    <a:lnTo>
                      <a:pt x="655" y="616"/>
                    </a:lnTo>
                    <a:lnTo>
                      <a:pt x="674" y="629"/>
                    </a:lnTo>
                    <a:lnTo>
                      <a:pt x="692" y="638"/>
                    </a:lnTo>
                    <a:lnTo>
                      <a:pt x="707" y="647"/>
                    </a:lnTo>
                    <a:lnTo>
                      <a:pt x="722" y="660"/>
                    </a:lnTo>
                    <a:lnTo>
                      <a:pt x="740" y="668"/>
                    </a:lnTo>
                    <a:lnTo>
                      <a:pt x="759" y="677"/>
                    </a:lnTo>
                    <a:lnTo>
                      <a:pt x="774" y="686"/>
                    </a:lnTo>
                    <a:lnTo>
                      <a:pt x="792" y="694"/>
                    </a:lnTo>
                    <a:lnTo>
                      <a:pt x="807" y="703"/>
                    </a:lnTo>
                    <a:lnTo>
                      <a:pt x="825" y="716"/>
                    </a:lnTo>
                    <a:lnTo>
                      <a:pt x="840" y="725"/>
                    </a:lnTo>
                    <a:lnTo>
                      <a:pt x="859" y="733"/>
                    </a:lnTo>
                    <a:lnTo>
                      <a:pt x="877" y="742"/>
                    </a:lnTo>
                    <a:lnTo>
                      <a:pt x="892" y="751"/>
                    </a:lnTo>
                    <a:lnTo>
                      <a:pt x="907" y="760"/>
                    </a:lnTo>
                    <a:lnTo>
                      <a:pt x="925" y="764"/>
                    </a:lnTo>
                    <a:lnTo>
                      <a:pt x="944" y="773"/>
                    </a:lnTo>
                    <a:lnTo>
                      <a:pt x="959" y="781"/>
                    </a:lnTo>
                    <a:lnTo>
                      <a:pt x="977" y="790"/>
                    </a:lnTo>
                    <a:lnTo>
                      <a:pt x="992" y="799"/>
                    </a:lnTo>
                    <a:lnTo>
                      <a:pt x="1011" y="807"/>
                    </a:lnTo>
                    <a:lnTo>
                      <a:pt x="1025" y="812"/>
                    </a:lnTo>
                    <a:lnTo>
                      <a:pt x="1044" y="820"/>
                    </a:lnTo>
                    <a:lnTo>
                      <a:pt x="1063" y="829"/>
                    </a:lnTo>
                    <a:lnTo>
                      <a:pt x="1077" y="838"/>
                    </a:lnTo>
                    <a:lnTo>
                      <a:pt x="1096" y="842"/>
                    </a:lnTo>
                    <a:lnTo>
                      <a:pt x="1111" y="851"/>
                    </a:lnTo>
                    <a:lnTo>
                      <a:pt x="1129" y="855"/>
                    </a:lnTo>
                    <a:lnTo>
                      <a:pt x="1144" y="864"/>
                    </a:lnTo>
                    <a:lnTo>
                      <a:pt x="1163" y="872"/>
                    </a:lnTo>
                    <a:lnTo>
                      <a:pt x="1177" y="877"/>
                    </a:lnTo>
                    <a:lnTo>
                      <a:pt x="1196" y="885"/>
                    </a:lnTo>
                    <a:lnTo>
                      <a:pt x="1214" y="890"/>
                    </a:lnTo>
                    <a:lnTo>
                      <a:pt x="1229" y="898"/>
                    </a:lnTo>
                    <a:lnTo>
                      <a:pt x="1248" y="903"/>
                    </a:lnTo>
                    <a:lnTo>
                      <a:pt x="1263" y="911"/>
                    </a:lnTo>
                    <a:lnTo>
                      <a:pt x="1281" y="916"/>
                    </a:lnTo>
                    <a:lnTo>
                      <a:pt x="1300" y="920"/>
                    </a:lnTo>
                    <a:lnTo>
                      <a:pt x="1314" y="929"/>
                    </a:lnTo>
                    <a:lnTo>
                      <a:pt x="1333" y="933"/>
                    </a:lnTo>
                    <a:lnTo>
                      <a:pt x="1348" y="937"/>
                    </a:lnTo>
                    <a:lnTo>
                      <a:pt x="1366" y="946"/>
                    </a:lnTo>
                    <a:lnTo>
                      <a:pt x="1381" y="950"/>
                    </a:lnTo>
                    <a:lnTo>
                      <a:pt x="1400" y="955"/>
                    </a:lnTo>
                    <a:lnTo>
                      <a:pt x="1418" y="964"/>
                    </a:lnTo>
                    <a:lnTo>
                      <a:pt x="1433" y="968"/>
                    </a:lnTo>
                    <a:lnTo>
                      <a:pt x="1451" y="972"/>
                    </a:lnTo>
                    <a:lnTo>
                      <a:pt x="1470" y="977"/>
                    </a:lnTo>
                    <a:lnTo>
                      <a:pt x="1485" y="981"/>
                    </a:lnTo>
                    <a:lnTo>
                      <a:pt x="1500" y="990"/>
                    </a:lnTo>
                    <a:lnTo>
                      <a:pt x="1518" y="994"/>
                    </a:lnTo>
                    <a:lnTo>
                      <a:pt x="1533" y="998"/>
                    </a:lnTo>
                    <a:lnTo>
                      <a:pt x="1551" y="1003"/>
                    </a:lnTo>
                    <a:lnTo>
                      <a:pt x="1566" y="1007"/>
                    </a:lnTo>
                    <a:lnTo>
                      <a:pt x="1585" y="1011"/>
                    </a:lnTo>
                    <a:lnTo>
                      <a:pt x="1600" y="1016"/>
                    </a:lnTo>
                    <a:lnTo>
                      <a:pt x="1618" y="1020"/>
                    </a:lnTo>
                    <a:lnTo>
                      <a:pt x="1637" y="1024"/>
                    </a:lnTo>
                    <a:lnTo>
                      <a:pt x="1651" y="1029"/>
                    </a:lnTo>
                    <a:lnTo>
                      <a:pt x="1670" y="1033"/>
                    </a:lnTo>
                    <a:lnTo>
                      <a:pt x="1685" y="1037"/>
                    </a:lnTo>
                    <a:lnTo>
                      <a:pt x="1703" y="1042"/>
                    </a:lnTo>
                    <a:lnTo>
                      <a:pt x="1718" y="1046"/>
                    </a:lnTo>
                    <a:lnTo>
                      <a:pt x="1737" y="1050"/>
                    </a:lnTo>
                    <a:lnTo>
                      <a:pt x="1751" y="1055"/>
                    </a:lnTo>
                    <a:lnTo>
                      <a:pt x="1770" y="1059"/>
                    </a:lnTo>
                    <a:lnTo>
                      <a:pt x="1785" y="1063"/>
                    </a:lnTo>
                    <a:lnTo>
                      <a:pt x="1803" y="1068"/>
                    </a:lnTo>
                    <a:lnTo>
                      <a:pt x="1822" y="1072"/>
                    </a:lnTo>
                    <a:lnTo>
                      <a:pt x="1837" y="1076"/>
                    </a:lnTo>
                    <a:lnTo>
                      <a:pt x="1855" y="1081"/>
                    </a:lnTo>
                    <a:lnTo>
                      <a:pt x="1870" y="1081"/>
                    </a:lnTo>
                    <a:lnTo>
                      <a:pt x="1888" y="1085"/>
                    </a:lnTo>
                    <a:lnTo>
                      <a:pt x="1907" y="1089"/>
                    </a:lnTo>
                    <a:lnTo>
                      <a:pt x="1922" y="1094"/>
                    </a:lnTo>
                    <a:lnTo>
                      <a:pt x="1940" y="1098"/>
                    </a:lnTo>
                    <a:lnTo>
                      <a:pt x="1955" y="1098"/>
                    </a:lnTo>
                    <a:lnTo>
                      <a:pt x="1974" y="1102"/>
                    </a:lnTo>
                    <a:lnTo>
                      <a:pt x="1988" y="1107"/>
                    </a:lnTo>
                    <a:lnTo>
                      <a:pt x="2007" y="1111"/>
                    </a:lnTo>
                    <a:lnTo>
                      <a:pt x="2022" y="1111"/>
                    </a:lnTo>
                    <a:lnTo>
                      <a:pt x="2040" y="1115"/>
                    </a:lnTo>
                    <a:lnTo>
                      <a:pt x="2059" y="1120"/>
                    </a:lnTo>
                    <a:lnTo>
                      <a:pt x="2074" y="1124"/>
                    </a:lnTo>
                    <a:lnTo>
                      <a:pt x="2092" y="1124"/>
                    </a:lnTo>
                    <a:lnTo>
                      <a:pt x="2107" y="1128"/>
                    </a:lnTo>
                    <a:lnTo>
                      <a:pt x="2125" y="1133"/>
                    </a:lnTo>
                    <a:lnTo>
                      <a:pt x="2140" y="1133"/>
                    </a:lnTo>
                    <a:lnTo>
                      <a:pt x="2159" y="1137"/>
                    </a:lnTo>
                    <a:lnTo>
                      <a:pt x="2174" y="1141"/>
                    </a:lnTo>
                    <a:lnTo>
                      <a:pt x="2192" y="1141"/>
                    </a:lnTo>
                    <a:lnTo>
                      <a:pt x="2211" y="1146"/>
                    </a:lnTo>
                    <a:lnTo>
                      <a:pt x="2225" y="1150"/>
                    </a:lnTo>
                    <a:lnTo>
                      <a:pt x="2244" y="1150"/>
                    </a:lnTo>
                    <a:lnTo>
                      <a:pt x="2259" y="1154"/>
                    </a:lnTo>
                    <a:lnTo>
                      <a:pt x="2277" y="1154"/>
                    </a:lnTo>
                    <a:lnTo>
                      <a:pt x="2296" y="1159"/>
                    </a:lnTo>
                    <a:lnTo>
                      <a:pt x="2311" y="1163"/>
                    </a:lnTo>
                    <a:lnTo>
                      <a:pt x="2325" y="1163"/>
                    </a:lnTo>
                    <a:lnTo>
                      <a:pt x="2344" y="1167"/>
                    </a:lnTo>
                    <a:lnTo>
                      <a:pt x="2359" y="1167"/>
                    </a:lnTo>
                    <a:lnTo>
                      <a:pt x="2377" y="1172"/>
                    </a:lnTo>
                    <a:lnTo>
                      <a:pt x="2396" y="1172"/>
                    </a:lnTo>
                    <a:lnTo>
                      <a:pt x="2411" y="1176"/>
                    </a:lnTo>
                    <a:lnTo>
                      <a:pt x="2429" y="1176"/>
                    </a:lnTo>
                    <a:lnTo>
                      <a:pt x="2444" y="1180"/>
                    </a:lnTo>
                    <a:lnTo>
                      <a:pt x="2462" y="1180"/>
                    </a:lnTo>
                    <a:lnTo>
                      <a:pt x="2481" y="1185"/>
                    </a:lnTo>
                    <a:lnTo>
                      <a:pt x="2496" y="1185"/>
                    </a:lnTo>
                    <a:lnTo>
                      <a:pt x="2514" y="1189"/>
                    </a:lnTo>
                    <a:lnTo>
                      <a:pt x="2529" y="1189"/>
                    </a:lnTo>
                    <a:lnTo>
                      <a:pt x="2529" y="1332"/>
                    </a:lnTo>
                    <a:lnTo>
                      <a:pt x="2514" y="1332"/>
                    </a:lnTo>
                    <a:lnTo>
                      <a:pt x="2496" y="1332"/>
                    </a:lnTo>
                    <a:lnTo>
                      <a:pt x="2481" y="1332"/>
                    </a:lnTo>
                    <a:lnTo>
                      <a:pt x="2462" y="1332"/>
                    </a:lnTo>
                    <a:lnTo>
                      <a:pt x="2444" y="1332"/>
                    </a:lnTo>
                    <a:lnTo>
                      <a:pt x="2429" y="1332"/>
                    </a:lnTo>
                    <a:lnTo>
                      <a:pt x="2411" y="1332"/>
                    </a:lnTo>
                    <a:lnTo>
                      <a:pt x="2396" y="1332"/>
                    </a:lnTo>
                    <a:lnTo>
                      <a:pt x="2377" y="1332"/>
                    </a:lnTo>
                    <a:lnTo>
                      <a:pt x="2359" y="1332"/>
                    </a:lnTo>
                    <a:lnTo>
                      <a:pt x="2344" y="1332"/>
                    </a:lnTo>
                    <a:lnTo>
                      <a:pt x="2325" y="1332"/>
                    </a:lnTo>
                    <a:lnTo>
                      <a:pt x="2311" y="1332"/>
                    </a:lnTo>
                    <a:lnTo>
                      <a:pt x="2296" y="1332"/>
                    </a:lnTo>
                    <a:lnTo>
                      <a:pt x="2277" y="1332"/>
                    </a:lnTo>
                    <a:lnTo>
                      <a:pt x="2259" y="1332"/>
                    </a:lnTo>
                    <a:lnTo>
                      <a:pt x="2244" y="1332"/>
                    </a:lnTo>
                    <a:lnTo>
                      <a:pt x="2225" y="1332"/>
                    </a:lnTo>
                    <a:lnTo>
                      <a:pt x="2211" y="1332"/>
                    </a:lnTo>
                    <a:lnTo>
                      <a:pt x="2192" y="1332"/>
                    </a:lnTo>
                    <a:lnTo>
                      <a:pt x="2174" y="1332"/>
                    </a:lnTo>
                    <a:lnTo>
                      <a:pt x="2159" y="1332"/>
                    </a:lnTo>
                    <a:lnTo>
                      <a:pt x="2140" y="1332"/>
                    </a:lnTo>
                    <a:lnTo>
                      <a:pt x="2125" y="1332"/>
                    </a:lnTo>
                    <a:lnTo>
                      <a:pt x="2107" y="1332"/>
                    </a:lnTo>
                    <a:lnTo>
                      <a:pt x="2092" y="1332"/>
                    </a:lnTo>
                    <a:lnTo>
                      <a:pt x="2074" y="1332"/>
                    </a:lnTo>
                    <a:lnTo>
                      <a:pt x="2059" y="1332"/>
                    </a:lnTo>
                    <a:lnTo>
                      <a:pt x="2040" y="1332"/>
                    </a:lnTo>
                    <a:lnTo>
                      <a:pt x="2022" y="1332"/>
                    </a:lnTo>
                    <a:lnTo>
                      <a:pt x="2007" y="1332"/>
                    </a:lnTo>
                    <a:lnTo>
                      <a:pt x="1988" y="1332"/>
                    </a:lnTo>
                    <a:lnTo>
                      <a:pt x="1974" y="1332"/>
                    </a:lnTo>
                    <a:lnTo>
                      <a:pt x="1955" y="1332"/>
                    </a:lnTo>
                    <a:lnTo>
                      <a:pt x="1940" y="1332"/>
                    </a:lnTo>
                    <a:lnTo>
                      <a:pt x="1922" y="1332"/>
                    </a:lnTo>
                    <a:lnTo>
                      <a:pt x="1907" y="1332"/>
                    </a:lnTo>
                    <a:lnTo>
                      <a:pt x="1888" y="1332"/>
                    </a:lnTo>
                    <a:lnTo>
                      <a:pt x="1870" y="1332"/>
                    </a:lnTo>
                    <a:lnTo>
                      <a:pt x="1855" y="1332"/>
                    </a:lnTo>
                    <a:lnTo>
                      <a:pt x="1837" y="1332"/>
                    </a:lnTo>
                    <a:lnTo>
                      <a:pt x="1822" y="1332"/>
                    </a:lnTo>
                    <a:lnTo>
                      <a:pt x="1803" y="1332"/>
                    </a:lnTo>
                    <a:lnTo>
                      <a:pt x="1785" y="1332"/>
                    </a:lnTo>
                    <a:lnTo>
                      <a:pt x="1770" y="1332"/>
                    </a:lnTo>
                    <a:lnTo>
                      <a:pt x="1751" y="1332"/>
                    </a:lnTo>
                    <a:lnTo>
                      <a:pt x="1737" y="1332"/>
                    </a:lnTo>
                    <a:lnTo>
                      <a:pt x="1718" y="1332"/>
                    </a:lnTo>
                    <a:lnTo>
                      <a:pt x="1703" y="1332"/>
                    </a:lnTo>
                    <a:lnTo>
                      <a:pt x="1685" y="1332"/>
                    </a:lnTo>
                    <a:lnTo>
                      <a:pt x="1670" y="1332"/>
                    </a:lnTo>
                    <a:lnTo>
                      <a:pt x="1651" y="1332"/>
                    </a:lnTo>
                    <a:lnTo>
                      <a:pt x="1637" y="1332"/>
                    </a:lnTo>
                    <a:lnTo>
                      <a:pt x="1618" y="1332"/>
                    </a:lnTo>
                    <a:lnTo>
                      <a:pt x="1600" y="1332"/>
                    </a:lnTo>
                    <a:lnTo>
                      <a:pt x="1585" y="1332"/>
                    </a:lnTo>
                    <a:lnTo>
                      <a:pt x="1566" y="1332"/>
                    </a:lnTo>
                    <a:lnTo>
                      <a:pt x="1551" y="1332"/>
                    </a:lnTo>
                    <a:lnTo>
                      <a:pt x="1533" y="1332"/>
                    </a:lnTo>
                    <a:lnTo>
                      <a:pt x="1518" y="1332"/>
                    </a:lnTo>
                    <a:lnTo>
                      <a:pt x="1500" y="1332"/>
                    </a:lnTo>
                    <a:lnTo>
                      <a:pt x="1485" y="1332"/>
                    </a:lnTo>
                    <a:lnTo>
                      <a:pt x="1470" y="1332"/>
                    </a:lnTo>
                    <a:lnTo>
                      <a:pt x="1451" y="1332"/>
                    </a:lnTo>
                    <a:lnTo>
                      <a:pt x="1433" y="1332"/>
                    </a:lnTo>
                    <a:lnTo>
                      <a:pt x="1418" y="1332"/>
                    </a:lnTo>
                    <a:lnTo>
                      <a:pt x="1400" y="1332"/>
                    </a:lnTo>
                    <a:lnTo>
                      <a:pt x="1381" y="1332"/>
                    </a:lnTo>
                    <a:lnTo>
                      <a:pt x="1366" y="1332"/>
                    </a:lnTo>
                    <a:lnTo>
                      <a:pt x="1348" y="1332"/>
                    </a:lnTo>
                    <a:lnTo>
                      <a:pt x="1333" y="1332"/>
                    </a:lnTo>
                    <a:lnTo>
                      <a:pt x="1314" y="1332"/>
                    </a:lnTo>
                    <a:lnTo>
                      <a:pt x="1300" y="1332"/>
                    </a:lnTo>
                    <a:lnTo>
                      <a:pt x="1281" y="1332"/>
                    </a:lnTo>
                    <a:lnTo>
                      <a:pt x="1263" y="1332"/>
                    </a:lnTo>
                    <a:lnTo>
                      <a:pt x="1248" y="1332"/>
                    </a:lnTo>
                    <a:lnTo>
                      <a:pt x="1229" y="1332"/>
                    </a:lnTo>
                    <a:lnTo>
                      <a:pt x="1214" y="1332"/>
                    </a:lnTo>
                    <a:lnTo>
                      <a:pt x="1196" y="1332"/>
                    </a:lnTo>
                    <a:lnTo>
                      <a:pt x="1177" y="1332"/>
                    </a:lnTo>
                    <a:lnTo>
                      <a:pt x="1163" y="1332"/>
                    </a:lnTo>
                    <a:lnTo>
                      <a:pt x="1144" y="1332"/>
                    </a:lnTo>
                    <a:lnTo>
                      <a:pt x="1129" y="1332"/>
                    </a:lnTo>
                    <a:lnTo>
                      <a:pt x="1111" y="1332"/>
                    </a:lnTo>
                    <a:lnTo>
                      <a:pt x="1096" y="1332"/>
                    </a:lnTo>
                    <a:lnTo>
                      <a:pt x="1077" y="1332"/>
                    </a:lnTo>
                    <a:lnTo>
                      <a:pt x="1063" y="1332"/>
                    </a:lnTo>
                    <a:lnTo>
                      <a:pt x="1044" y="1332"/>
                    </a:lnTo>
                    <a:lnTo>
                      <a:pt x="1025" y="1332"/>
                    </a:lnTo>
                    <a:lnTo>
                      <a:pt x="1011" y="1332"/>
                    </a:lnTo>
                    <a:lnTo>
                      <a:pt x="992" y="1332"/>
                    </a:lnTo>
                    <a:lnTo>
                      <a:pt x="977" y="1332"/>
                    </a:lnTo>
                    <a:lnTo>
                      <a:pt x="959" y="1332"/>
                    </a:lnTo>
                    <a:lnTo>
                      <a:pt x="944" y="1332"/>
                    </a:lnTo>
                    <a:lnTo>
                      <a:pt x="925" y="1332"/>
                    </a:lnTo>
                    <a:lnTo>
                      <a:pt x="907" y="1332"/>
                    </a:lnTo>
                    <a:lnTo>
                      <a:pt x="892" y="1332"/>
                    </a:lnTo>
                    <a:lnTo>
                      <a:pt x="877" y="1332"/>
                    </a:lnTo>
                    <a:lnTo>
                      <a:pt x="859" y="1332"/>
                    </a:lnTo>
                    <a:lnTo>
                      <a:pt x="840" y="1332"/>
                    </a:lnTo>
                    <a:lnTo>
                      <a:pt x="825" y="1332"/>
                    </a:lnTo>
                    <a:lnTo>
                      <a:pt x="807" y="1332"/>
                    </a:lnTo>
                    <a:lnTo>
                      <a:pt x="792" y="1332"/>
                    </a:lnTo>
                    <a:lnTo>
                      <a:pt x="774" y="1332"/>
                    </a:lnTo>
                    <a:lnTo>
                      <a:pt x="759" y="1332"/>
                    </a:lnTo>
                    <a:lnTo>
                      <a:pt x="740" y="1332"/>
                    </a:lnTo>
                    <a:lnTo>
                      <a:pt x="722" y="1332"/>
                    </a:lnTo>
                    <a:lnTo>
                      <a:pt x="707" y="1332"/>
                    </a:lnTo>
                    <a:lnTo>
                      <a:pt x="692" y="1332"/>
                    </a:lnTo>
                    <a:lnTo>
                      <a:pt x="674" y="1332"/>
                    </a:lnTo>
                    <a:lnTo>
                      <a:pt x="655" y="1332"/>
                    </a:lnTo>
                    <a:lnTo>
                      <a:pt x="640" y="1332"/>
                    </a:lnTo>
                    <a:lnTo>
                      <a:pt x="622" y="1332"/>
                    </a:lnTo>
                    <a:lnTo>
                      <a:pt x="607" y="1332"/>
                    </a:lnTo>
                    <a:lnTo>
                      <a:pt x="588" y="1332"/>
                    </a:lnTo>
                    <a:lnTo>
                      <a:pt x="570" y="1332"/>
                    </a:lnTo>
                    <a:lnTo>
                      <a:pt x="555" y="1332"/>
                    </a:lnTo>
                    <a:lnTo>
                      <a:pt x="537" y="1332"/>
                    </a:lnTo>
                    <a:lnTo>
                      <a:pt x="522" y="1332"/>
                    </a:lnTo>
                    <a:lnTo>
                      <a:pt x="503" y="1332"/>
                    </a:lnTo>
                    <a:lnTo>
                      <a:pt x="488" y="1332"/>
                    </a:lnTo>
                    <a:lnTo>
                      <a:pt x="470" y="1332"/>
                    </a:lnTo>
                    <a:lnTo>
                      <a:pt x="451" y="1332"/>
                    </a:lnTo>
                    <a:lnTo>
                      <a:pt x="437" y="1332"/>
                    </a:lnTo>
                    <a:lnTo>
                      <a:pt x="418" y="1332"/>
                    </a:lnTo>
                    <a:lnTo>
                      <a:pt x="403" y="1332"/>
                    </a:lnTo>
                    <a:lnTo>
                      <a:pt x="385" y="1332"/>
                    </a:lnTo>
                    <a:lnTo>
                      <a:pt x="370" y="1332"/>
                    </a:lnTo>
                    <a:lnTo>
                      <a:pt x="351" y="1332"/>
                    </a:lnTo>
                    <a:lnTo>
                      <a:pt x="333" y="1332"/>
                    </a:lnTo>
                    <a:lnTo>
                      <a:pt x="318" y="1332"/>
                    </a:lnTo>
                    <a:lnTo>
                      <a:pt x="300" y="1332"/>
                    </a:lnTo>
                    <a:lnTo>
                      <a:pt x="285" y="1332"/>
                    </a:lnTo>
                    <a:lnTo>
                      <a:pt x="266" y="1332"/>
                    </a:lnTo>
                    <a:lnTo>
                      <a:pt x="251" y="1332"/>
                    </a:lnTo>
                    <a:lnTo>
                      <a:pt x="233" y="1332"/>
                    </a:lnTo>
                    <a:lnTo>
                      <a:pt x="218" y="1332"/>
                    </a:lnTo>
                    <a:lnTo>
                      <a:pt x="200" y="1332"/>
                    </a:lnTo>
                    <a:lnTo>
                      <a:pt x="185" y="1332"/>
                    </a:lnTo>
                    <a:lnTo>
                      <a:pt x="166" y="1332"/>
                    </a:lnTo>
                    <a:lnTo>
                      <a:pt x="148" y="1332"/>
                    </a:lnTo>
                    <a:lnTo>
                      <a:pt x="133" y="1332"/>
                    </a:lnTo>
                    <a:lnTo>
                      <a:pt x="114" y="1332"/>
                    </a:lnTo>
                    <a:lnTo>
                      <a:pt x="100" y="1332"/>
                    </a:lnTo>
                    <a:lnTo>
                      <a:pt x="81" y="1332"/>
                    </a:lnTo>
                    <a:lnTo>
                      <a:pt x="66" y="1332"/>
                    </a:lnTo>
                    <a:lnTo>
                      <a:pt x="48" y="1332"/>
                    </a:lnTo>
                    <a:lnTo>
                      <a:pt x="33" y="1332"/>
                    </a:lnTo>
                    <a:lnTo>
                      <a:pt x="14" y="1332"/>
                    </a:lnTo>
                    <a:lnTo>
                      <a:pt x="0" y="1332"/>
                    </a:lnTo>
                    <a:close/>
                  </a:path>
                </a:pathLst>
              </a:custGeom>
              <a:solidFill>
                <a:srgbClr val="99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3B9BB039-5428-4D09-A07F-3A179A16E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3" y="2413"/>
                <a:ext cx="2529" cy="1332"/>
              </a:xfrm>
              <a:custGeom>
                <a:avLst/>
                <a:gdLst>
                  <a:gd name="T0" fmla="*/ 66 w 2529"/>
                  <a:gd name="T1" fmla="*/ 122 h 1332"/>
                  <a:gd name="T2" fmla="*/ 148 w 2529"/>
                  <a:gd name="T3" fmla="*/ 117 h 1332"/>
                  <a:gd name="T4" fmla="*/ 233 w 2529"/>
                  <a:gd name="T5" fmla="*/ 273 h 1332"/>
                  <a:gd name="T6" fmla="*/ 318 w 2529"/>
                  <a:gd name="T7" fmla="*/ 438 h 1332"/>
                  <a:gd name="T8" fmla="*/ 403 w 2529"/>
                  <a:gd name="T9" fmla="*/ 490 h 1332"/>
                  <a:gd name="T10" fmla="*/ 488 w 2529"/>
                  <a:gd name="T11" fmla="*/ 508 h 1332"/>
                  <a:gd name="T12" fmla="*/ 570 w 2529"/>
                  <a:gd name="T13" fmla="*/ 564 h 1332"/>
                  <a:gd name="T14" fmla="*/ 655 w 2529"/>
                  <a:gd name="T15" fmla="*/ 616 h 1332"/>
                  <a:gd name="T16" fmla="*/ 740 w 2529"/>
                  <a:gd name="T17" fmla="*/ 668 h 1332"/>
                  <a:gd name="T18" fmla="*/ 825 w 2529"/>
                  <a:gd name="T19" fmla="*/ 716 h 1332"/>
                  <a:gd name="T20" fmla="*/ 907 w 2529"/>
                  <a:gd name="T21" fmla="*/ 760 h 1332"/>
                  <a:gd name="T22" fmla="*/ 992 w 2529"/>
                  <a:gd name="T23" fmla="*/ 799 h 1332"/>
                  <a:gd name="T24" fmla="*/ 1077 w 2529"/>
                  <a:gd name="T25" fmla="*/ 838 h 1332"/>
                  <a:gd name="T26" fmla="*/ 1163 w 2529"/>
                  <a:gd name="T27" fmla="*/ 872 h 1332"/>
                  <a:gd name="T28" fmla="*/ 1248 w 2529"/>
                  <a:gd name="T29" fmla="*/ 903 h 1332"/>
                  <a:gd name="T30" fmla="*/ 1333 w 2529"/>
                  <a:gd name="T31" fmla="*/ 933 h 1332"/>
                  <a:gd name="T32" fmla="*/ 1418 w 2529"/>
                  <a:gd name="T33" fmla="*/ 964 h 1332"/>
                  <a:gd name="T34" fmla="*/ 1500 w 2529"/>
                  <a:gd name="T35" fmla="*/ 990 h 1332"/>
                  <a:gd name="T36" fmla="*/ 1585 w 2529"/>
                  <a:gd name="T37" fmla="*/ 1011 h 1332"/>
                  <a:gd name="T38" fmla="*/ 1670 w 2529"/>
                  <a:gd name="T39" fmla="*/ 1033 h 1332"/>
                  <a:gd name="T40" fmla="*/ 1751 w 2529"/>
                  <a:gd name="T41" fmla="*/ 1055 h 1332"/>
                  <a:gd name="T42" fmla="*/ 1837 w 2529"/>
                  <a:gd name="T43" fmla="*/ 1076 h 1332"/>
                  <a:gd name="T44" fmla="*/ 1922 w 2529"/>
                  <a:gd name="T45" fmla="*/ 1094 h 1332"/>
                  <a:gd name="T46" fmla="*/ 2007 w 2529"/>
                  <a:gd name="T47" fmla="*/ 1111 h 1332"/>
                  <a:gd name="T48" fmla="*/ 2092 w 2529"/>
                  <a:gd name="T49" fmla="*/ 1124 h 1332"/>
                  <a:gd name="T50" fmla="*/ 2174 w 2529"/>
                  <a:gd name="T51" fmla="*/ 1141 h 1332"/>
                  <a:gd name="T52" fmla="*/ 2259 w 2529"/>
                  <a:gd name="T53" fmla="*/ 1154 h 1332"/>
                  <a:gd name="T54" fmla="*/ 2344 w 2529"/>
                  <a:gd name="T55" fmla="*/ 1167 h 1332"/>
                  <a:gd name="T56" fmla="*/ 2429 w 2529"/>
                  <a:gd name="T57" fmla="*/ 1176 h 1332"/>
                  <a:gd name="T58" fmla="*/ 2514 w 2529"/>
                  <a:gd name="T59" fmla="*/ 1189 h 1332"/>
                  <a:gd name="T60" fmla="*/ 2481 w 2529"/>
                  <a:gd name="T61" fmla="*/ 1332 h 1332"/>
                  <a:gd name="T62" fmla="*/ 2396 w 2529"/>
                  <a:gd name="T63" fmla="*/ 1332 h 1332"/>
                  <a:gd name="T64" fmla="*/ 2311 w 2529"/>
                  <a:gd name="T65" fmla="*/ 1332 h 1332"/>
                  <a:gd name="T66" fmla="*/ 2225 w 2529"/>
                  <a:gd name="T67" fmla="*/ 1332 h 1332"/>
                  <a:gd name="T68" fmla="*/ 2140 w 2529"/>
                  <a:gd name="T69" fmla="*/ 1332 h 1332"/>
                  <a:gd name="T70" fmla="*/ 2059 w 2529"/>
                  <a:gd name="T71" fmla="*/ 1332 h 1332"/>
                  <a:gd name="T72" fmla="*/ 1974 w 2529"/>
                  <a:gd name="T73" fmla="*/ 1332 h 1332"/>
                  <a:gd name="T74" fmla="*/ 1888 w 2529"/>
                  <a:gd name="T75" fmla="*/ 1332 h 1332"/>
                  <a:gd name="T76" fmla="*/ 1803 w 2529"/>
                  <a:gd name="T77" fmla="*/ 1332 h 1332"/>
                  <a:gd name="T78" fmla="*/ 1718 w 2529"/>
                  <a:gd name="T79" fmla="*/ 1332 h 1332"/>
                  <a:gd name="T80" fmla="*/ 1637 w 2529"/>
                  <a:gd name="T81" fmla="*/ 1332 h 1332"/>
                  <a:gd name="T82" fmla="*/ 1551 w 2529"/>
                  <a:gd name="T83" fmla="*/ 1332 h 1332"/>
                  <a:gd name="T84" fmla="*/ 1470 w 2529"/>
                  <a:gd name="T85" fmla="*/ 1332 h 1332"/>
                  <a:gd name="T86" fmla="*/ 1381 w 2529"/>
                  <a:gd name="T87" fmla="*/ 1332 h 1332"/>
                  <a:gd name="T88" fmla="*/ 1300 w 2529"/>
                  <a:gd name="T89" fmla="*/ 1332 h 1332"/>
                  <a:gd name="T90" fmla="*/ 1214 w 2529"/>
                  <a:gd name="T91" fmla="*/ 1332 h 1332"/>
                  <a:gd name="T92" fmla="*/ 1129 w 2529"/>
                  <a:gd name="T93" fmla="*/ 1332 h 1332"/>
                  <a:gd name="T94" fmla="*/ 1044 w 2529"/>
                  <a:gd name="T95" fmla="*/ 1332 h 1332"/>
                  <a:gd name="T96" fmla="*/ 959 w 2529"/>
                  <a:gd name="T97" fmla="*/ 1332 h 1332"/>
                  <a:gd name="T98" fmla="*/ 877 w 2529"/>
                  <a:gd name="T99" fmla="*/ 1332 h 1332"/>
                  <a:gd name="T100" fmla="*/ 792 w 2529"/>
                  <a:gd name="T101" fmla="*/ 1332 h 1332"/>
                  <a:gd name="T102" fmla="*/ 707 w 2529"/>
                  <a:gd name="T103" fmla="*/ 1332 h 1332"/>
                  <a:gd name="T104" fmla="*/ 622 w 2529"/>
                  <a:gd name="T105" fmla="*/ 1332 h 1332"/>
                  <a:gd name="T106" fmla="*/ 537 w 2529"/>
                  <a:gd name="T107" fmla="*/ 1332 h 1332"/>
                  <a:gd name="T108" fmla="*/ 451 w 2529"/>
                  <a:gd name="T109" fmla="*/ 1332 h 1332"/>
                  <a:gd name="T110" fmla="*/ 370 w 2529"/>
                  <a:gd name="T111" fmla="*/ 1332 h 1332"/>
                  <a:gd name="T112" fmla="*/ 285 w 2529"/>
                  <a:gd name="T113" fmla="*/ 1332 h 1332"/>
                  <a:gd name="T114" fmla="*/ 200 w 2529"/>
                  <a:gd name="T115" fmla="*/ 1332 h 1332"/>
                  <a:gd name="T116" fmla="*/ 114 w 2529"/>
                  <a:gd name="T117" fmla="*/ 1332 h 1332"/>
                  <a:gd name="T118" fmla="*/ 33 w 2529"/>
                  <a:gd name="T119" fmla="*/ 133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529" h="1332">
                    <a:moveTo>
                      <a:pt x="0" y="174"/>
                    </a:moveTo>
                    <a:lnTo>
                      <a:pt x="14" y="187"/>
                    </a:lnTo>
                    <a:lnTo>
                      <a:pt x="33" y="26"/>
                    </a:lnTo>
                    <a:lnTo>
                      <a:pt x="48" y="0"/>
                    </a:lnTo>
                    <a:lnTo>
                      <a:pt x="66" y="122"/>
                    </a:lnTo>
                    <a:lnTo>
                      <a:pt x="81" y="326"/>
                    </a:lnTo>
                    <a:lnTo>
                      <a:pt x="100" y="169"/>
                    </a:lnTo>
                    <a:lnTo>
                      <a:pt x="114" y="204"/>
                    </a:lnTo>
                    <a:lnTo>
                      <a:pt x="133" y="139"/>
                    </a:lnTo>
                    <a:lnTo>
                      <a:pt x="148" y="117"/>
                    </a:lnTo>
                    <a:lnTo>
                      <a:pt x="166" y="178"/>
                    </a:lnTo>
                    <a:lnTo>
                      <a:pt x="185" y="200"/>
                    </a:lnTo>
                    <a:lnTo>
                      <a:pt x="200" y="161"/>
                    </a:lnTo>
                    <a:lnTo>
                      <a:pt x="218" y="191"/>
                    </a:lnTo>
                    <a:lnTo>
                      <a:pt x="233" y="273"/>
                    </a:lnTo>
                    <a:lnTo>
                      <a:pt x="251" y="313"/>
                    </a:lnTo>
                    <a:lnTo>
                      <a:pt x="266" y="373"/>
                    </a:lnTo>
                    <a:lnTo>
                      <a:pt x="285" y="382"/>
                    </a:lnTo>
                    <a:lnTo>
                      <a:pt x="300" y="412"/>
                    </a:lnTo>
                    <a:lnTo>
                      <a:pt x="318" y="438"/>
                    </a:lnTo>
                    <a:lnTo>
                      <a:pt x="333" y="421"/>
                    </a:lnTo>
                    <a:lnTo>
                      <a:pt x="351" y="490"/>
                    </a:lnTo>
                    <a:lnTo>
                      <a:pt x="370" y="490"/>
                    </a:lnTo>
                    <a:lnTo>
                      <a:pt x="385" y="477"/>
                    </a:lnTo>
                    <a:lnTo>
                      <a:pt x="403" y="490"/>
                    </a:lnTo>
                    <a:lnTo>
                      <a:pt x="418" y="469"/>
                    </a:lnTo>
                    <a:lnTo>
                      <a:pt x="437" y="408"/>
                    </a:lnTo>
                    <a:lnTo>
                      <a:pt x="451" y="425"/>
                    </a:lnTo>
                    <a:lnTo>
                      <a:pt x="470" y="460"/>
                    </a:lnTo>
                    <a:lnTo>
                      <a:pt x="488" y="508"/>
                    </a:lnTo>
                    <a:lnTo>
                      <a:pt x="503" y="477"/>
                    </a:lnTo>
                    <a:lnTo>
                      <a:pt x="522" y="508"/>
                    </a:lnTo>
                    <a:lnTo>
                      <a:pt x="537" y="543"/>
                    </a:lnTo>
                    <a:lnTo>
                      <a:pt x="555" y="534"/>
                    </a:lnTo>
                    <a:lnTo>
                      <a:pt x="570" y="564"/>
                    </a:lnTo>
                    <a:lnTo>
                      <a:pt x="588" y="573"/>
                    </a:lnTo>
                    <a:lnTo>
                      <a:pt x="607" y="586"/>
                    </a:lnTo>
                    <a:lnTo>
                      <a:pt x="622" y="595"/>
                    </a:lnTo>
                    <a:lnTo>
                      <a:pt x="640" y="608"/>
                    </a:lnTo>
                    <a:lnTo>
                      <a:pt x="655" y="616"/>
                    </a:lnTo>
                    <a:lnTo>
                      <a:pt x="674" y="629"/>
                    </a:lnTo>
                    <a:lnTo>
                      <a:pt x="692" y="638"/>
                    </a:lnTo>
                    <a:lnTo>
                      <a:pt x="707" y="647"/>
                    </a:lnTo>
                    <a:lnTo>
                      <a:pt x="722" y="660"/>
                    </a:lnTo>
                    <a:lnTo>
                      <a:pt x="740" y="668"/>
                    </a:lnTo>
                    <a:lnTo>
                      <a:pt x="759" y="677"/>
                    </a:lnTo>
                    <a:lnTo>
                      <a:pt x="774" y="686"/>
                    </a:lnTo>
                    <a:lnTo>
                      <a:pt x="792" y="694"/>
                    </a:lnTo>
                    <a:lnTo>
                      <a:pt x="807" y="703"/>
                    </a:lnTo>
                    <a:lnTo>
                      <a:pt x="825" y="716"/>
                    </a:lnTo>
                    <a:lnTo>
                      <a:pt x="840" y="725"/>
                    </a:lnTo>
                    <a:lnTo>
                      <a:pt x="859" y="733"/>
                    </a:lnTo>
                    <a:lnTo>
                      <a:pt x="877" y="742"/>
                    </a:lnTo>
                    <a:lnTo>
                      <a:pt x="892" y="751"/>
                    </a:lnTo>
                    <a:lnTo>
                      <a:pt x="907" y="760"/>
                    </a:lnTo>
                    <a:lnTo>
                      <a:pt x="925" y="764"/>
                    </a:lnTo>
                    <a:lnTo>
                      <a:pt x="944" y="773"/>
                    </a:lnTo>
                    <a:lnTo>
                      <a:pt x="959" y="781"/>
                    </a:lnTo>
                    <a:lnTo>
                      <a:pt x="977" y="790"/>
                    </a:lnTo>
                    <a:lnTo>
                      <a:pt x="992" y="799"/>
                    </a:lnTo>
                    <a:lnTo>
                      <a:pt x="1011" y="807"/>
                    </a:lnTo>
                    <a:lnTo>
                      <a:pt x="1025" y="812"/>
                    </a:lnTo>
                    <a:lnTo>
                      <a:pt x="1044" y="820"/>
                    </a:lnTo>
                    <a:lnTo>
                      <a:pt x="1063" y="829"/>
                    </a:lnTo>
                    <a:lnTo>
                      <a:pt x="1077" y="838"/>
                    </a:lnTo>
                    <a:lnTo>
                      <a:pt x="1096" y="842"/>
                    </a:lnTo>
                    <a:lnTo>
                      <a:pt x="1111" y="851"/>
                    </a:lnTo>
                    <a:lnTo>
                      <a:pt x="1129" y="855"/>
                    </a:lnTo>
                    <a:lnTo>
                      <a:pt x="1144" y="864"/>
                    </a:lnTo>
                    <a:lnTo>
                      <a:pt x="1163" y="872"/>
                    </a:lnTo>
                    <a:lnTo>
                      <a:pt x="1177" y="877"/>
                    </a:lnTo>
                    <a:lnTo>
                      <a:pt x="1196" y="885"/>
                    </a:lnTo>
                    <a:lnTo>
                      <a:pt x="1214" y="890"/>
                    </a:lnTo>
                    <a:lnTo>
                      <a:pt x="1229" y="898"/>
                    </a:lnTo>
                    <a:lnTo>
                      <a:pt x="1248" y="903"/>
                    </a:lnTo>
                    <a:lnTo>
                      <a:pt x="1263" y="911"/>
                    </a:lnTo>
                    <a:lnTo>
                      <a:pt x="1281" y="916"/>
                    </a:lnTo>
                    <a:lnTo>
                      <a:pt x="1300" y="920"/>
                    </a:lnTo>
                    <a:lnTo>
                      <a:pt x="1314" y="929"/>
                    </a:lnTo>
                    <a:lnTo>
                      <a:pt x="1333" y="933"/>
                    </a:lnTo>
                    <a:lnTo>
                      <a:pt x="1348" y="937"/>
                    </a:lnTo>
                    <a:lnTo>
                      <a:pt x="1366" y="946"/>
                    </a:lnTo>
                    <a:lnTo>
                      <a:pt x="1381" y="950"/>
                    </a:lnTo>
                    <a:lnTo>
                      <a:pt x="1400" y="955"/>
                    </a:lnTo>
                    <a:lnTo>
                      <a:pt x="1418" y="964"/>
                    </a:lnTo>
                    <a:lnTo>
                      <a:pt x="1433" y="968"/>
                    </a:lnTo>
                    <a:lnTo>
                      <a:pt x="1451" y="972"/>
                    </a:lnTo>
                    <a:lnTo>
                      <a:pt x="1470" y="977"/>
                    </a:lnTo>
                    <a:lnTo>
                      <a:pt x="1485" y="981"/>
                    </a:lnTo>
                    <a:lnTo>
                      <a:pt x="1500" y="990"/>
                    </a:lnTo>
                    <a:lnTo>
                      <a:pt x="1518" y="994"/>
                    </a:lnTo>
                    <a:lnTo>
                      <a:pt x="1533" y="998"/>
                    </a:lnTo>
                    <a:lnTo>
                      <a:pt x="1551" y="1003"/>
                    </a:lnTo>
                    <a:lnTo>
                      <a:pt x="1566" y="1007"/>
                    </a:lnTo>
                    <a:lnTo>
                      <a:pt x="1585" y="1011"/>
                    </a:lnTo>
                    <a:lnTo>
                      <a:pt x="1600" y="1016"/>
                    </a:lnTo>
                    <a:lnTo>
                      <a:pt x="1618" y="1020"/>
                    </a:lnTo>
                    <a:lnTo>
                      <a:pt x="1637" y="1024"/>
                    </a:lnTo>
                    <a:lnTo>
                      <a:pt x="1651" y="1029"/>
                    </a:lnTo>
                    <a:lnTo>
                      <a:pt x="1670" y="1033"/>
                    </a:lnTo>
                    <a:lnTo>
                      <a:pt x="1685" y="1037"/>
                    </a:lnTo>
                    <a:lnTo>
                      <a:pt x="1703" y="1042"/>
                    </a:lnTo>
                    <a:lnTo>
                      <a:pt x="1718" y="1046"/>
                    </a:lnTo>
                    <a:lnTo>
                      <a:pt x="1737" y="1050"/>
                    </a:lnTo>
                    <a:lnTo>
                      <a:pt x="1751" y="1055"/>
                    </a:lnTo>
                    <a:lnTo>
                      <a:pt x="1770" y="1059"/>
                    </a:lnTo>
                    <a:lnTo>
                      <a:pt x="1785" y="1063"/>
                    </a:lnTo>
                    <a:lnTo>
                      <a:pt x="1803" y="1068"/>
                    </a:lnTo>
                    <a:lnTo>
                      <a:pt x="1822" y="1072"/>
                    </a:lnTo>
                    <a:lnTo>
                      <a:pt x="1837" y="1076"/>
                    </a:lnTo>
                    <a:lnTo>
                      <a:pt x="1855" y="1081"/>
                    </a:lnTo>
                    <a:lnTo>
                      <a:pt x="1870" y="1081"/>
                    </a:lnTo>
                    <a:lnTo>
                      <a:pt x="1888" y="1085"/>
                    </a:lnTo>
                    <a:lnTo>
                      <a:pt x="1907" y="1089"/>
                    </a:lnTo>
                    <a:lnTo>
                      <a:pt x="1922" y="1094"/>
                    </a:lnTo>
                    <a:lnTo>
                      <a:pt x="1940" y="1098"/>
                    </a:lnTo>
                    <a:lnTo>
                      <a:pt x="1955" y="1098"/>
                    </a:lnTo>
                    <a:lnTo>
                      <a:pt x="1974" y="1102"/>
                    </a:lnTo>
                    <a:lnTo>
                      <a:pt x="1988" y="1107"/>
                    </a:lnTo>
                    <a:lnTo>
                      <a:pt x="2007" y="1111"/>
                    </a:lnTo>
                    <a:lnTo>
                      <a:pt x="2022" y="1111"/>
                    </a:lnTo>
                    <a:lnTo>
                      <a:pt x="2040" y="1115"/>
                    </a:lnTo>
                    <a:lnTo>
                      <a:pt x="2059" y="1120"/>
                    </a:lnTo>
                    <a:lnTo>
                      <a:pt x="2074" y="1124"/>
                    </a:lnTo>
                    <a:lnTo>
                      <a:pt x="2092" y="1124"/>
                    </a:lnTo>
                    <a:lnTo>
                      <a:pt x="2107" y="1128"/>
                    </a:lnTo>
                    <a:lnTo>
                      <a:pt x="2125" y="1133"/>
                    </a:lnTo>
                    <a:lnTo>
                      <a:pt x="2140" y="1133"/>
                    </a:lnTo>
                    <a:lnTo>
                      <a:pt x="2159" y="1137"/>
                    </a:lnTo>
                    <a:lnTo>
                      <a:pt x="2174" y="1141"/>
                    </a:lnTo>
                    <a:lnTo>
                      <a:pt x="2192" y="1141"/>
                    </a:lnTo>
                    <a:lnTo>
                      <a:pt x="2211" y="1146"/>
                    </a:lnTo>
                    <a:lnTo>
                      <a:pt x="2225" y="1150"/>
                    </a:lnTo>
                    <a:lnTo>
                      <a:pt x="2244" y="1150"/>
                    </a:lnTo>
                    <a:lnTo>
                      <a:pt x="2259" y="1154"/>
                    </a:lnTo>
                    <a:lnTo>
                      <a:pt x="2277" y="1154"/>
                    </a:lnTo>
                    <a:lnTo>
                      <a:pt x="2296" y="1159"/>
                    </a:lnTo>
                    <a:lnTo>
                      <a:pt x="2311" y="1163"/>
                    </a:lnTo>
                    <a:lnTo>
                      <a:pt x="2325" y="1163"/>
                    </a:lnTo>
                    <a:lnTo>
                      <a:pt x="2344" y="1167"/>
                    </a:lnTo>
                    <a:lnTo>
                      <a:pt x="2359" y="1167"/>
                    </a:lnTo>
                    <a:lnTo>
                      <a:pt x="2377" y="1172"/>
                    </a:lnTo>
                    <a:lnTo>
                      <a:pt x="2396" y="1172"/>
                    </a:lnTo>
                    <a:lnTo>
                      <a:pt x="2411" y="1176"/>
                    </a:lnTo>
                    <a:lnTo>
                      <a:pt x="2429" y="1176"/>
                    </a:lnTo>
                    <a:lnTo>
                      <a:pt x="2444" y="1180"/>
                    </a:lnTo>
                    <a:lnTo>
                      <a:pt x="2462" y="1180"/>
                    </a:lnTo>
                    <a:lnTo>
                      <a:pt x="2481" y="1185"/>
                    </a:lnTo>
                    <a:lnTo>
                      <a:pt x="2496" y="1185"/>
                    </a:lnTo>
                    <a:lnTo>
                      <a:pt x="2514" y="1189"/>
                    </a:lnTo>
                    <a:lnTo>
                      <a:pt x="2529" y="1189"/>
                    </a:lnTo>
                    <a:lnTo>
                      <a:pt x="2529" y="1332"/>
                    </a:lnTo>
                    <a:lnTo>
                      <a:pt x="2514" y="1332"/>
                    </a:lnTo>
                    <a:lnTo>
                      <a:pt x="2496" y="1332"/>
                    </a:lnTo>
                    <a:lnTo>
                      <a:pt x="2481" y="1332"/>
                    </a:lnTo>
                    <a:lnTo>
                      <a:pt x="2462" y="1332"/>
                    </a:lnTo>
                    <a:lnTo>
                      <a:pt x="2444" y="1332"/>
                    </a:lnTo>
                    <a:lnTo>
                      <a:pt x="2429" y="1332"/>
                    </a:lnTo>
                    <a:lnTo>
                      <a:pt x="2411" y="1332"/>
                    </a:lnTo>
                    <a:lnTo>
                      <a:pt x="2396" y="1332"/>
                    </a:lnTo>
                    <a:lnTo>
                      <a:pt x="2377" y="1332"/>
                    </a:lnTo>
                    <a:lnTo>
                      <a:pt x="2359" y="1332"/>
                    </a:lnTo>
                    <a:lnTo>
                      <a:pt x="2344" y="1332"/>
                    </a:lnTo>
                    <a:lnTo>
                      <a:pt x="2325" y="1332"/>
                    </a:lnTo>
                    <a:lnTo>
                      <a:pt x="2311" y="1332"/>
                    </a:lnTo>
                    <a:lnTo>
                      <a:pt x="2296" y="1332"/>
                    </a:lnTo>
                    <a:lnTo>
                      <a:pt x="2277" y="1332"/>
                    </a:lnTo>
                    <a:lnTo>
                      <a:pt x="2259" y="1332"/>
                    </a:lnTo>
                    <a:lnTo>
                      <a:pt x="2244" y="1332"/>
                    </a:lnTo>
                    <a:lnTo>
                      <a:pt x="2225" y="1332"/>
                    </a:lnTo>
                    <a:lnTo>
                      <a:pt x="2211" y="1332"/>
                    </a:lnTo>
                    <a:lnTo>
                      <a:pt x="2192" y="1332"/>
                    </a:lnTo>
                    <a:lnTo>
                      <a:pt x="2174" y="1332"/>
                    </a:lnTo>
                    <a:lnTo>
                      <a:pt x="2159" y="1332"/>
                    </a:lnTo>
                    <a:lnTo>
                      <a:pt x="2140" y="1332"/>
                    </a:lnTo>
                    <a:lnTo>
                      <a:pt x="2125" y="1332"/>
                    </a:lnTo>
                    <a:lnTo>
                      <a:pt x="2107" y="1332"/>
                    </a:lnTo>
                    <a:lnTo>
                      <a:pt x="2092" y="1332"/>
                    </a:lnTo>
                    <a:lnTo>
                      <a:pt x="2074" y="1332"/>
                    </a:lnTo>
                    <a:lnTo>
                      <a:pt x="2059" y="1332"/>
                    </a:lnTo>
                    <a:lnTo>
                      <a:pt x="2040" y="1332"/>
                    </a:lnTo>
                    <a:lnTo>
                      <a:pt x="2022" y="1332"/>
                    </a:lnTo>
                    <a:lnTo>
                      <a:pt x="2007" y="1332"/>
                    </a:lnTo>
                    <a:lnTo>
                      <a:pt x="1988" y="1332"/>
                    </a:lnTo>
                    <a:lnTo>
                      <a:pt x="1974" y="1332"/>
                    </a:lnTo>
                    <a:lnTo>
                      <a:pt x="1955" y="1332"/>
                    </a:lnTo>
                    <a:lnTo>
                      <a:pt x="1940" y="1332"/>
                    </a:lnTo>
                    <a:lnTo>
                      <a:pt x="1922" y="1332"/>
                    </a:lnTo>
                    <a:lnTo>
                      <a:pt x="1907" y="1332"/>
                    </a:lnTo>
                    <a:lnTo>
                      <a:pt x="1888" y="1332"/>
                    </a:lnTo>
                    <a:lnTo>
                      <a:pt x="1870" y="1332"/>
                    </a:lnTo>
                    <a:lnTo>
                      <a:pt x="1855" y="1332"/>
                    </a:lnTo>
                    <a:lnTo>
                      <a:pt x="1837" y="1332"/>
                    </a:lnTo>
                    <a:lnTo>
                      <a:pt x="1822" y="1332"/>
                    </a:lnTo>
                    <a:lnTo>
                      <a:pt x="1803" y="1332"/>
                    </a:lnTo>
                    <a:lnTo>
                      <a:pt x="1785" y="1332"/>
                    </a:lnTo>
                    <a:lnTo>
                      <a:pt x="1770" y="1332"/>
                    </a:lnTo>
                    <a:lnTo>
                      <a:pt x="1751" y="1332"/>
                    </a:lnTo>
                    <a:lnTo>
                      <a:pt x="1737" y="1332"/>
                    </a:lnTo>
                    <a:lnTo>
                      <a:pt x="1718" y="1332"/>
                    </a:lnTo>
                    <a:lnTo>
                      <a:pt x="1703" y="1332"/>
                    </a:lnTo>
                    <a:lnTo>
                      <a:pt x="1685" y="1332"/>
                    </a:lnTo>
                    <a:lnTo>
                      <a:pt x="1670" y="1332"/>
                    </a:lnTo>
                    <a:lnTo>
                      <a:pt x="1651" y="1332"/>
                    </a:lnTo>
                    <a:lnTo>
                      <a:pt x="1637" y="1332"/>
                    </a:lnTo>
                    <a:lnTo>
                      <a:pt x="1618" y="1332"/>
                    </a:lnTo>
                    <a:lnTo>
                      <a:pt x="1600" y="1332"/>
                    </a:lnTo>
                    <a:lnTo>
                      <a:pt x="1585" y="1332"/>
                    </a:lnTo>
                    <a:lnTo>
                      <a:pt x="1566" y="1332"/>
                    </a:lnTo>
                    <a:lnTo>
                      <a:pt x="1551" y="1332"/>
                    </a:lnTo>
                    <a:lnTo>
                      <a:pt x="1533" y="1332"/>
                    </a:lnTo>
                    <a:lnTo>
                      <a:pt x="1518" y="1332"/>
                    </a:lnTo>
                    <a:lnTo>
                      <a:pt x="1500" y="1332"/>
                    </a:lnTo>
                    <a:lnTo>
                      <a:pt x="1485" y="1332"/>
                    </a:lnTo>
                    <a:lnTo>
                      <a:pt x="1470" y="1332"/>
                    </a:lnTo>
                    <a:lnTo>
                      <a:pt x="1451" y="1332"/>
                    </a:lnTo>
                    <a:lnTo>
                      <a:pt x="1433" y="1332"/>
                    </a:lnTo>
                    <a:lnTo>
                      <a:pt x="1418" y="1332"/>
                    </a:lnTo>
                    <a:lnTo>
                      <a:pt x="1400" y="1332"/>
                    </a:lnTo>
                    <a:lnTo>
                      <a:pt x="1381" y="1332"/>
                    </a:lnTo>
                    <a:lnTo>
                      <a:pt x="1366" y="1332"/>
                    </a:lnTo>
                    <a:lnTo>
                      <a:pt x="1348" y="1332"/>
                    </a:lnTo>
                    <a:lnTo>
                      <a:pt x="1333" y="1332"/>
                    </a:lnTo>
                    <a:lnTo>
                      <a:pt x="1314" y="1332"/>
                    </a:lnTo>
                    <a:lnTo>
                      <a:pt x="1300" y="1332"/>
                    </a:lnTo>
                    <a:lnTo>
                      <a:pt x="1281" y="1332"/>
                    </a:lnTo>
                    <a:lnTo>
                      <a:pt x="1263" y="1332"/>
                    </a:lnTo>
                    <a:lnTo>
                      <a:pt x="1248" y="1332"/>
                    </a:lnTo>
                    <a:lnTo>
                      <a:pt x="1229" y="1332"/>
                    </a:lnTo>
                    <a:lnTo>
                      <a:pt x="1214" y="1332"/>
                    </a:lnTo>
                    <a:lnTo>
                      <a:pt x="1196" y="1332"/>
                    </a:lnTo>
                    <a:lnTo>
                      <a:pt x="1177" y="1332"/>
                    </a:lnTo>
                    <a:lnTo>
                      <a:pt x="1163" y="1332"/>
                    </a:lnTo>
                    <a:lnTo>
                      <a:pt x="1144" y="1332"/>
                    </a:lnTo>
                    <a:lnTo>
                      <a:pt x="1129" y="1332"/>
                    </a:lnTo>
                    <a:lnTo>
                      <a:pt x="1111" y="1332"/>
                    </a:lnTo>
                    <a:lnTo>
                      <a:pt x="1096" y="1332"/>
                    </a:lnTo>
                    <a:lnTo>
                      <a:pt x="1077" y="1332"/>
                    </a:lnTo>
                    <a:lnTo>
                      <a:pt x="1063" y="1332"/>
                    </a:lnTo>
                    <a:lnTo>
                      <a:pt x="1044" y="1332"/>
                    </a:lnTo>
                    <a:lnTo>
                      <a:pt x="1025" y="1332"/>
                    </a:lnTo>
                    <a:lnTo>
                      <a:pt x="1011" y="1332"/>
                    </a:lnTo>
                    <a:lnTo>
                      <a:pt x="992" y="1332"/>
                    </a:lnTo>
                    <a:lnTo>
                      <a:pt x="977" y="1332"/>
                    </a:lnTo>
                    <a:lnTo>
                      <a:pt x="959" y="1332"/>
                    </a:lnTo>
                    <a:lnTo>
                      <a:pt x="944" y="1332"/>
                    </a:lnTo>
                    <a:lnTo>
                      <a:pt x="925" y="1332"/>
                    </a:lnTo>
                    <a:lnTo>
                      <a:pt x="907" y="1332"/>
                    </a:lnTo>
                    <a:lnTo>
                      <a:pt x="892" y="1332"/>
                    </a:lnTo>
                    <a:lnTo>
                      <a:pt x="877" y="1332"/>
                    </a:lnTo>
                    <a:lnTo>
                      <a:pt x="859" y="1332"/>
                    </a:lnTo>
                    <a:lnTo>
                      <a:pt x="840" y="1332"/>
                    </a:lnTo>
                    <a:lnTo>
                      <a:pt x="825" y="1332"/>
                    </a:lnTo>
                    <a:lnTo>
                      <a:pt x="807" y="1332"/>
                    </a:lnTo>
                    <a:lnTo>
                      <a:pt x="792" y="1332"/>
                    </a:lnTo>
                    <a:lnTo>
                      <a:pt x="774" y="1332"/>
                    </a:lnTo>
                    <a:lnTo>
                      <a:pt x="759" y="1332"/>
                    </a:lnTo>
                    <a:lnTo>
                      <a:pt x="740" y="1332"/>
                    </a:lnTo>
                    <a:lnTo>
                      <a:pt x="722" y="1332"/>
                    </a:lnTo>
                    <a:lnTo>
                      <a:pt x="707" y="1332"/>
                    </a:lnTo>
                    <a:lnTo>
                      <a:pt x="692" y="1332"/>
                    </a:lnTo>
                    <a:lnTo>
                      <a:pt x="674" y="1332"/>
                    </a:lnTo>
                    <a:lnTo>
                      <a:pt x="655" y="1332"/>
                    </a:lnTo>
                    <a:lnTo>
                      <a:pt x="640" y="1332"/>
                    </a:lnTo>
                    <a:lnTo>
                      <a:pt x="622" y="1332"/>
                    </a:lnTo>
                    <a:lnTo>
                      <a:pt x="607" y="1332"/>
                    </a:lnTo>
                    <a:lnTo>
                      <a:pt x="588" y="1332"/>
                    </a:lnTo>
                    <a:lnTo>
                      <a:pt x="570" y="1332"/>
                    </a:lnTo>
                    <a:lnTo>
                      <a:pt x="555" y="1332"/>
                    </a:lnTo>
                    <a:lnTo>
                      <a:pt x="537" y="1332"/>
                    </a:lnTo>
                    <a:lnTo>
                      <a:pt x="522" y="1332"/>
                    </a:lnTo>
                    <a:lnTo>
                      <a:pt x="503" y="1332"/>
                    </a:lnTo>
                    <a:lnTo>
                      <a:pt x="488" y="1332"/>
                    </a:lnTo>
                    <a:lnTo>
                      <a:pt x="470" y="1332"/>
                    </a:lnTo>
                    <a:lnTo>
                      <a:pt x="451" y="1332"/>
                    </a:lnTo>
                    <a:lnTo>
                      <a:pt x="437" y="1332"/>
                    </a:lnTo>
                    <a:lnTo>
                      <a:pt x="418" y="1332"/>
                    </a:lnTo>
                    <a:lnTo>
                      <a:pt x="403" y="1332"/>
                    </a:lnTo>
                    <a:lnTo>
                      <a:pt x="385" y="1332"/>
                    </a:lnTo>
                    <a:lnTo>
                      <a:pt x="370" y="1332"/>
                    </a:lnTo>
                    <a:lnTo>
                      <a:pt x="351" y="1332"/>
                    </a:lnTo>
                    <a:lnTo>
                      <a:pt x="333" y="1332"/>
                    </a:lnTo>
                    <a:lnTo>
                      <a:pt x="318" y="1332"/>
                    </a:lnTo>
                    <a:lnTo>
                      <a:pt x="300" y="1332"/>
                    </a:lnTo>
                    <a:lnTo>
                      <a:pt x="285" y="1332"/>
                    </a:lnTo>
                    <a:lnTo>
                      <a:pt x="266" y="1332"/>
                    </a:lnTo>
                    <a:lnTo>
                      <a:pt x="251" y="1332"/>
                    </a:lnTo>
                    <a:lnTo>
                      <a:pt x="233" y="1332"/>
                    </a:lnTo>
                    <a:lnTo>
                      <a:pt x="218" y="1332"/>
                    </a:lnTo>
                    <a:lnTo>
                      <a:pt x="200" y="1332"/>
                    </a:lnTo>
                    <a:lnTo>
                      <a:pt x="185" y="1332"/>
                    </a:lnTo>
                    <a:lnTo>
                      <a:pt x="166" y="1332"/>
                    </a:lnTo>
                    <a:lnTo>
                      <a:pt x="148" y="1332"/>
                    </a:lnTo>
                    <a:lnTo>
                      <a:pt x="133" y="1332"/>
                    </a:lnTo>
                    <a:lnTo>
                      <a:pt x="114" y="1332"/>
                    </a:lnTo>
                    <a:lnTo>
                      <a:pt x="100" y="1332"/>
                    </a:lnTo>
                    <a:lnTo>
                      <a:pt x="81" y="1332"/>
                    </a:lnTo>
                    <a:lnTo>
                      <a:pt x="66" y="1332"/>
                    </a:lnTo>
                    <a:lnTo>
                      <a:pt x="48" y="1332"/>
                    </a:lnTo>
                    <a:lnTo>
                      <a:pt x="33" y="1332"/>
                    </a:lnTo>
                    <a:lnTo>
                      <a:pt x="14" y="1332"/>
                    </a:lnTo>
                    <a:lnTo>
                      <a:pt x="0" y="133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65668E44-897B-4447-BFD1-EFE6F3E84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3" y="2413"/>
                <a:ext cx="2529" cy="1189"/>
              </a:xfrm>
              <a:custGeom>
                <a:avLst/>
                <a:gdLst>
                  <a:gd name="T0" fmla="*/ 48 w 2529"/>
                  <a:gd name="T1" fmla="*/ 0 h 1189"/>
                  <a:gd name="T2" fmla="*/ 133 w 2529"/>
                  <a:gd name="T3" fmla="*/ 139 h 1189"/>
                  <a:gd name="T4" fmla="*/ 218 w 2529"/>
                  <a:gd name="T5" fmla="*/ 191 h 1189"/>
                  <a:gd name="T6" fmla="*/ 300 w 2529"/>
                  <a:gd name="T7" fmla="*/ 412 h 1189"/>
                  <a:gd name="T8" fmla="*/ 385 w 2529"/>
                  <a:gd name="T9" fmla="*/ 477 h 1189"/>
                  <a:gd name="T10" fmla="*/ 470 w 2529"/>
                  <a:gd name="T11" fmla="*/ 460 h 1189"/>
                  <a:gd name="T12" fmla="*/ 555 w 2529"/>
                  <a:gd name="T13" fmla="*/ 291 h 1189"/>
                  <a:gd name="T14" fmla="*/ 640 w 2529"/>
                  <a:gd name="T15" fmla="*/ 434 h 1189"/>
                  <a:gd name="T16" fmla="*/ 722 w 2529"/>
                  <a:gd name="T17" fmla="*/ 339 h 1189"/>
                  <a:gd name="T18" fmla="*/ 807 w 2529"/>
                  <a:gd name="T19" fmla="*/ 447 h 1189"/>
                  <a:gd name="T20" fmla="*/ 892 w 2529"/>
                  <a:gd name="T21" fmla="*/ 638 h 1189"/>
                  <a:gd name="T22" fmla="*/ 977 w 2529"/>
                  <a:gd name="T23" fmla="*/ 764 h 1189"/>
                  <a:gd name="T24" fmla="*/ 1063 w 2529"/>
                  <a:gd name="T25" fmla="*/ 829 h 1189"/>
                  <a:gd name="T26" fmla="*/ 1144 w 2529"/>
                  <a:gd name="T27" fmla="*/ 864 h 1189"/>
                  <a:gd name="T28" fmla="*/ 1229 w 2529"/>
                  <a:gd name="T29" fmla="*/ 898 h 1189"/>
                  <a:gd name="T30" fmla="*/ 1314 w 2529"/>
                  <a:gd name="T31" fmla="*/ 929 h 1189"/>
                  <a:gd name="T32" fmla="*/ 1400 w 2529"/>
                  <a:gd name="T33" fmla="*/ 955 h 1189"/>
                  <a:gd name="T34" fmla="*/ 1485 w 2529"/>
                  <a:gd name="T35" fmla="*/ 981 h 1189"/>
                  <a:gd name="T36" fmla="*/ 1566 w 2529"/>
                  <a:gd name="T37" fmla="*/ 1007 h 1189"/>
                  <a:gd name="T38" fmla="*/ 1651 w 2529"/>
                  <a:gd name="T39" fmla="*/ 1029 h 1189"/>
                  <a:gd name="T40" fmla="*/ 1737 w 2529"/>
                  <a:gd name="T41" fmla="*/ 1050 h 1189"/>
                  <a:gd name="T42" fmla="*/ 1822 w 2529"/>
                  <a:gd name="T43" fmla="*/ 1072 h 1189"/>
                  <a:gd name="T44" fmla="*/ 1907 w 2529"/>
                  <a:gd name="T45" fmla="*/ 1089 h 1189"/>
                  <a:gd name="T46" fmla="*/ 1988 w 2529"/>
                  <a:gd name="T47" fmla="*/ 1107 h 1189"/>
                  <a:gd name="T48" fmla="*/ 2074 w 2529"/>
                  <a:gd name="T49" fmla="*/ 1124 h 1189"/>
                  <a:gd name="T50" fmla="*/ 2159 w 2529"/>
                  <a:gd name="T51" fmla="*/ 1137 h 1189"/>
                  <a:gd name="T52" fmla="*/ 2244 w 2529"/>
                  <a:gd name="T53" fmla="*/ 1150 h 1189"/>
                  <a:gd name="T54" fmla="*/ 2325 w 2529"/>
                  <a:gd name="T55" fmla="*/ 1163 h 1189"/>
                  <a:gd name="T56" fmla="*/ 2411 w 2529"/>
                  <a:gd name="T57" fmla="*/ 1176 h 1189"/>
                  <a:gd name="T58" fmla="*/ 2496 w 2529"/>
                  <a:gd name="T59" fmla="*/ 1185 h 1189"/>
                  <a:gd name="T60" fmla="*/ 2496 w 2529"/>
                  <a:gd name="T61" fmla="*/ 1185 h 1189"/>
                  <a:gd name="T62" fmla="*/ 2411 w 2529"/>
                  <a:gd name="T63" fmla="*/ 1176 h 1189"/>
                  <a:gd name="T64" fmla="*/ 2325 w 2529"/>
                  <a:gd name="T65" fmla="*/ 1163 h 1189"/>
                  <a:gd name="T66" fmla="*/ 2244 w 2529"/>
                  <a:gd name="T67" fmla="*/ 1150 h 1189"/>
                  <a:gd name="T68" fmla="*/ 2159 w 2529"/>
                  <a:gd name="T69" fmla="*/ 1137 h 1189"/>
                  <a:gd name="T70" fmla="*/ 2074 w 2529"/>
                  <a:gd name="T71" fmla="*/ 1124 h 1189"/>
                  <a:gd name="T72" fmla="*/ 1988 w 2529"/>
                  <a:gd name="T73" fmla="*/ 1107 h 1189"/>
                  <a:gd name="T74" fmla="*/ 1907 w 2529"/>
                  <a:gd name="T75" fmla="*/ 1089 h 1189"/>
                  <a:gd name="T76" fmla="*/ 1822 w 2529"/>
                  <a:gd name="T77" fmla="*/ 1072 h 1189"/>
                  <a:gd name="T78" fmla="*/ 1737 w 2529"/>
                  <a:gd name="T79" fmla="*/ 1050 h 1189"/>
                  <a:gd name="T80" fmla="*/ 1651 w 2529"/>
                  <a:gd name="T81" fmla="*/ 1029 h 1189"/>
                  <a:gd name="T82" fmla="*/ 1566 w 2529"/>
                  <a:gd name="T83" fmla="*/ 1007 h 1189"/>
                  <a:gd name="T84" fmla="*/ 1485 w 2529"/>
                  <a:gd name="T85" fmla="*/ 981 h 1189"/>
                  <a:gd name="T86" fmla="*/ 1400 w 2529"/>
                  <a:gd name="T87" fmla="*/ 955 h 1189"/>
                  <a:gd name="T88" fmla="*/ 1314 w 2529"/>
                  <a:gd name="T89" fmla="*/ 929 h 1189"/>
                  <a:gd name="T90" fmla="*/ 1229 w 2529"/>
                  <a:gd name="T91" fmla="*/ 898 h 1189"/>
                  <a:gd name="T92" fmla="*/ 1144 w 2529"/>
                  <a:gd name="T93" fmla="*/ 864 h 1189"/>
                  <a:gd name="T94" fmla="*/ 1063 w 2529"/>
                  <a:gd name="T95" fmla="*/ 829 h 1189"/>
                  <a:gd name="T96" fmla="*/ 977 w 2529"/>
                  <a:gd name="T97" fmla="*/ 790 h 1189"/>
                  <a:gd name="T98" fmla="*/ 892 w 2529"/>
                  <a:gd name="T99" fmla="*/ 751 h 1189"/>
                  <a:gd name="T100" fmla="*/ 807 w 2529"/>
                  <a:gd name="T101" fmla="*/ 703 h 1189"/>
                  <a:gd name="T102" fmla="*/ 722 w 2529"/>
                  <a:gd name="T103" fmla="*/ 660 h 1189"/>
                  <a:gd name="T104" fmla="*/ 640 w 2529"/>
                  <a:gd name="T105" fmla="*/ 608 h 1189"/>
                  <a:gd name="T106" fmla="*/ 555 w 2529"/>
                  <a:gd name="T107" fmla="*/ 534 h 1189"/>
                  <a:gd name="T108" fmla="*/ 470 w 2529"/>
                  <a:gd name="T109" fmla="*/ 460 h 1189"/>
                  <a:gd name="T110" fmla="*/ 385 w 2529"/>
                  <a:gd name="T111" fmla="*/ 477 h 1189"/>
                  <a:gd name="T112" fmla="*/ 300 w 2529"/>
                  <a:gd name="T113" fmla="*/ 412 h 1189"/>
                  <a:gd name="T114" fmla="*/ 218 w 2529"/>
                  <a:gd name="T115" fmla="*/ 191 h 1189"/>
                  <a:gd name="T116" fmla="*/ 133 w 2529"/>
                  <a:gd name="T117" fmla="*/ 139 h 1189"/>
                  <a:gd name="T118" fmla="*/ 48 w 2529"/>
                  <a:gd name="T119" fmla="*/ 0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529" h="1189">
                    <a:moveTo>
                      <a:pt x="0" y="174"/>
                    </a:moveTo>
                    <a:lnTo>
                      <a:pt x="0" y="174"/>
                    </a:lnTo>
                    <a:lnTo>
                      <a:pt x="14" y="187"/>
                    </a:lnTo>
                    <a:lnTo>
                      <a:pt x="33" y="26"/>
                    </a:lnTo>
                    <a:lnTo>
                      <a:pt x="48" y="0"/>
                    </a:lnTo>
                    <a:lnTo>
                      <a:pt x="66" y="122"/>
                    </a:lnTo>
                    <a:lnTo>
                      <a:pt x="81" y="326"/>
                    </a:lnTo>
                    <a:lnTo>
                      <a:pt x="100" y="169"/>
                    </a:lnTo>
                    <a:lnTo>
                      <a:pt x="114" y="204"/>
                    </a:lnTo>
                    <a:lnTo>
                      <a:pt x="133" y="139"/>
                    </a:lnTo>
                    <a:lnTo>
                      <a:pt x="148" y="117"/>
                    </a:lnTo>
                    <a:lnTo>
                      <a:pt x="166" y="178"/>
                    </a:lnTo>
                    <a:lnTo>
                      <a:pt x="185" y="200"/>
                    </a:lnTo>
                    <a:lnTo>
                      <a:pt x="200" y="161"/>
                    </a:lnTo>
                    <a:lnTo>
                      <a:pt x="218" y="191"/>
                    </a:lnTo>
                    <a:lnTo>
                      <a:pt x="233" y="273"/>
                    </a:lnTo>
                    <a:lnTo>
                      <a:pt x="251" y="313"/>
                    </a:lnTo>
                    <a:lnTo>
                      <a:pt x="266" y="373"/>
                    </a:lnTo>
                    <a:lnTo>
                      <a:pt x="285" y="382"/>
                    </a:lnTo>
                    <a:lnTo>
                      <a:pt x="300" y="412"/>
                    </a:lnTo>
                    <a:lnTo>
                      <a:pt x="318" y="438"/>
                    </a:lnTo>
                    <a:lnTo>
                      <a:pt x="333" y="421"/>
                    </a:lnTo>
                    <a:lnTo>
                      <a:pt x="351" y="490"/>
                    </a:lnTo>
                    <a:lnTo>
                      <a:pt x="370" y="490"/>
                    </a:lnTo>
                    <a:lnTo>
                      <a:pt x="385" y="477"/>
                    </a:lnTo>
                    <a:lnTo>
                      <a:pt x="403" y="490"/>
                    </a:lnTo>
                    <a:lnTo>
                      <a:pt x="418" y="469"/>
                    </a:lnTo>
                    <a:lnTo>
                      <a:pt x="437" y="408"/>
                    </a:lnTo>
                    <a:lnTo>
                      <a:pt x="451" y="425"/>
                    </a:lnTo>
                    <a:lnTo>
                      <a:pt x="470" y="460"/>
                    </a:lnTo>
                    <a:lnTo>
                      <a:pt x="488" y="508"/>
                    </a:lnTo>
                    <a:lnTo>
                      <a:pt x="503" y="477"/>
                    </a:lnTo>
                    <a:lnTo>
                      <a:pt x="522" y="508"/>
                    </a:lnTo>
                    <a:lnTo>
                      <a:pt x="537" y="243"/>
                    </a:lnTo>
                    <a:lnTo>
                      <a:pt x="555" y="291"/>
                    </a:lnTo>
                    <a:lnTo>
                      <a:pt x="570" y="378"/>
                    </a:lnTo>
                    <a:lnTo>
                      <a:pt x="588" y="313"/>
                    </a:lnTo>
                    <a:lnTo>
                      <a:pt x="607" y="360"/>
                    </a:lnTo>
                    <a:lnTo>
                      <a:pt x="622" y="421"/>
                    </a:lnTo>
                    <a:lnTo>
                      <a:pt x="640" y="434"/>
                    </a:lnTo>
                    <a:lnTo>
                      <a:pt x="655" y="369"/>
                    </a:lnTo>
                    <a:lnTo>
                      <a:pt x="674" y="278"/>
                    </a:lnTo>
                    <a:lnTo>
                      <a:pt x="692" y="287"/>
                    </a:lnTo>
                    <a:lnTo>
                      <a:pt x="707" y="187"/>
                    </a:lnTo>
                    <a:lnTo>
                      <a:pt x="722" y="339"/>
                    </a:lnTo>
                    <a:lnTo>
                      <a:pt x="740" y="369"/>
                    </a:lnTo>
                    <a:lnTo>
                      <a:pt x="759" y="330"/>
                    </a:lnTo>
                    <a:lnTo>
                      <a:pt x="774" y="399"/>
                    </a:lnTo>
                    <a:lnTo>
                      <a:pt x="792" y="490"/>
                    </a:lnTo>
                    <a:lnTo>
                      <a:pt x="807" y="447"/>
                    </a:lnTo>
                    <a:lnTo>
                      <a:pt x="825" y="499"/>
                    </a:lnTo>
                    <a:lnTo>
                      <a:pt x="840" y="556"/>
                    </a:lnTo>
                    <a:lnTo>
                      <a:pt x="859" y="577"/>
                    </a:lnTo>
                    <a:lnTo>
                      <a:pt x="877" y="608"/>
                    </a:lnTo>
                    <a:lnTo>
                      <a:pt x="892" y="638"/>
                    </a:lnTo>
                    <a:lnTo>
                      <a:pt x="907" y="664"/>
                    </a:lnTo>
                    <a:lnTo>
                      <a:pt x="925" y="690"/>
                    </a:lnTo>
                    <a:lnTo>
                      <a:pt x="944" y="716"/>
                    </a:lnTo>
                    <a:lnTo>
                      <a:pt x="959" y="742"/>
                    </a:lnTo>
                    <a:lnTo>
                      <a:pt x="977" y="764"/>
                    </a:lnTo>
                    <a:lnTo>
                      <a:pt x="992" y="786"/>
                    </a:lnTo>
                    <a:lnTo>
                      <a:pt x="1011" y="807"/>
                    </a:lnTo>
                    <a:lnTo>
                      <a:pt x="1025" y="812"/>
                    </a:lnTo>
                    <a:lnTo>
                      <a:pt x="1044" y="820"/>
                    </a:lnTo>
                    <a:lnTo>
                      <a:pt x="1063" y="829"/>
                    </a:lnTo>
                    <a:lnTo>
                      <a:pt x="1077" y="838"/>
                    </a:lnTo>
                    <a:lnTo>
                      <a:pt x="1096" y="842"/>
                    </a:lnTo>
                    <a:lnTo>
                      <a:pt x="1111" y="851"/>
                    </a:lnTo>
                    <a:lnTo>
                      <a:pt x="1129" y="855"/>
                    </a:lnTo>
                    <a:lnTo>
                      <a:pt x="1144" y="864"/>
                    </a:lnTo>
                    <a:lnTo>
                      <a:pt x="1163" y="872"/>
                    </a:lnTo>
                    <a:lnTo>
                      <a:pt x="1177" y="877"/>
                    </a:lnTo>
                    <a:lnTo>
                      <a:pt x="1196" y="885"/>
                    </a:lnTo>
                    <a:lnTo>
                      <a:pt x="1214" y="890"/>
                    </a:lnTo>
                    <a:lnTo>
                      <a:pt x="1229" y="898"/>
                    </a:lnTo>
                    <a:lnTo>
                      <a:pt x="1248" y="903"/>
                    </a:lnTo>
                    <a:lnTo>
                      <a:pt x="1263" y="911"/>
                    </a:lnTo>
                    <a:lnTo>
                      <a:pt x="1281" y="916"/>
                    </a:lnTo>
                    <a:lnTo>
                      <a:pt x="1300" y="920"/>
                    </a:lnTo>
                    <a:lnTo>
                      <a:pt x="1314" y="929"/>
                    </a:lnTo>
                    <a:lnTo>
                      <a:pt x="1333" y="933"/>
                    </a:lnTo>
                    <a:lnTo>
                      <a:pt x="1348" y="937"/>
                    </a:lnTo>
                    <a:lnTo>
                      <a:pt x="1366" y="946"/>
                    </a:lnTo>
                    <a:lnTo>
                      <a:pt x="1381" y="950"/>
                    </a:lnTo>
                    <a:lnTo>
                      <a:pt x="1400" y="955"/>
                    </a:lnTo>
                    <a:lnTo>
                      <a:pt x="1418" y="964"/>
                    </a:lnTo>
                    <a:lnTo>
                      <a:pt x="1433" y="968"/>
                    </a:lnTo>
                    <a:lnTo>
                      <a:pt x="1451" y="972"/>
                    </a:lnTo>
                    <a:lnTo>
                      <a:pt x="1470" y="977"/>
                    </a:lnTo>
                    <a:lnTo>
                      <a:pt x="1485" y="981"/>
                    </a:lnTo>
                    <a:lnTo>
                      <a:pt x="1500" y="990"/>
                    </a:lnTo>
                    <a:lnTo>
                      <a:pt x="1518" y="994"/>
                    </a:lnTo>
                    <a:lnTo>
                      <a:pt x="1533" y="998"/>
                    </a:lnTo>
                    <a:lnTo>
                      <a:pt x="1551" y="1003"/>
                    </a:lnTo>
                    <a:lnTo>
                      <a:pt x="1566" y="1007"/>
                    </a:lnTo>
                    <a:lnTo>
                      <a:pt x="1585" y="1011"/>
                    </a:lnTo>
                    <a:lnTo>
                      <a:pt x="1600" y="1016"/>
                    </a:lnTo>
                    <a:lnTo>
                      <a:pt x="1618" y="1020"/>
                    </a:lnTo>
                    <a:lnTo>
                      <a:pt x="1637" y="1024"/>
                    </a:lnTo>
                    <a:lnTo>
                      <a:pt x="1651" y="1029"/>
                    </a:lnTo>
                    <a:lnTo>
                      <a:pt x="1670" y="1033"/>
                    </a:lnTo>
                    <a:lnTo>
                      <a:pt x="1685" y="1037"/>
                    </a:lnTo>
                    <a:lnTo>
                      <a:pt x="1703" y="1042"/>
                    </a:lnTo>
                    <a:lnTo>
                      <a:pt x="1718" y="1046"/>
                    </a:lnTo>
                    <a:lnTo>
                      <a:pt x="1737" y="1050"/>
                    </a:lnTo>
                    <a:lnTo>
                      <a:pt x="1751" y="1055"/>
                    </a:lnTo>
                    <a:lnTo>
                      <a:pt x="1770" y="1059"/>
                    </a:lnTo>
                    <a:lnTo>
                      <a:pt x="1785" y="1063"/>
                    </a:lnTo>
                    <a:lnTo>
                      <a:pt x="1803" y="1068"/>
                    </a:lnTo>
                    <a:lnTo>
                      <a:pt x="1822" y="1072"/>
                    </a:lnTo>
                    <a:lnTo>
                      <a:pt x="1837" y="1076"/>
                    </a:lnTo>
                    <a:lnTo>
                      <a:pt x="1855" y="1081"/>
                    </a:lnTo>
                    <a:lnTo>
                      <a:pt x="1870" y="1081"/>
                    </a:lnTo>
                    <a:lnTo>
                      <a:pt x="1888" y="1085"/>
                    </a:lnTo>
                    <a:lnTo>
                      <a:pt x="1907" y="1089"/>
                    </a:lnTo>
                    <a:lnTo>
                      <a:pt x="1922" y="1094"/>
                    </a:lnTo>
                    <a:lnTo>
                      <a:pt x="1940" y="1098"/>
                    </a:lnTo>
                    <a:lnTo>
                      <a:pt x="1955" y="1098"/>
                    </a:lnTo>
                    <a:lnTo>
                      <a:pt x="1974" y="1102"/>
                    </a:lnTo>
                    <a:lnTo>
                      <a:pt x="1988" y="1107"/>
                    </a:lnTo>
                    <a:lnTo>
                      <a:pt x="2007" y="1111"/>
                    </a:lnTo>
                    <a:lnTo>
                      <a:pt x="2022" y="1111"/>
                    </a:lnTo>
                    <a:lnTo>
                      <a:pt x="2040" y="1115"/>
                    </a:lnTo>
                    <a:lnTo>
                      <a:pt x="2059" y="1120"/>
                    </a:lnTo>
                    <a:lnTo>
                      <a:pt x="2074" y="1124"/>
                    </a:lnTo>
                    <a:lnTo>
                      <a:pt x="2092" y="1124"/>
                    </a:lnTo>
                    <a:lnTo>
                      <a:pt x="2107" y="1128"/>
                    </a:lnTo>
                    <a:lnTo>
                      <a:pt x="2125" y="1133"/>
                    </a:lnTo>
                    <a:lnTo>
                      <a:pt x="2140" y="1133"/>
                    </a:lnTo>
                    <a:lnTo>
                      <a:pt x="2159" y="1137"/>
                    </a:lnTo>
                    <a:lnTo>
                      <a:pt x="2174" y="1141"/>
                    </a:lnTo>
                    <a:lnTo>
                      <a:pt x="2192" y="1141"/>
                    </a:lnTo>
                    <a:lnTo>
                      <a:pt x="2211" y="1146"/>
                    </a:lnTo>
                    <a:lnTo>
                      <a:pt x="2225" y="1150"/>
                    </a:lnTo>
                    <a:lnTo>
                      <a:pt x="2244" y="1150"/>
                    </a:lnTo>
                    <a:lnTo>
                      <a:pt x="2259" y="1154"/>
                    </a:lnTo>
                    <a:lnTo>
                      <a:pt x="2277" y="1154"/>
                    </a:lnTo>
                    <a:lnTo>
                      <a:pt x="2296" y="1159"/>
                    </a:lnTo>
                    <a:lnTo>
                      <a:pt x="2311" y="1163"/>
                    </a:lnTo>
                    <a:lnTo>
                      <a:pt x="2325" y="1163"/>
                    </a:lnTo>
                    <a:lnTo>
                      <a:pt x="2344" y="1167"/>
                    </a:lnTo>
                    <a:lnTo>
                      <a:pt x="2359" y="1167"/>
                    </a:lnTo>
                    <a:lnTo>
                      <a:pt x="2377" y="1172"/>
                    </a:lnTo>
                    <a:lnTo>
                      <a:pt x="2396" y="1172"/>
                    </a:lnTo>
                    <a:lnTo>
                      <a:pt x="2411" y="1176"/>
                    </a:lnTo>
                    <a:lnTo>
                      <a:pt x="2429" y="1176"/>
                    </a:lnTo>
                    <a:lnTo>
                      <a:pt x="2444" y="1180"/>
                    </a:lnTo>
                    <a:lnTo>
                      <a:pt x="2462" y="1180"/>
                    </a:lnTo>
                    <a:lnTo>
                      <a:pt x="2481" y="1185"/>
                    </a:lnTo>
                    <a:lnTo>
                      <a:pt x="2496" y="1185"/>
                    </a:lnTo>
                    <a:lnTo>
                      <a:pt x="2514" y="1189"/>
                    </a:lnTo>
                    <a:lnTo>
                      <a:pt x="2529" y="1189"/>
                    </a:lnTo>
                    <a:lnTo>
                      <a:pt x="2529" y="1189"/>
                    </a:lnTo>
                    <a:lnTo>
                      <a:pt x="2514" y="1189"/>
                    </a:lnTo>
                    <a:lnTo>
                      <a:pt x="2496" y="1185"/>
                    </a:lnTo>
                    <a:lnTo>
                      <a:pt x="2481" y="1185"/>
                    </a:lnTo>
                    <a:lnTo>
                      <a:pt x="2462" y="1180"/>
                    </a:lnTo>
                    <a:lnTo>
                      <a:pt x="2444" y="1180"/>
                    </a:lnTo>
                    <a:lnTo>
                      <a:pt x="2429" y="1176"/>
                    </a:lnTo>
                    <a:lnTo>
                      <a:pt x="2411" y="1176"/>
                    </a:lnTo>
                    <a:lnTo>
                      <a:pt x="2396" y="1172"/>
                    </a:lnTo>
                    <a:lnTo>
                      <a:pt x="2377" y="1172"/>
                    </a:lnTo>
                    <a:lnTo>
                      <a:pt x="2359" y="1167"/>
                    </a:lnTo>
                    <a:lnTo>
                      <a:pt x="2344" y="1167"/>
                    </a:lnTo>
                    <a:lnTo>
                      <a:pt x="2325" y="1163"/>
                    </a:lnTo>
                    <a:lnTo>
                      <a:pt x="2311" y="1163"/>
                    </a:lnTo>
                    <a:lnTo>
                      <a:pt x="2296" y="1159"/>
                    </a:lnTo>
                    <a:lnTo>
                      <a:pt x="2277" y="1154"/>
                    </a:lnTo>
                    <a:lnTo>
                      <a:pt x="2259" y="1154"/>
                    </a:lnTo>
                    <a:lnTo>
                      <a:pt x="2244" y="1150"/>
                    </a:lnTo>
                    <a:lnTo>
                      <a:pt x="2225" y="1150"/>
                    </a:lnTo>
                    <a:lnTo>
                      <a:pt x="2211" y="1146"/>
                    </a:lnTo>
                    <a:lnTo>
                      <a:pt x="2192" y="1141"/>
                    </a:lnTo>
                    <a:lnTo>
                      <a:pt x="2174" y="1141"/>
                    </a:lnTo>
                    <a:lnTo>
                      <a:pt x="2159" y="1137"/>
                    </a:lnTo>
                    <a:lnTo>
                      <a:pt x="2140" y="1133"/>
                    </a:lnTo>
                    <a:lnTo>
                      <a:pt x="2125" y="1133"/>
                    </a:lnTo>
                    <a:lnTo>
                      <a:pt x="2107" y="1128"/>
                    </a:lnTo>
                    <a:lnTo>
                      <a:pt x="2092" y="1124"/>
                    </a:lnTo>
                    <a:lnTo>
                      <a:pt x="2074" y="1124"/>
                    </a:lnTo>
                    <a:lnTo>
                      <a:pt x="2059" y="1120"/>
                    </a:lnTo>
                    <a:lnTo>
                      <a:pt x="2040" y="1115"/>
                    </a:lnTo>
                    <a:lnTo>
                      <a:pt x="2022" y="1111"/>
                    </a:lnTo>
                    <a:lnTo>
                      <a:pt x="2007" y="1111"/>
                    </a:lnTo>
                    <a:lnTo>
                      <a:pt x="1988" y="1107"/>
                    </a:lnTo>
                    <a:lnTo>
                      <a:pt x="1974" y="1102"/>
                    </a:lnTo>
                    <a:lnTo>
                      <a:pt x="1955" y="1098"/>
                    </a:lnTo>
                    <a:lnTo>
                      <a:pt x="1940" y="1098"/>
                    </a:lnTo>
                    <a:lnTo>
                      <a:pt x="1922" y="1094"/>
                    </a:lnTo>
                    <a:lnTo>
                      <a:pt x="1907" y="1089"/>
                    </a:lnTo>
                    <a:lnTo>
                      <a:pt x="1888" y="1085"/>
                    </a:lnTo>
                    <a:lnTo>
                      <a:pt x="1870" y="1081"/>
                    </a:lnTo>
                    <a:lnTo>
                      <a:pt x="1855" y="1081"/>
                    </a:lnTo>
                    <a:lnTo>
                      <a:pt x="1837" y="1076"/>
                    </a:lnTo>
                    <a:lnTo>
                      <a:pt x="1822" y="1072"/>
                    </a:lnTo>
                    <a:lnTo>
                      <a:pt x="1803" y="1068"/>
                    </a:lnTo>
                    <a:lnTo>
                      <a:pt x="1785" y="1063"/>
                    </a:lnTo>
                    <a:lnTo>
                      <a:pt x="1770" y="1059"/>
                    </a:lnTo>
                    <a:lnTo>
                      <a:pt x="1751" y="1055"/>
                    </a:lnTo>
                    <a:lnTo>
                      <a:pt x="1737" y="1050"/>
                    </a:lnTo>
                    <a:lnTo>
                      <a:pt x="1718" y="1046"/>
                    </a:lnTo>
                    <a:lnTo>
                      <a:pt x="1703" y="1042"/>
                    </a:lnTo>
                    <a:lnTo>
                      <a:pt x="1685" y="1037"/>
                    </a:lnTo>
                    <a:lnTo>
                      <a:pt x="1670" y="1033"/>
                    </a:lnTo>
                    <a:lnTo>
                      <a:pt x="1651" y="1029"/>
                    </a:lnTo>
                    <a:lnTo>
                      <a:pt x="1637" y="1024"/>
                    </a:lnTo>
                    <a:lnTo>
                      <a:pt x="1618" y="1020"/>
                    </a:lnTo>
                    <a:lnTo>
                      <a:pt x="1600" y="1016"/>
                    </a:lnTo>
                    <a:lnTo>
                      <a:pt x="1585" y="1011"/>
                    </a:lnTo>
                    <a:lnTo>
                      <a:pt x="1566" y="1007"/>
                    </a:lnTo>
                    <a:lnTo>
                      <a:pt x="1551" y="1003"/>
                    </a:lnTo>
                    <a:lnTo>
                      <a:pt x="1533" y="998"/>
                    </a:lnTo>
                    <a:lnTo>
                      <a:pt x="1518" y="994"/>
                    </a:lnTo>
                    <a:lnTo>
                      <a:pt x="1500" y="990"/>
                    </a:lnTo>
                    <a:lnTo>
                      <a:pt x="1485" y="981"/>
                    </a:lnTo>
                    <a:lnTo>
                      <a:pt x="1470" y="977"/>
                    </a:lnTo>
                    <a:lnTo>
                      <a:pt x="1451" y="972"/>
                    </a:lnTo>
                    <a:lnTo>
                      <a:pt x="1433" y="968"/>
                    </a:lnTo>
                    <a:lnTo>
                      <a:pt x="1418" y="964"/>
                    </a:lnTo>
                    <a:lnTo>
                      <a:pt x="1400" y="955"/>
                    </a:lnTo>
                    <a:lnTo>
                      <a:pt x="1381" y="950"/>
                    </a:lnTo>
                    <a:lnTo>
                      <a:pt x="1366" y="946"/>
                    </a:lnTo>
                    <a:lnTo>
                      <a:pt x="1348" y="937"/>
                    </a:lnTo>
                    <a:lnTo>
                      <a:pt x="1333" y="933"/>
                    </a:lnTo>
                    <a:lnTo>
                      <a:pt x="1314" y="929"/>
                    </a:lnTo>
                    <a:lnTo>
                      <a:pt x="1300" y="920"/>
                    </a:lnTo>
                    <a:lnTo>
                      <a:pt x="1281" y="916"/>
                    </a:lnTo>
                    <a:lnTo>
                      <a:pt x="1263" y="911"/>
                    </a:lnTo>
                    <a:lnTo>
                      <a:pt x="1248" y="903"/>
                    </a:lnTo>
                    <a:lnTo>
                      <a:pt x="1229" y="898"/>
                    </a:lnTo>
                    <a:lnTo>
                      <a:pt x="1214" y="890"/>
                    </a:lnTo>
                    <a:lnTo>
                      <a:pt x="1196" y="885"/>
                    </a:lnTo>
                    <a:lnTo>
                      <a:pt x="1177" y="877"/>
                    </a:lnTo>
                    <a:lnTo>
                      <a:pt x="1163" y="872"/>
                    </a:lnTo>
                    <a:lnTo>
                      <a:pt x="1144" y="864"/>
                    </a:lnTo>
                    <a:lnTo>
                      <a:pt x="1129" y="855"/>
                    </a:lnTo>
                    <a:lnTo>
                      <a:pt x="1111" y="851"/>
                    </a:lnTo>
                    <a:lnTo>
                      <a:pt x="1096" y="842"/>
                    </a:lnTo>
                    <a:lnTo>
                      <a:pt x="1077" y="838"/>
                    </a:lnTo>
                    <a:lnTo>
                      <a:pt x="1063" y="829"/>
                    </a:lnTo>
                    <a:lnTo>
                      <a:pt x="1044" y="820"/>
                    </a:lnTo>
                    <a:lnTo>
                      <a:pt x="1025" y="812"/>
                    </a:lnTo>
                    <a:lnTo>
                      <a:pt x="1011" y="807"/>
                    </a:lnTo>
                    <a:lnTo>
                      <a:pt x="992" y="799"/>
                    </a:lnTo>
                    <a:lnTo>
                      <a:pt x="977" y="790"/>
                    </a:lnTo>
                    <a:lnTo>
                      <a:pt x="959" y="781"/>
                    </a:lnTo>
                    <a:lnTo>
                      <a:pt x="944" y="773"/>
                    </a:lnTo>
                    <a:lnTo>
                      <a:pt x="925" y="764"/>
                    </a:lnTo>
                    <a:lnTo>
                      <a:pt x="907" y="760"/>
                    </a:lnTo>
                    <a:lnTo>
                      <a:pt x="892" y="751"/>
                    </a:lnTo>
                    <a:lnTo>
                      <a:pt x="877" y="742"/>
                    </a:lnTo>
                    <a:lnTo>
                      <a:pt x="859" y="733"/>
                    </a:lnTo>
                    <a:lnTo>
                      <a:pt x="840" y="725"/>
                    </a:lnTo>
                    <a:lnTo>
                      <a:pt x="825" y="716"/>
                    </a:lnTo>
                    <a:lnTo>
                      <a:pt x="807" y="703"/>
                    </a:lnTo>
                    <a:lnTo>
                      <a:pt x="792" y="694"/>
                    </a:lnTo>
                    <a:lnTo>
                      <a:pt x="774" y="686"/>
                    </a:lnTo>
                    <a:lnTo>
                      <a:pt x="759" y="677"/>
                    </a:lnTo>
                    <a:lnTo>
                      <a:pt x="740" y="668"/>
                    </a:lnTo>
                    <a:lnTo>
                      <a:pt x="722" y="660"/>
                    </a:lnTo>
                    <a:lnTo>
                      <a:pt x="707" y="647"/>
                    </a:lnTo>
                    <a:lnTo>
                      <a:pt x="692" y="638"/>
                    </a:lnTo>
                    <a:lnTo>
                      <a:pt x="674" y="629"/>
                    </a:lnTo>
                    <a:lnTo>
                      <a:pt x="655" y="616"/>
                    </a:lnTo>
                    <a:lnTo>
                      <a:pt x="640" y="608"/>
                    </a:lnTo>
                    <a:lnTo>
                      <a:pt x="622" y="595"/>
                    </a:lnTo>
                    <a:lnTo>
                      <a:pt x="607" y="586"/>
                    </a:lnTo>
                    <a:lnTo>
                      <a:pt x="588" y="573"/>
                    </a:lnTo>
                    <a:lnTo>
                      <a:pt x="570" y="564"/>
                    </a:lnTo>
                    <a:lnTo>
                      <a:pt x="555" y="534"/>
                    </a:lnTo>
                    <a:lnTo>
                      <a:pt x="537" y="543"/>
                    </a:lnTo>
                    <a:lnTo>
                      <a:pt x="522" y="508"/>
                    </a:lnTo>
                    <a:lnTo>
                      <a:pt x="503" y="477"/>
                    </a:lnTo>
                    <a:lnTo>
                      <a:pt x="488" y="508"/>
                    </a:lnTo>
                    <a:lnTo>
                      <a:pt x="470" y="460"/>
                    </a:lnTo>
                    <a:lnTo>
                      <a:pt x="451" y="425"/>
                    </a:lnTo>
                    <a:lnTo>
                      <a:pt x="437" y="408"/>
                    </a:lnTo>
                    <a:lnTo>
                      <a:pt x="418" y="469"/>
                    </a:lnTo>
                    <a:lnTo>
                      <a:pt x="403" y="490"/>
                    </a:lnTo>
                    <a:lnTo>
                      <a:pt x="385" y="477"/>
                    </a:lnTo>
                    <a:lnTo>
                      <a:pt x="370" y="490"/>
                    </a:lnTo>
                    <a:lnTo>
                      <a:pt x="351" y="490"/>
                    </a:lnTo>
                    <a:lnTo>
                      <a:pt x="333" y="421"/>
                    </a:lnTo>
                    <a:lnTo>
                      <a:pt x="318" y="438"/>
                    </a:lnTo>
                    <a:lnTo>
                      <a:pt x="300" y="412"/>
                    </a:lnTo>
                    <a:lnTo>
                      <a:pt x="285" y="382"/>
                    </a:lnTo>
                    <a:lnTo>
                      <a:pt x="266" y="373"/>
                    </a:lnTo>
                    <a:lnTo>
                      <a:pt x="251" y="313"/>
                    </a:lnTo>
                    <a:lnTo>
                      <a:pt x="233" y="273"/>
                    </a:lnTo>
                    <a:lnTo>
                      <a:pt x="218" y="191"/>
                    </a:lnTo>
                    <a:lnTo>
                      <a:pt x="200" y="161"/>
                    </a:lnTo>
                    <a:lnTo>
                      <a:pt x="185" y="200"/>
                    </a:lnTo>
                    <a:lnTo>
                      <a:pt x="166" y="178"/>
                    </a:lnTo>
                    <a:lnTo>
                      <a:pt x="148" y="117"/>
                    </a:lnTo>
                    <a:lnTo>
                      <a:pt x="133" y="139"/>
                    </a:lnTo>
                    <a:lnTo>
                      <a:pt x="114" y="204"/>
                    </a:lnTo>
                    <a:lnTo>
                      <a:pt x="100" y="169"/>
                    </a:lnTo>
                    <a:lnTo>
                      <a:pt x="81" y="326"/>
                    </a:lnTo>
                    <a:lnTo>
                      <a:pt x="66" y="122"/>
                    </a:lnTo>
                    <a:lnTo>
                      <a:pt x="48" y="0"/>
                    </a:lnTo>
                    <a:lnTo>
                      <a:pt x="33" y="26"/>
                    </a:lnTo>
                    <a:lnTo>
                      <a:pt x="14" y="187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16">
                <a:extLst>
                  <a:ext uri="{FF2B5EF4-FFF2-40B4-BE49-F238E27FC236}">
                    <a16:creationId xmlns:a16="http://schemas.microsoft.com/office/drawing/2014/main" id="{51BB310E-A201-42F4-A2BA-E785721DE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3" y="2413"/>
                <a:ext cx="2529" cy="1189"/>
              </a:xfrm>
              <a:custGeom>
                <a:avLst/>
                <a:gdLst>
                  <a:gd name="T0" fmla="*/ 66 w 2529"/>
                  <a:gd name="T1" fmla="*/ 122 h 1189"/>
                  <a:gd name="T2" fmla="*/ 148 w 2529"/>
                  <a:gd name="T3" fmla="*/ 117 h 1189"/>
                  <a:gd name="T4" fmla="*/ 233 w 2529"/>
                  <a:gd name="T5" fmla="*/ 273 h 1189"/>
                  <a:gd name="T6" fmla="*/ 318 w 2529"/>
                  <a:gd name="T7" fmla="*/ 438 h 1189"/>
                  <a:gd name="T8" fmla="*/ 403 w 2529"/>
                  <a:gd name="T9" fmla="*/ 490 h 1189"/>
                  <a:gd name="T10" fmla="*/ 488 w 2529"/>
                  <a:gd name="T11" fmla="*/ 508 h 1189"/>
                  <a:gd name="T12" fmla="*/ 570 w 2529"/>
                  <a:gd name="T13" fmla="*/ 378 h 1189"/>
                  <a:gd name="T14" fmla="*/ 655 w 2529"/>
                  <a:gd name="T15" fmla="*/ 369 h 1189"/>
                  <a:gd name="T16" fmla="*/ 740 w 2529"/>
                  <a:gd name="T17" fmla="*/ 369 h 1189"/>
                  <a:gd name="T18" fmla="*/ 825 w 2529"/>
                  <a:gd name="T19" fmla="*/ 499 h 1189"/>
                  <a:gd name="T20" fmla="*/ 907 w 2529"/>
                  <a:gd name="T21" fmla="*/ 664 h 1189"/>
                  <a:gd name="T22" fmla="*/ 992 w 2529"/>
                  <a:gd name="T23" fmla="*/ 786 h 1189"/>
                  <a:gd name="T24" fmla="*/ 1077 w 2529"/>
                  <a:gd name="T25" fmla="*/ 838 h 1189"/>
                  <a:gd name="T26" fmla="*/ 1163 w 2529"/>
                  <a:gd name="T27" fmla="*/ 872 h 1189"/>
                  <a:gd name="T28" fmla="*/ 1248 w 2529"/>
                  <a:gd name="T29" fmla="*/ 903 h 1189"/>
                  <a:gd name="T30" fmla="*/ 1333 w 2529"/>
                  <a:gd name="T31" fmla="*/ 933 h 1189"/>
                  <a:gd name="T32" fmla="*/ 1418 w 2529"/>
                  <a:gd name="T33" fmla="*/ 964 h 1189"/>
                  <a:gd name="T34" fmla="*/ 1500 w 2529"/>
                  <a:gd name="T35" fmla="*/ 990 h 1189"/>
                  <a:gd name="T36" fmla="*/ 1585 w 2529"/>
                  <a:gd name="T37" fmla="*/ 1011 h 1189"/>
                  <a:gd name="T38" fmla="*/ 1670 w 2529"/>
                  <a:gd name="T39" fmla="*/ 1033 h 1189"/>
                  <a:gd name="T40" fmla="*/ 1751 w 2529"/>
                  <a:gd name="T41" fmla="*/ 1055 h 1189"/>
                  <a:gd name="T42" fmla="*/ 1837 w 2529"/>
                  <a:gd name="T43" fmla="*/ 1076 h 1189"/>
                  <a:gd name="T44" fmla="*/ 1922 w 2529"/>
                  <a:gd name="T45" fmla="*/ 1094 h 1189"/>
                  <a:gd name="T46" fmla="*/ 2007 w 2529"/>
                  <a:gd name="T47" fmla="*/ 1111 h 1189"/>
                  <a:gd name="T48" fmla="*/ 2092 w 2529"/>
                  <a:gd name="T49" fmla="*/ 1124 h 1189"/>
                  <a:gd name="T50" fmla="*/ 2174 w 2529"/>
                  <a:gd name="T51" fmla="*/ 1141 h 1189"/>
                  <a:gd name="T52" fmla="*/ 2259 w 2529"/>
                  <a:gd name="T53" fmla="*/ 1154 h 1189"/>
                  <a:gd name="T54" fmla="*/ 2344 w 2529"/>
                  <a:gd name="T55" fmla="*/ 1167 h 1189"/>
                  <a:gd name="T56" fmla="*/ 2429 w 2529"/>
                  <a:gd name="T57" fmla="*/ 1176 h 1189"/>
                  <a:gd name="T58" fmla="*/ 2514 w 2529"/>
                  <a:gd name="T59" fmla="*/ 1189 h 1189"/>
                  <a:gd name="T60" fmla="*/ 2481 w 2529"/>
                  <a:gd name="T61" fmla="*/ 1185 h 1189"/>
                  <a:gd name="T62" fmla="*/ 2396 w 2529"/>
                  <a:gd name="T63" fmla="*/ 1172 h 1189"/>
                  <a:gd name="T64" fmla="*/ 2311 w 2529"/>
                  <a:gd name="T65" fmla="*/ 1163 h 1189"/>
                  <a:gd name="T66" fmla="*/ 2225 w 2529"/>
                  <a:gd name="T67" fmla="*/ 1150 h 1189"/>
                  <a:gd name="T68" fmla="*/ 2140 w 2529"/>
                  <a:gd name="T69" fmla="*/ 1133 h 1189"/>
                  <a:gd name="T70" fmla="*/ 2059 w 2529"/>
                  <a:gd name="T71" fmla="*/ 1120 h 1189"/>
                  <a:gd name="T72" fmla="*/ 1974 w 2529"/>
                  <a:gd name="T73" fmla="*/ 1102 h 1189"/>
                  <a:gd name="T74" fmla="*/ 1888 w 2529"/>
                  <a:gd name="T75" fmla="*/ 1085 h 1189"/>
                  <a:gd name="T76" fmla="*/ 1803 w 2529"/>
                  <a:gd name="T77" fmla="*/ 1068 h 1189"/>
                  <a:gd name="T78" fmla="*/ 1718 w 2529"/>
                  <a:gd name="T79" fmla="*/ 1046 h 1189"/>
                  <a:gd name="T80" fmla="*/ 1637 w 2529"/>
                  <a:gd name="T81" fmla="*/ 1024 h 1189"/>
                  <a:gd name="T82" fmla="*/ 1551 w 2529"/>
                  <a:gd name="T83" fmla="*/ 1003 h 1189"/>
                  <a:gd name="T84" fmla="*/ 1470 w 2529"/>
                  <a:gd name="T85" fmla="*/ 977 h 1189"/>
                  <a:gd name="T86" fmla="*/ 1381 w 2529"/>
                  <a:gd name="T87" fmla="*/ 950 h 1189"/>
                  <a:gd name="T88" fmla="*/ 1300 w 2529"/>
                  <a:gd name="T89" fmla="*/ 920 h 1189"/>
                  <a:gd name="T90" fmla="*/ 1214 w 2529"/>
                  <a:gd name="T91" fmla="*/ 890 h 1189"/>
                  <a:gd name="T92" fmla="*/ 1129 w 2529"/>
                  <a:gd name="T93" fmla="*/ 855 h 1189"/>
                  <a:gd name="T94" fmla="*/ 1044 w 2529"/>
                  <a:gd name="T95" fmla="*/ 820 h 1189"/>
                  <a:gd name="T96" fmla="*/ 959 w 2529"/>
                  <a:gd name="T97" fmla="*/ 781 h 1189"/>
                  <a:gd name="T98" fmla="*/ 877 w 2529"/>
                  <a:gd name="T99" fmla="*/ 742 h 1189"/>
                  <a:gd name="T100" fmla="*/ 792 w 2529"/>
                  <a:gd name="T101" fmla="*/ 694 h 1189"/>
                  <a:gd name="T102" fmla="*/ 707 w 2529"/>
                  <a:gd name="T103" fmla="*/ 647 h 1189"/>
                  <a:gd name="T104" fmla="*/ 622 w 2529"/>
                  <a:gd name="T105" fmla="*/ 595 h 1189"/>
                  <a:gd name="T106" fmla="*/ 537 w 2529"/>
                  <a:gd name="T107" fmla="*/ 543 h 1189"/>
                  <a:gd name="T108" fmla="*/ 451 w 2529"/>
                  <a:gd name="T109" fmla="*/ 425 h 1189"/>
                  <a:gd name="T110" fmla="*/ 370 w 2529"/>
                  <a:gd name="T111" fmla="*/ 490 h 1189"/>
                  <a:gd name="T112" fmla="*/ 285 w 2529"/>
                  <a:gd name="T113" fmla="*/ 382 h 1189"/>
                  <a:gd name="T114" fmla="*/ 200 w 2529"/>
                  <a:gd name="T115" fmla="*/ 161 h 1189"/>
                  <a:gd name="T116" fmla="*/ 114 w 2529"/>
                  <a:gd name="T117" fmla="*/ 204 h 1189"/>
                  <a:gd name="T118" fmla="*/ 33 w 2529"/>
                  <a:gd name="T119" fmla="*/ 26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529" h="1189">
                    <a:moveTo>
                      <a:pt x="0" y="174"/>
                    </a:moveTo>
                    <a:lnTo>
                      <a:pt x="14" y="187"/>
                    </a:lnTo>
                    <a:lnTo>
                      <a:pt x="33" y="26"/>
                    </a:lnTo>
                    <a:lnTo>
                      <a:pt x="48" y="0"/>
                    </a:lnTo>
                    <a:lnTo>
                      <a:pt x="66" y="122"/>
                    </a:lnTo>
                    <a:lnTo>
                      <a:pt x="81" y="326"/>
                    </a:lnTo>
                    <a:lnTo>
                      <a:pt x="100" y="169"/>
                    </a:lnTo>
                    <a:lnTo>
                      <a:pt x="114" y="204"/>
                    </a:lnTo>
                    <a:lnTo>
                      <a:pt x="133" y="139"/>
                    </a:lnTo>
                    <a:lnTo>
                      <a:pt x="148" y="117"/>
                    </a:lnTo>
                    <a:lnTo>
                      <a:pt x="166" y="178"/>
                    </a:lnTo>
                    <a:lnTo>
                      <a:pt x="185" y="200"/>
                    </a:lnTo>
                    <a:lnTo>
                      <a:pt x="200" y="161"/>
                    </a:lnTo>
                    <a:lnTo>
                      <a:pt x="218" y="191"/>
                    </a:lnTo>
                    <a:lnTo>
                      <a:pt x="233" y="273"/>
                    </a:lnTo>
                    <a:lnTo>
                      <a:pt x="251" y="313"/>
                    </a:lnTo>
                    <a:lnTo>
                      <a:pt x="266" y="373"/>
                    </a:lnTo>
                    <a:lnTo>
                      <a:pt x="285" y="382"/>
                    </a:lnTo>
                    <a:lnTo>
                      <a:pt x="300" y="412"/>
                    </a:lnTo>
                    <a:lnTo>
                      <a:pt x="318" y="438"/>
                    </a:lnTo>
                    <a:lnTo>
                      <a:pt x="333" y="421"/>
                    </a:lnTo>
                    <a:lnTo>
                      <a:pt x="351" y="490"/>
                    </a:lnTo>
                    <a:lnTo>
                      <a:pt x="370" y="490"/>
                    </a:lnTo>
                    <a:lnTo>
                      <a:pt x="385" y="477"/>
                    </a:lnTo>
                    <a:lnTo>
                      <a:pt x="403" y="490"/>
                    </a:lnTo>
                    <a:lnTo>
                      <a:pt x="418" y="469"/>
                    </a:lnTo>
                    <a:lnTo>
                      <a:pt x="437" y="408"/>
                    </a:lnTo>
                    <a:lnTo>
                      <a:pt x="451" y="425"/>
                    </a:lnTo>
                    <a:lnTo>
                      <a:pt x="470" y="460"/>
                    </a:lnTo>
                    <a:lnTo>
                      <a:pt x="488" y="508"/>
                    </a:lnTo>
                    <a:lnTo>
                      <a:pt x="503" y="477"/>
                    </a:lnTo>
                    <a:lnTo>
                      <a:pt x="522" y="508"/>
                    </a:lnTo>
                    <a:lnTo>
                      <a:pt x="537" y="243"/>
                    </a:lnTo>
                    <a:lnTo>
                      <a:pt x="555" y="291"/>
                    </a:lnTo>
                    <a:lnTo>
                      <a:pt x="570" y="378"/>
                    </a:lnTo>
                    <a:lnTo>
                      <a:pt x="588" y="313"/>
                    </a:lnTo>
                    <a:lnTo>
                      <a:pt x="607" y="360"/>
                    </a:lnTo>
                    <a:lnTo>
                      <a:pt x="622" y="421"/>
                    </a:lnTo>
                    <a:lnTo>
                      <a:pt x="640" y="434"/>
                    </a:lnTo>
                    <a:lnTo>
                      <a:pt x="655" y="369"/>
                    </a:lnTo>
                    <a:lnTo>
                      <a:pt x="674" y="278"/>
                    </a:lnTo>
                    <a:lnTo>
                      <a:pt x="692" y="287"/>
                    </a:lnTo>
                    <a:lnTo>
                      <a:pt x="707" y="187"/>
                    </a:lnTo>
                    <a:lnTo>
                      <a:pt x="722" y="339"/>
                    </a:lnTo>
                    <a:lnTo>
                      <a:pt x="740" y="369"/>
                    </a:lnTo>
                    <a:lnTo>
                      <a:pt x="759" y="330"/>
                    </a:lnTo>
                    <a:lnTo>
                      <a:pt x="774" y="399"/>
                    </a:lnTo>
                    <a:lnTo>
                      <a:pt x="792" y="490"/>
                    </a:lnTo>
                    <a:lnTo>
                      <a:pt x="807" y="447"/>
                    </a:lnTo>
                    <a:lnTo>
                      <a:pt x="825" y="499"/>
                    </a:lnTo>
                    <a:lnTo>
                      <a:pt x="840" y="556"/>
                    </a:lnTo>
                    <a:lnTo>
                      <a:pt x="859" y="577"/>
                    </a:lnTo>
                    <a:lnTo>
                      <a:pt x="877" y="608"/>
                    </a:lnTo>
                    <a:lnTo>
                      <a:pt x="892" y="638"/>
                    </a:lnTo>
                    <a:lnTo>
                      <a:pt x="907" y="664"/>
                    </a:lnTo>
                    <a:lnTo>
                      <a:pt x="925" y="690"/>
                    </a:lnTo>
                    <a:lnTo>
                      <a:pt x="944" y="716"/>
                    </a:lnTo>
                    <a:lnTo>
                      <a:pt x="959" y="742"/>
                    </a:lnTo>
                    <a:lnTo>
                      <a:pt x="977" y="764"/>
                    </a:lnTo>
                    <a:lnTo>
                      <a:pt x="992" y="786"/>
                    </a:lnTo>
                    <a:lnTo>
                      <a:pt x="1011" y="807"/>
                    </a:lnTo>
                    <a:lnTo>
                      <a:pt x="1025" y="812"/>
                    </a:lnTo>
                    <a:lnTo>
                      <a:pt x="1044" y="820"/>
                    </a:lnTo>
                    <a:lnTo>
                      <a:pt x="1063" y="829"/>
                    </a:lnTo>
                    <a:lnTo>
                      <a:pt x="1077" y="838"/>
                    </a:lnTo>
                    <a:lnTo>
                      <a:pt x="1096" y="842"/>
                    </a:lnTo>
                    <a:lnTo>
                      <a:pt x="1111" y="851"/>
                    </a:lnTo>
                    <a:lnTo>
                      <a:pt x="1129" y="855"/>
                    </a:lnTo>
                    <a:lnTo>
                      <a:pt x="1144" y="864"/>
                    </a:lnTo>
                    <a:lnTo>
                      <a:pt x="1163" y="872"/>
                    </a:lnTo>
                    <a:lnTo>
                      <a:pt x="1177" y="877"/>
                    </a:lnTo>
                    <a:lnTo>
                      <a:pt x="1196" y="885"/>
                    </a:lnTo>
                    <a:lnTo>
                      <a:pt x="1214" y="890"/>
                    </a:lnTo>
                    <a:lnTo>
                      <a:pt x="1229" y="898"/>
                    </a:lnTo>
                    <a:lnTo>
                      <a:pt x="1248" y="903"/>
                    </a:lnTo>
                    <a:lnTo>
                      <a:pt x="1263" y="911"/>
                    </a:lnTo>
                    <a:lnTo>
                      <a:pt x="1281" y="916"/>
                    </a:lnTo>
                    <a:lnTo>
                      <a:pt x="1300" y="920"/>
                    </a:lnTo>
                    <a:lnTo>
                      <a:pt x="1314" y="929"/>
                    </a:lnTo>
                    <a:lnTo>
                      <a:pt x="1333" y="933"/>
                    </a:lnTo>
                    <a:lnTo>
                      <a:pt x="1348" y="937"/>
                    </a:lnTo>
                    <a:lnTo>
                      <a:pt x="1366" y="946"/>
                    </a:lnTo>
                    <a:lnTo>
                      <a:pt x="1381" y="950"/>
                    </a:lnTo>
                    <a:lnTo>
                      <a:pt x="1400" y="955"/>
                    </a:lnTo>
                    <a:lnTo>
                      <a:pt x="1418" y="964"/>
                    </a:lnTo>
                    <a:lnTo>
                      <a:pt x="1433" y="968"/>
                    </a:lnTo>
                    <a:lnTo>
                      <a:pt x="1451" y="972"/>
                    </a:lnTo>
                    <a:lnTo>
                      <a:pt x="1470" y="977"/>
                    </a:lnTo>
                    <a:lnTo>
                      <a:pt x="1485" y="981"/>
                    </a:lnTo>
                    <a:lnTo>
                      <a:pt x="1500" y="990"/>
                    </a:lnTo>
                    <a:lnTo>
                      <a:pt x="1518" y="994"/>
                    </a:lnTo>
                    <a:lnTo>
                      <a:pt x="1533" y="998"/>
                    </a:lnTo>
                    <a:lnTo>
                      <a:pt x="1551" y="1003"/>
                    </a:lnTo>
                    <a:lnTo>
                      <a:pt x="1566" y="1007"/>
                    </a:lnTo>
                    <a:lnTo>
                      <a:pt x="1585" y="1011"/>
                    </a:lnTo>
                    <a:lnTo>
                      <a:pt x="1600" y="1016"/>
                    </a:lnTo>
                    <a:lnTo>
                      <a:pt x="1618" y="1020"/>
                    </a:lnTo>
                    <a:lnTo>
                      <a:pt x="1637" y="1024"/>
                    </a:lnTo>
                    <a:lnTo>
                      <a:pt x="1651" y="1029"/>
                    </a:lnTo>
                    <a:lnTo>
                      <a:pt x="1670" y="1033"/>
                    </a:lnTo>
                    <a:lnTo>
                      <a:pt x="1685" y="1037"/>
                    </a:lnTo>
                    <a:lnTo>
                      <a:pt x="1703" y="1042"/>
                    </a:lnTo>
                    <a:lnTo>
                      <a:pt x="1718" y="1046"/>
                    </a:lnTo>
                    <a:lnTo>
                      <a:pt x="1737" y="1050"/>
                    </a:lnTo>
                    <a:lnTo>
                      <a:pt x="1751" y="1055"/>
                    </a:lnTo>
                    <a:lnTo>
                      <a:pt x="1770" y="1059"/>
                    </a:lnTo>
                    <a:lnTo>
                      <a:pt x="1785" y="1063"/>
                    </a:lnTo>
                    <a:lnTo>
                      <a:pt x="1803" y="1068"/>
                    </a:lnTo>
                    <a:lnTo>
                      <a:pt x="1822" y="1072"/>
                    </a:lnTo>
                    <a:lnTo>
                      <a:pt x="1837" y="1076"/>
                    </a:lnTo>
                    <a:lnTo>
                      <a:pt x="1855" y="1081"/>
                    </a:lnTo>
                    <a:lnTo>
                      <a:pt x="1870" y="1081"/>
                    </a:lnTo>
                    <a:lnTo>
                      <a:pt x="1888" y="1085"/>
                    </a:lnTo>
                    <a:lnTo>
                      <a:pt x="1907" y="1089"/>
                    </a:lnTo>
                    <a:lnTo>
                      <a:pt x="1922" y="1094"/>
                    </a:lnTo>
                    <a:lnTo>
                      <a:pt x="1940" y="1098"/>
                    </a:lnTo>
                    <a:lnTo>
                      <a:pt x="1955" y="1098"/>
                    </a:lnTo>
                    <a:lnTo>
                      <a:pt x="1974" y="1102"/>
                    </a:lnTo>
                    <a:lnTo>
                      <a:pt x="1988" y="1107"/>
                    </a:lnTo>
                    <a:lnTo>
                      <a:pt x="2007" y="1111"/>
                    </a:lnTo>
                    <a:lnTo>
                      <a:pt x="2022" y="1111"/>
                    </a:lnTo>
                    <a:lnTo>
                      <a:pt x="2040" y="1115"/>
                    </a:lnTo>
                    <a:lnTo>
                      <a:pt x="2059" y="1120"/>
                    </a:lnTo>
                    <a:lnTo>
                      <a:pt x="2074" y="1124"/>
                    </a:lnTo>
                    <a:lnTo>
                      <a:pt x="2092" y="1124"/>
                    </a:lnTo>
                    <a:lnTo>
                      <a:pt x="2107" y="1128"/>
                    </a:lnTo>
                    <a:lnTo>
                      <a:pt x="2125" y="1133"/>
                    </a:lnTo>
                    <a:lnTo>
                      <a:pt x="2140" y="1133"/>
                    </a:lnTo>
                    <a:lnTo>
                      <a:pt x="2159" y="1137"/>
                    </a:lnTo>
                    <a:lnTo>
                      <a:pt x="2174" y="1141"/>
                    </a:lnTo>
                    <a:lnTo>
                      <a:pt x="2192" y="1141"/>
                    </a:lnTo>
                    <a:lnTo>
                      <a:pt x="2211" y="1146"/>
                    </a:lnTo>
                    <a:lnTo>
                      <a:pt x="2225" y="1150"/>
                    </a:lnTo>
                    <a:lnTo>
                      <a:pt x="2244" y="1150"/>
                    </a:lnTo>
                    <a:lnTo>
                      <a:pt x="2259" y="1154"/>
                    </a:lnTo>
                    <a:lnTo>
                      <a:pt x="2277" y="1154"/>
                    </a:lnTo>
                    <a:lnTo>
                      <a:pt x="2296" y="1159"/>
                    </a:lnTo>
                    <a:lnTo>
                      <a:pt x="2311" y="1163"/>
                    </a:lnTo>
                    <a:lnTo>
                      <a:pt x="2325" y="1163"/>
                    </a:lnTo>
                    <a:lnTo>
                      <a:pt x="2344" y="1167"/>
                    </a:lnTo>
                    <a:lnTo>
                      <a:pt x="2359" y="1167"/>
                    </a:lnTo>
                    <a:lnTo>
                      <a:pt x="2377" y="1172"/>
                    </a:lnTo>
                    <a:lnTo>
                      <a:pt x="2396" y="1172"/>
                    </a:lnTo>
                    <a:lnTo>
                      <a:pt x="2411" y="1176"/>
                    </a:lnTo>
                    <a:lnTo>
                      <a:pt x="2429" y="1176"/>
                    </a:lnTo>
                    <a:lnTo>
                      <a:pt x="2444" y="1180"/>
                    </a:lnTo>
                    <a:lnTo>
                      <a:pt x="2462" y="1180"/>
                    </a:lnTo>
                    <a:lnTo>
                      <a:pt x="2481" y="1185"/>
                    </a:lnTo>
                    <a:lnTo>
                      <a:pt x="2496" y="1185"/>
                    </a:lnTo>
                    <a:lnTo>
                      <a:pt x="2514" y="1189"/>
                    </a:lnTo>
                    <a:lnTo>
                      <a:pt x="2529" y="1189"/>
                    </a:lnTo>
                    <a:lnTo>
                      <a:pt x="2529" y="1189"/>
                    </a:lnTo>
                    <a:lnTo>
                      <a:pt x="2514" y="1189"/>
                    </a:lnTo>
                    <a:lnTo>
                      <a:pt x="2496" y="1185"/>
                    </a:lnTo>
                    <a:lnTo>
                      <a:pt x="2481" y="1185"/>
                    </a:lnTo>
                    <a:lnTo>
                      <a:pt x="2462" y="1180"/>
                    </a:lnTo>
                    <a:lnTo>
                      <a:pt x="2444" y="1180"/>
                    </a:lnTo>
                    <a:lnTo>
                      <a:pt x="2429" y="1176"/>
                    </a:lnTo>
                    <a:lnTo>
                      <a:pt x="2411" y="1176"/>
                    </a:lnTo>
                    <a:lnTo>
                      <a:pt x="2396" y="1172"/>
                    </a:lnTo>
                    <a:lnTo>
                      <a:pt x="2377" y="1172"/>
                    </a:lnTo>
                    <a:lnTo>
                      <a:pt x="2359" y="1167"/>
                    </a:lnTo>
                    <a:lnTo>
                      <a:pt x="2344" y="1167"/>
                    </a:lnTo>
                    <a:lnTo>
                      <a:pt x="2325" y="1163"/>
                    </a:lnTo>
                    <a:lnTo>
                      <a:pt x="2311" y="1163"/>
                    </a:lnTo>
                    <a:lnTo>
                      <a:pt x="2296" y="1159"/>
                    </a:lnTo>
                    <a:lnTo>
                      <a:pt x="2277" y="1154"/>
                    </a:lnTo>
                    <a:lnTo>
                      <a:pt x="2259" y="1154"/>
                    </a:lnTo>
                    <a:lnTo>
                      <a:pt x="2244" y="1150"/>
                    </a:lnTo>
                    <a:lnTo>
                      <a:pt x="2225" y="1150"/>
                    </a:lnTo>
                    <a:lnTo>
                      <a:pt x="2211" y="1146"/>
                    </a:lnTo>
                    <a:lnTo>
                      <a:pt x="2192" y="1141"/>
                    </a:lnTo>
                    <a:lnTo>
                      <a:pt x="2174" y="1141"/>
                    </a:lnTo>
                    <a:lnTo>
                      <a:pt x="2159" y="1137"/>
                    </a:lnTo>
                    <a:lnTo>
                      <a:pt x="2140" y="1133"/>
                    </a:lnTo>
                    <a:lnTo>
                      <a:pt x="2125" y="1133"/>
                    </a:lnTo>
                    <a:lnTo>
                      <a:pt x="2107" y="1128"/>
                    </a:lnTo>
                    <a:lnTo>
                      <a:pt x="2092" y="1124"/>
                    </a:lnTo>
                    <a:lnTo>
                      <a:pt x="2074" y="1124"/>
                    </a:lnTo>
                    <a:lnTo>
                      <a:pt x="2059" y="1120"/>
                    </a:lnTo>
                    <a:lnTo>
                      <a:pt x="2040" y="1115"/>
                    </a:lnTo>
                    <a:lnTo>
                      <a:pt x="2022" y="1111"/>
                    </a:lnTo>
                    <a:lnTo>
                      <a:pt x="2007" y="1111"/>
                    </a:lnTo>
                    <a:lnTo>
                      <a:pt x="1988" y="1107"/>
                    </a:lnTo>
                    <a:lnTo>
                      <a:pt x="1974" y="1102"/>
                    </a:lnTo>
                    <a:lnTo>
                      <a:pt x="1955" y="1098"/>
                    </a:lnTo>
                    <a:lnTo>
                      <a:pt x="1940" y="1098"/>
                    </a:lnTo>
                    <a:lnTo>
                      <a:pt x="1922" y="1094"/>
                    </a:lnTo>
                    <a:lnTo>
                      <a:pt x="1907" y="1089"/>
                    </a:lnTo>
                    <a:lnTo>
                      <a:pt x="1888" y="1085"/>
                    </a:lnTo>
                    <a:lnTo>
                      <a:pt x="1870" y="1081"/>
                    </a:lnTo>
                    <a:lnTo>
                      <a:pt x="1855" y="1081"/>
                    </a:lnTo>
                    <a:lnTo>
                      <a:pt x="1837" y="1076"/>
                    </a:lnTo>
                    <a:lnTo>
                      <a:pt x="1822" y="1072"/>
                    </a:lnTo>
                    <a:lnTo>
                      <a:pt x="1803" y="1068"/>
                    </a:lnTo>
                    <a:lnTo>
                      <a:pt x="1785" y="1063"/>
                    </a:lnTo>
                    <a:lnTo>
                      <a:pt x="1770" y="1059"/>
                    </a:lnTo>
                    <a:lnTo>
                      <a:pt x="1751" y="1055"/>
                    </a:lnTo>
                    <a:lnTo>
                      <a:pt x="1737" y="1050"/>
                    </a:lnTo>
                    <a:lnTo>
                      <a:pt x="1718" y="1046"/>
                    </a:lnTo>
                    <a:lnTo>
                      <a:pt x="1703" y="1042"/>
                    </a:lnTo>
                    <a:lnTo>
                      <a:pt x="1685" y="1037"/>
                    </a:lnTo>
                    <a:lnTo>
                      <a:pt x="1670" y="1033"/>
                    </a:lnTo>
                    <a:lnTo>
                      <a:pt x="1651" y="1029"/>
                    </a:lnTo>
                    <a:lnTo>
                      <a:pt x="1637" y="1024"/>
                    </a:lnTo>
                    <a:lnTo>
                      <a:pt x="1618" y="1020"/>
                    </a:lnTo>
                    <a:lnTo>
                      <a:pt x="1600" y="1016"/>
                    </a:lnTo>
                    <a:lnTo>
                      <a:pt x="1585" y="1011"/>
                    </a:lnTo>
                    <a:lnTo>
                      <a:pt x="1566" y="1007"/>
                    </a:lnTo>
                    <a:lnTo>
                      <a:pt x="1551" y="1003"/>
                    </a:lnTo>
                    <a:lnTo>
                      <a:pt x="1533" y="998"/>
                    </a:lnTo>
                    <a:lnTo>
                      <a:pt x="1518" y="994"/>
                    </a:lnTo>
                    <a:lnTo>
                      <a:pt x="1500" y="990"/>
                    </a:lnTo>
                    <a:lnTo>
                      <a:pt x="1485" y="981"/>
                    </a:lnTo>
                    <a:lnTo>
                      <a:pt x="1470" y="977"/>
                    </a:lnTo>
                    <a:lnTo>
                      <a:pt x="1451" y="972"/>
                    </a:lnTo>
                    <a:lnTo>
                      <a:pt x="1433" y="968"/>
                    </a:lnTo>
                    <a:lnTo>
                      <a:pt x="1418" y="964"/>
                    </a:lnTo>
                    <a:lnTo>
                      <a:pt x="1400" y="955"/>
                    </a:lnTo>
                    <a:lnTo>
                      <a:pt x="1381" y="950"/>
                    </a:lnTo>
                    <a:lnTo>
                      <a:pt x="1366" y="946"/>
                    </a:lnTo>
                    <a:lnTo>
                      <a:pt x="1348" y="937"/>
                    </a:lnTo>
                    <a:lnTo>
                      <a:pt x="1333" y="933"/>
                    </a:lnTo>
                    <a:lnTo>
                      <a:pt x="1314" y="929"/>
                    </a:lnTo>
                    <a:lnTo>
                      <a:pt x="1300" y="920"/>
                    </a:lnTo>
                    <a:lnTo>
                      <a:pt x="1281" y="916"/>
                    </a:lnTo>
                    <a:lnTo>
                      <a:pt x="1263" y="911"/>
                    </a:lnTo>
                    <a:lnTo>
                      <a:pt x="1248" y="903"/>
                    </a:lnTo>
                    <a:lnTo>
                      <a:pt x="1229" y="898"/>
                    </a:lnTo>
                    <a:lnTo>
                      <a:pt x="1214" y="890"/>
                    </a:lnTo>
                    <a:lnTo>
                      <a:pt x="1196" y="885"/>
                    </a:lnTo>
                    <a:lnTo>
                      <a:pt x="1177" y="877"/>
                    </a:lnTo>
                    <a:lnTo>
                      <a:pt x="1163" y="872"/>
                    </a:lnTo>
                    <a:lnTo>
                      <a:pt x="1144" y="864"/>
                    </a:lnTo>
                    <a:lnTo>
                      <a:pt x="1129" y="855"/>
                    </a:lnTo>
                    <a:lnTo>
                      <a:pt x="1111" y="851"/>
                    </a:lnTo>
                    <a:lnTo>
                      <a:pt x="1096" y="842"/>
                    </a:lnTo>
                    <a:lnTo>
                      <a:pt x="1077" y="838"/>
                    </a:lnTo>
                    <a:lnTo>
                      <a:pt x="1063" y="829"/>
                    </a:lnTo>
                    <a:lnTo>
                      <a:pt x="1044" y="820"/>
                    </a:lnTo>
                    <a:lnTo>
                      <a:pt x="1025" y="812"/>
                    </a:lnTo>
                    <a:lnTo>
                      <a:pt x="1011" y="807"/>
                    </a:lnTo>
                    <a:lnTo>
                      <a:pt x="992" y="799"/>
                    </a:lnTo>
                    <a:lnTo>
                      <a:pt x="977" y="790"/>
                    </a:lnTo>
                    <a:lnTo>
                      <a:pt x="959" y="781"/>
                    </a:lnTo>
                    <a:lnTo>
                      <a:pt x="944" y="773"/>
                    </a:lnTo>
                    <a:lnTo>
                      <a:pt x="925" y="764"/>
                    </a:lnTo>
                    <a:lnTo>
                      <a:pt x="907" y="760"/>
                    </a:lnTo>
                    <a:lnTo>
                      <a:pt x="892" y="751"/>
                    </a:lnTo>
                    <a:lnTo>
                      <a:pt x="877" y="742"/>
                    </a:lnTo>
                    <a:lnTo>
                      <a:pt x="859" y="733"/>
                    </a:lnTo>
                    <a:lnTo>
                      <a:pt x="840" y="725"/>
                    </a:lnTo>
                    <a:lnTo>
                      <a:pt x="825" y="716"/>
                    </a:lnTo>
                    <a:lnTo>
                      <a:pt x="807" y="703"/>
                    </a:lnTo>
                    <a:lnTo>
                      <a:pt x="792" y="694"/>
                    </a:lnTo>
                    <a:lnTo>
                      <a:pt x="774" y="686"/>
                    </a:lnTo>
                    <a:lnTo>
                      <a:pt x="759" y="677"/>
                    </a:lnTo>
                    <a:lnTo>
                      <a:pt x="740" y="668"/>
                    </a:lnTo>
                    <a:lnTo>
                      <a:pt x="722" y="660"/>
                    </a:lnTo>
                    <a:lnTo>
                      <a:pt x="707" y="647"/>
                    </a:lnTo>
                    <a:lnTo>
                      <a:pt x="692" y="638"/>
                    </a:lnTo>
                    <a:lnTo>
                      <a:pt x="674" y="629"/>
                    </a:lnTo>
                    <a:lnTo>
                      <a:pt x="655" y="616"/>
                    </a:lnTo>
                    <a:lnTo>
                      <a:pt x="640" y="608"/>
                    </a:lnTo>
                    <a:lnTo>
                      <a:pt x="622" y="595"/>
                    </a:lnTo>
                    <a:lnTo>
                      <a:pt x="607" y="586"/>
                    </a:lnTo>
                    <a:lnTo>
                      <a:pt x="588" y="573"/>
                    </a:lnTo>
                    <a:lnTo>
                      <a:pt x="570" y="564"/>
                    </a:lnTo>
                    <a:lnTo>
                      <a:pt x="555" y="534"/>
                    </a:lnTo>
                    <a:lnTo>
                      <a:pt x="537" y="543"/>
                    </a:lnTo>
                    <a:lnTo>
                      <a:pt x="522" y="508"/>
                    </a:lnTo>
                    <a:lnTo>
                      <a:pt x="503" y="477"/>
                    </a:lnTo>
                    <a:lnTo>
                      <a:pt x="488" y="508"/>
                    </a:lnTo>
                    <a:lnTo>
                      <a:pt x="470" y="460"/>
                    </a:lnTo>
                    <a:lnTo>
                      <a:pt x="451" y="425"/>
                    </a:lnTo>
                    <a:lnTo>
                      <a:pt x="437" y="408"/>
                    </a:lnTo>
                    <a:lnTo>
                      <a:pt x="418" y="469"/>
                    </a:lnTo>
                    <a:lnTo>
                      <a:pt x="403" y="490"/>
                    </a:lnTo>
                    <a:lnTo>
                      <a:pt x="385" y="477"/>
                    </a:lnTo>
                    <a:lnTo>
                      <a:pt x="370" y="490"/>
                    </a:lnTo>
                    <a:lnTo>
                      <a:pt x="351" y="490"/>
                    </a:lnTo>
                    <a:lnTo>
                      <a:pt x="333" y="421"/>
                    </a:lnTo>
                    <a:lnTo>
                      <a:pt x="318" y="438"/>
                    </a:lnTo>
                    <a:lnTo>
                      <a:pt x="300" y="412"/>
                    </a:lnTo>
                    <a:lnTo>
                      <a:pt x="285" y="382"/>
                    </a:lnTo>
                    <a:lnTo>
                      <a:pt x="266" y="373"/>
                    </a:lnTo>
                    <a:lnTo>
                      <a:pt x="251" y="313"/>
                    </a:lnTo>
                    <a:lnTo>
                      <a:pt x="233" y="273"/>
                    </a:lnTo>
                    <a:lnTo>
                      <a:pt x="218" y="191"/>
                    </a:lnTo>
                    <a:lnTo>
                      <a:pt x="200" y="161"/>
                    </a:lnTo>
                    <a:lnTo>
                      <a:pt x="185" y="200"/>
                    </a:lnTo>
                    <a:lnTo>
                      <a:pt x="166" y="178"/>
                    </a:lnTo>
                    <a:lnTo>
                      <a:pt x="148" y="117"/>
                    </a:lnTo>
                    <a:lnTo>
                      <a:pt x="133" y="139"/>
                    </a:lnTo>
                    <a:lnTo>
                      <a:pt x="114" y="204"/>
                    </a:lnTo>
                    <a:lnTo>
                      <a:pt x="100" y="169"/>
                    </a:lnTo>
                    <a:lnTo>
                      <a:pt x="81" y="326"/>
                    </a:lnTo>
                    <a:lnTo>
                      <a:pt x="66" y="122"/>
                    </a:lnTo>
                    <a:lnTo>
                      <a:pt x="48" y="0"/>
                    </a:lnTo>
                    <a:lnTo>
                      <a:pt x="33" y="26"/>
                    </a:lnTo>
                    <a:lnTo>
                      <a:pt x="14" y="187"/>
                    </a:lnTo>
                    <a:lnTo>
                      <a:pt x="0" y="174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17">
                <a:extLst>
                  <a:ext uri="{FF2B5EF4-FFF2-40B4-BE49-F238E27FC236}">
                    <a16:creationId xmlns:a16="http://schemas.microsoft.com/office/drawing/2014/main" id="{FDABC196-CDCC-4691-A4A5-0BB7DDD8B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3" y="2413"/>
                <a:ext cx="2529" cy="1189"/>
              </a:xfrm>
              <a:custGeom>
                <a:avLst/>
                <a:gdLst>
                  <a:gd name="T0" fmla="*/ 48 w 2529"/>
                  <a:gd name="T1" fmla="*/ 0 h 1189"/>
                  <a:gd name="T2" fmla="*/ 133 w 2529"/>
                  <a:gd name="T3" fmla="*/ 139 h 1189"/>
                  <a:gd name="T4" fmla="*/ 218 w 2529"/>
                  <a:gd name="T5" fmla="*/ 191 h 1189"/>
                  <a:gd name="T6" fmla="*/ 300 w 2529"/>
                  <a:gd name="T7" fmla="*/ 412 h 1189"/>
                  <a:gd name="T8" fmla="*/ 385 w 2529"/>
                  <a:gd name="T9" fmla="*/ 477 h 1189"/>
                  <a:gd name="T10" fmla="*/ 470 w 2529"/>
                  <a:gd name="T11" fmla="*/ 460 h 1189"/>
                  <a:gd name="T12" fmla="*/ 555 w 2529"/>
                  <a:gd name="T13" fmla="*/ 291 h 1189"/>
                  <a:gd name="T14" fmla="*/ 640 w 2529"/>
                  <a:gd name="T15" fmla="*/ 434 h 1189"/>
                  <a:gd name="T16" fmla="*/ 722 w 2529"/>
                  <a:gd name="T17" fmla="*/ 339 h 1189"/>
                  <a:gd name="T18" fmla="*/ 807 w 2529"/>
                  <a:gd name="T19" fmla="*/ 447 h 1189"/>
                  <a:gd name="T20" fmla="*/ 892 w 2529"/>
                  <a:gd name="T21" fmla="*/ 621 h 1189"/>
                  <a:gd name="T22" fmla="*/ 977 w 2529"/>
                  <a:gd name="T23" fmla="*/ 595 h 1189"/>
                  <a:gd name="T24" fmla="*/ 1063 w 2529"/>
                  <a:gd name="T25" fmla="*/ 655 h 1189"/>
                  <a:gd name="T26" fmla="*/ 1144 w 2529"/>
                  <a:gd name="T27" fmla="*/ 833 h 1189"/>
                  <a:gd name="T28" fmla="*/ 1229 w 2529"/>
                  <a:gd name="T29" fmla="*/ 846 h 1189"/>
                  <a:gd name="T30" fmla="*/ 1314 w 2529"/>
                  <a:gd name="T31" fmla="*/ 877 h 1189"/>
                  <a:gd name="T32" fmla="*/ 1400 w 2529"/>
                  <a:gd name="T33" fmla="*/ 864 h 1189"/>
                  <a:gd name="T34" fmla="*/ 1485 w 2529"/>
                  <a:gd name="T35" fmla="*/ 833 h 1189"/>
                  <a:gd name="T36" fmla="*/ 1566 w 2529"/>
                  <a:gd name="T37" fmla="*/ 820 h 1189"/>
                  <a:gd name="T38" fmla="*/ 1651 w 2529"/>
                  <a:gd name="T39" fmla="*/ 877 h 1189"/>
                  <a:gd name="T40" fmla="*/ 1737 w 2529"/>
                  <a:gd name="T41" fmla="*/ 972 h 1189"/>
                  <a:gd name="T42" fmla="*/ 1822 w 2529"/>
                  <a:gd name="T43" fmla="*/ 955 h 1189"/>
                  <a:gd name="T44" fmla="*/ 1907 w 2529"/>
                  <a:gd name="T45" fmla="*/ 950 h 1189"/>
                  <a:gd name="T46" fmla="*/ 1988 w 2529"/>
                  <a:gd name="T47" fmla="*/ 1020 h 1189"/>
                  <a:gd name="T48" fmla="*/ 2074 w 2529"/>
                  <a:gd name="T49" fmla="*/ 933 h 1189"/>
                  <a:gd name="T50" fmla="*/ 2159 w 2529"/>
                  <a:gd name="T51" fmla="*/ 1037 h 1189"/>
                  <a:gd name="T52" fmla="*/ 2244 w 2529"/>
                  <a:gd name="T53" fmla="*/ 1072 h 1189"/>
                  <a:gd name="T54" fmla="*/ 2325 w 2529"/>
                  <a:gd name="T55" fmla="*/ 1128 h 1189"/>
                  <a:gd name="T56" fmla="*/ 2411 w 2529"/>
                  <a:gd name="T57" fmla="*/ 1107 h 1189"/>
                  <a:gd name="T58" fmla="*/ 2496 w 2529"/>
                  <a:gd name="T59" fmla="*/ 1124 h 1189"/>
                  <a:gd name="T60" fmla="*/ 2496 w 2529"/>
                  <a:gd name="T61" fmla="*/ 1185 h 1189"/>
                  <a:gd name="T62" fmla="*/ 2411 w 2529"/>
                  <a:gd name="T63" fmla="*/ 1176 h 1189"/>
                  <a:gd name="T64" fmla="*/ 2325 w 2529"/>
                  <a:gd name="T65" fmla="*/ 1163 h 1189"/>
                  <a:gd name="T66" fmla="*/ 2244 w 2529"/>
                  <a:gd name="T67" fmla="*/ 1150 h 1189"/>
                  <a:gd name="T68" fmla="*/ 2159 w 2529"/>
                  <a:gd name="T69" fmla="*/ 1137 h 1189"/>
                  <a:gd name="T70" fmla="*/ 2074 w 2529"/>
                  <a:gd name="T71" fmla="*/ 1124 h 1189"/>
                  <a:gd name="T72" fmla="*/ 1988 w 2529"/>
                  <a:gd name="T73" fmla="*/ 1107 h 1189"/>
                  <a:gd name="T74" fmla="*/ 1907 w 2529"/>
                  <a:gd name="T75" fmla="*/ 1089 h 1189"/>
                  <a:gd name="T76" fmla="*/ 1822 w 2529"/>
                  <a:gd name="T77" fmla="*/ 1072 h 1189"/>
                  <a:gd name="T78" fmla="*/ 1737 w 2529"/>
                  <a:gd name="T79" fmla="*/ 1050 h 1189"/>
                  <a:gd name="T80" fmla="*/ 1651 w 2529"/>
                  <a:gd name="T81" fmla="*/ 1029 h 1189"/>
                  <a:gd name="T82" fmla="*/ 1566 w 2529"/>
                  <a:gd name="T83" fmla="*/ 1007 h 1189"/>
                  <a:gd name="T84" fmla="*/ 1485 w 2529"/>
                  <a:gd name="T85" fmla="*/ 981 h 1189"/>
                  <a:gd name="T86" fmla="*/ 1400 w 2529"/>
                  <a:gd name="T87" fmla="*/ 955 h 1189"/>
                  <a:gd name="T88" fmla="*/ 1314 w 2529"/>
                  <a:gd name="T89" fmla="*/ 929 h 1189"/>
                  <a:gd name="T90" fmla="*/ 1229 w 2529"/>
                  <a:gd name="T91" fmla="*/ 898 h 1189"/>
                  <a:gd name="T92" fmla="*/ 1144 w 2529"/>
                  <a:gd name="T93" fmla="*/ 864 h 1189"/>
                  <a:gd name="T94" fmla="*/ 1063 w 2529"/>
                  <a:gd name="T95" fmla="*/ 829 h 1189"/>
                  <a:gd name="T96" fmla="*/ 977 w 2529"/>
                  <a:gd name="T97" fmla="*/ 764 h 1189"/>
                  <a:gd name="T98" fmla="*/ 892 w 2529"/>
                  <a:gd name="T99" fmla="*/ 638 h 1189"/>
                  <a:gd name="T100" fmla="*/ 807 w 2529"/>
                  <a:gd name="T101" fmla="*/ 447 h 1189"/>
                  <a:gd name="T102" fmla="*/ 722 w 2529"/>
                  <a:gd name="T103" fmla="*/ 339 h 1189"/>
                  <a:gd name="T104" fmla="*/ 640 w 2529"/>
                  <a:gd name="T105" fmla="*/ 434 h 1189"/>
                  <a:gd name="T106" fmla="*/ 555 w 2529"/>
                  <a:gd name="T107" fmla="*/ 291 h 1189"/>
                  <a:gd name="T108" fmla="*/ 470 w 2529"/>
                  <a:gd name="T109" fmla="*/ 460 h 1189"/>
                  <a:gd name="T110" fmla="*/ 385 w 2529"/>
                  <a:gd name="T111" fmla="*/ 477 h 1189"/>
                  <a:gd name="T112" fmla="*/ 300 w 2529"/>
                  <a:gd name="T113" fmla="*/ 412 h 1189"/>
                  <a:gd name="T114" fmla="*/ 218 w 2529"/>
                  <a:gd name="T115" fmla="*/ 191 h 1189"/>
                  <a:gd name="T116" fmla="*/ 133 w 2529"/>
                  <a:gd name="T117" fmla="*/ 139 h 1189"/>
                  <a:gd name="T118" fmla="*/ 48 w 2529"/>
                  <a:gd name="T119" fmla="*/ 0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529" h="1189">
                    <a:moveTo>
                      <a:pt x="0" y="174"/>
                    </a:moveTo>
                    <a:lnTo>
                      <a:pt x="0" y="174"/>
                    </a:lnTo>
                    <a:lnTo>
                      <a:pt x="14" y="187"/>
                    </a:lnTo>
                    <a:lnTo>
                      <a:pt x="33" y="26"/>
                    </a:lnTo>
                    <a:lnTo>
                      <a:pt x="48" y="0"/>
                    </a:lnTo>
                    <a:lnTo>
                      <a:pt x="66" y="122"/>
                    </a:lnTo>
                    <a:lnTo>
                      <a:pt x="81" y="326"/>
                    </a:lnTo>
                    <a:lnTo>
                      <a:pt x="100" y="169"/>
                    </a:lnTo>
                    <a:lnTo>
                      <a:pt x="114" y="204"/>
                    </a:lnTo>
                    <a:lnTo>
                      <a:pt x="133" y="139"/>
                    </a:lnTo>
                    <a:lnTo>
                      <a:pt x="148" y="117"/>
                    </a:lnTo>
                    <a:lnTo>
                      <a:pt x="166" y="178"/>
                    </a:lnTo>
                    <a:lnTo>
                      <a:pt x="185" y="200"/>
                    </a:lnTo>
                    <a:lnTo>
                      <a:pt x="200" y="161"/>
                    </a:lnTo>
                    <a:lnTo>
                      <a:pt x="218" y="191"/>
                    </a:lnTo>
                    <a:lnTo>
                      <a:pt x="233" y="273"/>
                    </a:lnTo>
                    <a:lnTo>
                      <a:pt x="251" y="313"/>
                    </a:lnTo>
                    <a:lnTo>
                      <a:pt x="266" y="373"/>
                    </a:lnTo>
                    <a:lnTo>
                      <a:pt x="285" y="382"/>
                    </a:lnTo>
                    <a:lnTo>
                      <a:pt x="300" y="412"/>
                    </a:lnTo>
                    <a:lnTo>
                      <a:pt x="318" y="438"/>
                    </a:lnTo>
                    <a:lnTo>
                      <a:pt x="333" y="421"/>
                    </a:lnTo>
                    <a:lnTo>
                      <a:pt x="351" y="490"/>
                    </a:lnTo>
                    <a:lnTo>
                      <a:pt x="370" y="490"/>
                    </a:lnTo>
                    <a:lnTo>
                      <a:pt x="385" y="477"/>
                    </a:lnTo>
                    <a:lnTo>
                      <a:pt x="403" y="490"/>
                    </a:lnTo>
                    <a:lnTo>
                      <a:pt x="418" y="469"/>
                    </a:lnTo>
                    <a:lnTo>
                      <a:pt x="437" y="408"/>
                    </a:lnTo>
                    <a:lnTo>
                      <a:pt x="451" y="425"/>
                    </a:lnTo>
                    <a:lnTo>
                      <a:pt x="470" y="460"/>
                    </a:lnTo>
                    <a:lnTo>
                      <a:pt x="488" y="508"/>
                    </a:lnTo>
                    <a:lnTo>
                      <a:pt x="503" y="477"/>
                    </a:lnTo>
                    <a:lnTo>
                      <a:pt x="522" y="508"/>
                    </a:lnTo>
                    <a:lnTo>
                      <a:pt x="537" y="243"/>
                    </a:lnTo>
                    <a:lnTo>
                      <a:pt x="555" y="291"/>
                    </a:lnTo>
                    <a:lnTo>
                      <a:pt x="570" y="378"/>
                    </a:lnTo>
                    <a:lnTo>
                      <a:pt x="588" y="313"/>
                    </a:lnTo>
                    <a:lnTo>
                      <a:pt x="607" y="360"/>
                    </a:lnTo>
                    <a:lnTo>
                      <a:pt x="622" y="421"/>
                    </a:lnTo>
                    <a:lnTo>
                      <a:pt x="640" y="434"/>
                    </a:lnTo>
                    <a:lnTo>
                      <a:pt x="655" y="369"/>
                    </a:lnTo>
                    <a:lnTo>
                      <a:pt x="674" y="278"/>
                    </a:lnTo>
                    <a:lnTo>
                      <a:pt x="692" y="287"/>
                    </a:lnTo>
                    <a:lnTo>
                      <a:pt x="707" y="187"/>
                    </a:lnTo>
                    <a:lnTo>
                      <a:pt x="722" y="339"/>
                    </a:lnTo>
                    <a:lnTo>
                      <a:pt x="740" y="369"/>
                    </a:lnTo>
                    <a:lnTo>
                      <a:pt x="759" y="330"/>
                    </a:lnTo>
                    <a:lnTo>
                      <a:pt x="774" y="399"/>
                    </a:lnTo>
                    <a:lnTo>
                      <a:pt x="792" y="490"/>
                    </a:lnTo>
                    <a:lnTo>
                      <a:pt x="807" y="447"/>
                    </a:lnTo>
                    <a:lnTo>
                      <a:pt x="825" y="499"/>
                    </a:lnTo>
                    <a:lnTo>
                      <a:pt x="840" y="556"/>
                    </a:lnTo>
                    <a:lnTo>
                      <a:pt x="859" y="577"/>
                    </a:lnTo>
                    <a:lnTo>
                      <a:pt x="877" y="608"/>
                    </a:lnTo>
                    <a:lnTo>
                      <a:pt x="892" y="621"/>
                    </a:lnTo>
                    <a:lnTo>
                      <a:pt x="907" y="599"/>
                    </a:lnTo>
                    <a:lnTo>
                      <a:pt x="925" y="595"/>
                    </a:lnTo>
                    <a:lnTo>
                      <a:pt x="944" y="586"/>
                    </a:lnTo>
                    <a:lnTo>
                      <a:pt x="959" y="599"/>
                    </a:lnTo>
                    <a:lnTo>
                      <a:pt x="977" y="595"/>
                    </a:lnTo>
                    <a:lnTo>
                      <a:pt x="992" y="590"/>
                    </a:lnTo>
                    <a:lnTo>
                      <a:pt x="1011" y="599"/>
                    </a:lnTo>
                    <a:lnTo>
                      <a:pt x="1025" y="590"/>
                    </a:lnTo>
                    <a:lnTo>
                      <a:pt x="1044" y="590"/>
                    </a:lnTo>
                    <a:lnTo>
                      <a:pt x="1063" y="655"/>
                    </a:lnTo>
                    <a:lnTo>
                      <a:pt x="1077" y="668"/>
                    </a:lnTo>
                    <a:lnTo>
                      <a:pt x="1096" y="703"/>
                    </a:lnTo>
                    <a:lnTo>
                      <a:pt x="1111" y="760"/>
                    </a:lnTo>
                    <a:lnTo>
                      <a:pt x="1129" y="794"/>
                    </a:lnTo>
                    <a:lnTo>
                      <a:pt x="1144" y="833"/>
                    </a:lnTo>
                    <a:lnTo>
                      <a:pt x="1163" y="812"/>
                    </a:lnTo>
                    <a:lnTo>
                      <a:pt x="1177" y="829"/>
                    </a:lnTo>
                    <a:lnTo>
                      <a:pt x="1196" y="825"/>
                    </a:lnTo>
                    <a:lnTo>
                      <a:pt x="1214" y="829"/>
                    </a:lnTo>
                    <a:lnTo>
                      <a:pt x="1229" y="846"/>
                    </a:lnTo>
                    <a:lnTo>
                      <a:pt x="1248" y="885"/>
                    </a:lnTo>
                    <a:lnTo>
                      <a:pt x="1263" y="894"/>
                    </a:lnTo>
                    <a:lnTo>
                      <a:pt x="1281" y="907"/>
                    </a:lnTo>
                    <a:lnTo>
                      <a:pt x="1300" y="907"/>
                    </a:lnTo>
                    <a:lnTo>
                      <a:pt x="1314" y="877"/>
                    </a:lnTo>
                    <a:lnTo>
                      <a:pt x="1333" y="890"/>
                    </a:lnTo>
                    <a:lnTo>
                      <a:pt x="1348" y="907"/>
                    </a:lnTo>
                    <a:lnTo>
                      <a:pt x="1366" y="903"/>
                    </a:lnTo>
                    <a:lnTo>
                      <a:pt x="1381" y="838"/>
                    </a:lnTo>
                    <a:lnTo>
                      <a:pt x="1400" y="864"/>
                    </a:lnTo>
                    <a:lnTo>
                      <a:pt x="1418" y="829"/>
                    </a:lnTo>
                    <a:lnTo>
                      <a:pt x="1433" y="812"/>
                    </a:lnTo>
                    <a:lnTo>
                      <a:pt x="1451" y="768"/>
                    </a:lnTo>
                    <a:lnTo>
                      <a:pt x="1470" y="816"/>
                    </a:lnTo>
                    <a:lnTo>
                      <a:pt x="1485" y="833"/>
                    </a:lnTo>
                    <a:lnTo>
                      <a:pt x="1500" y="825"/>
                    </a:lnTo>
                    <a:lnTo>
                      <a:pt x="1518" y="842"/>
                    </a:lnTo>
                    <a:lnTo>
                      <a:pt x="1533" y="812"/>
                    </a:lnTo>
                    <a:lnTo>
                      <a:pt x="1551" y="838"/>
                    </a:lnTo>
                    <a:lnTo>
                      <a:pt x="1566" y="820"/>
                    </a:lnTo>
                    <a:lnTo>
                      <a:pt x="1585" y="786"/>
                    </a:lnTo>
                    <a:lnTo>
                      <a:pt x="1600" y="851"/>
                    </a:lnTo>
                    <a:lnTo>
                      <a:pt x="1618" y="812"/>
                    </a:lnTo>
                    <a:lnTo>
                      <a:pt x="1637" y="816"/>
                    </a:lnTo>
                    <a:lnTo>
                      <a:pt x="1651" y="877"/>
                    </a:lnTo>
                    <a:lnTo>
                      <a:pt x="1670" y="868"/>
                    </a:lnTo>
                    <a:lnTo>
                      <a:pt x="1685" y="903"/>
                    </a:lnTo>
                    <a:lnTo>
                      <a:pt x="1703" y="972"/>
                    </a:lnTo>
                    <a:lnTo>
                      <a:pt x="1718" y="985"/>
                    </a:lnTo>
                    <a:lnTo>
                      <a:pt x="1737" y="972"/>
                    </a:lnTo>
                    <a:lnTo>
                      <a:pt x="1751" y="968"/>
                    </a:lnTo>
                    <a:lnTo>
                      <a:pt x="1770" y="964"/>
                    </a:lnTo>
                    <a:lnTo>
                      <a:pt x="1785" y="950"/>
                    </a:lnTo>
                    <a:lnTo>
                      <a:pt x="1803" y="955"/>
                    </a:lnTo>
                    <a:lnTo>
                      <a:pt x="1822" y="955"/>
                    </a:lnTo>
                    <a:lnTo>
                      <a:pt x="1837" y="959"/>
                    </a:lnTo>
                    <a:lnTo>
                      <a:pt x="1855" y="964"/>
                    </a:lnTo>
                    <a:lnTo>
                      <a:pt x="1870" y="977"/>
                    </a:lnTo>
                    <a:lnTo>
                      <a:pt x="1888" y="964"/>
                    </a:lnTo>
                    <a:lnTo>
                      <a:pt x="1907" y="950"/>
                    </a:lnTo>
                    <a:lnTo>
                      <a:pt x="1922" y="972"/>
                    </a:lnTo>
                    <a:lnTo>
                      <a:pt x="1940" y="968"/>
                    </a:lnTo>
                    <a:lnTo>
                      <a:pt x="1955" y="990"/>
                    </a:lnTo>
                    <a:lnTo>
                      <a:pt x="1974" y="964"/>
                    </a:lnTo>
                    <a:lnTo>
                      <a:pt x="1988" y="1020"/>
                    </a:lnTo>
                    <a:lnTo>
                      <a:pt x="2007" y="972"/>
                    </a:lnTo>
                    <a:lnTo>
                      <a:pt x="2022" y="916"/>
                    </a:lnTo>
                    <a:lnTo>
                      <a:pt x="2040" y="924"/>
                    </a:lnTo>
                    <a:lnTo>
                      <a:pt x="2059" y="955"/>
                    </a:lnTo>
                    <a:lnTo>
                      <a:pt x="2074" y="933"/>
                    </a:lnTo>
                    <a:lnTo>
                      <a:pt x="2092" y="955"/>
                    </a:lnTo>
                    <a:lnTo>
                      <a:pt x="2107" y="959"/>
                    </a:lnTo>
                    <a:lnTo>
                      <a:pt x="2125" y="972"/>
                    </a:lnTo>
                    <a:lnTo>
                      <a:pt x="2140" y="1020"/>
                    </a:lnTo>
                    <a:lnTo>
                      <a:pt x="2159" y="1037"/>
                    </a:lnTo>
                    <a:lnTo>
                      <a:pt x="2174" y="1050"/>
                    </a:lnTo>
                    <a:lnTo>
                      <a:pt x="2192" y="1115"/>
                    </a:lnTo>
                    <a:lnTo>
                      <a:pt x="2211" y="1063"/>
                    </a:lnTo>
                    <a:lnTo>
                      <a:pt x="2225" y="1068"/>
                    </a:lnTo>
                    <a:lnTo>
                      <a:pt x="2244" y="1072"/>
                    </a:lnTo>
                    <a:lnTo>
                      <a:pt x="2259" y="1094"/>
                    </a:lnTo>
                    <a:lnTo>
                      <a:pt x="2277" y="1094"/>
                    </a:lnTo>
                    <a:lnTo>
                      <a:pt x="2296" y="1128"/>
                    </a:lnTo>
                    <a:lnTo>
                      <a:pt x="2311" y="1128"/>
                    </a:lnTo>
                    <a:lnTo>
                      <a:pt x="2325" y="1128"/>
                    </a:lnTo>
                    <a:lnTo>
                      <a:pt x="2344" y="1128"/>
                    </a:lnTo>
                    <a:lnTo>
                      <a:pt x="2359" y="1137"/>
                    </a:lnTo>
                    <a:lnTo>
                      <a:pt x="2377" y="1133"/>
                    </a:lnTo>
                    <a:lnTo>
                      <a:pt x="2396" y="1124"/>
                    </a:lnTo>
                    <a:lnTo>
                      <a:pt x="2411" y="1107"/>
                    </a:lnTo>
                    <a:lnTo>
                      <a:pt x="2429" y="1133"/>
                    </a:lnTo>
                    <a:lnTo>
                      <a:pt x="2444" y="1154"/>
                    </a:lnTo>
                    <a:lnTo>
                      <a:pt x="2462" y="1124"/>
                    </a:lnTo>
                    <a:lnTo>
                      <a:pt x="2481" y="1107"/>
                    </a:lnTo>
                    <a:lnTo>
                      <a:pt x="2496" y="1124"/>
                    </a:lnTo>
                    <a:lnTo>
                      <a:pt x="2514" y="1137"/>
                    </a:lnTo>
                    <a:lnTo>
                      <a:pt x="2529" y="1124"/>
                    </a:lnTo>
                    <a:lnTo>
                      <a:pt x="2529" y="1189"/>
                    </a:lnTo>
                    <a:lnTo>
                      <a:pt x="2514" y="1189"/>
                    </a:lnTo>
                    <a:lnTo>
                      <a:pt x="2496" y="1185"/>
                    </a:lnTo>
                    <a:lnTo>
                      <a:pt x="2481" y="1185"/>
                    </a:lnTo>
                    <a:lnTo>
                      <a:pt x="2462" y="1180"/>
                    </a:lnTo>
                    <a:lnTo>
                      <a:pt x="2444" y="1180"/>
                    </a:lnTo>
                    <a:lnTo>
                      <a:pt x="2429" y="1176"/>
                    </a:lnTo>
                    <a:lnTo>
                      <a:pt x="2411" y="1176"/>
                    </a:lnTo>
                    <a:lnTo>
                      <a:pt x="2396" y="1172"/>
                    </a:lnTo>
                    <a:lnTo>
                      <a:pt x="2377" y="1172"/>
                    </a:lnTo>
                    <a:lnTo>
                      <a:pt x="2359" y="1167"/>
                    </a:lnTo>
                    <a:lnTo>
                      <a:pt x="2344" y="1167"/>
                    </a:lnTo>
                    <a:lnTo>
                      <a:pt x="2325" y="1163"/>
                    </a:lnTo>
                    <a:lnTo>
                      <a:pt x="2311" y="1163"/>
                    </a:lnTo>
                    <a:lnTo>
                      <a:pt x="2296" y="1159"/>
                    </a:lnTo>
                    <a:lnTo>
                      <a:pt x="2277" y="1154"/>
                    </a:lnTo>
                    <a:lnTo>
                      <a:pt x="2259" y="1154"/>
                    </a:lnTo>
                    <a:lnTo>
                      <a:pt x="2244" y="1150"/>
                    </a:lnTo>
                    <a:lnTo>
                      <a:pt x="2225" y="1150"/>
                    </a:lnTo>
                    <a:lnTo>
                      <a:pt x="2211" y="1146"/>
                    </a:lnTo>
                    <a:lnTo>
                      <a:pt x="2192" y="1141"/>
                    </a:lnTo>
                    <a:lnTo>
                      <a:pt x="2174" y="1141"/>
                    </a:lnTo>
                    <a:lnTo>
                      <a:pt x="2159" y="1137"/>
                    </a:lnTo>
                    <a:lnTo>
                      <a:pt x="2140" y="1133"/>
                    </a:lnTo>
                    <a:lnTo>
                      <a:pt x="2125" y="1133"/>
                    </a:lnTo>
                    <a:lnTo>
                      <a:pt x="2107" y="1128"/>
                    </a:lnTo>
                    <a:lnTo>
                      <a:pt x="2092" y="1124"/>
                    </a:lnTo>
                    <a:lnTo>
                      <a:pt x="2074" y="1124"/>
                    </a:lnTo>
                    <a:lnTo>
                      <a:pt x="2059" y="1120"/>
                    </a:lnTo>
                    <a:lnTo>
                      <a:pt x="2040" y="1115"/>
                    </a:lnTo>
                    <a:lnTo>
                      <a:pt x="2022" y="1111"/>
                    </a:lnTo>
                    <a:lnTo>
                      <a:pt x="2007" y="1111"/>
                    </a:lnTo>
                    <a:lnTo>
                      <a:pt x="1988" y="1107"/>
                    </a:lnTo>
                    <a:lnTo>
                      <a:pt x="1974" y="1102"/>
                    </a:lnTo>
                    <a:lnTo>
                      <a:pt x="1955" y="1098"/>
                    </a:lnTo>
                    <a:lnTo>
                      <a:pt x="1940" y="1098"/>
                    </a:lnTo>
                    <a:lnTo>
                      <a:pt x="1922" y="1094"/>
                    </a:lnTo>
                    <a:lnTo>
                      <a:pt x="1907" y="1089"/>
                    </a:lnTo>
                    <a:lnTo>
                      <a:pt x="1888" y="1085"/>
                    </a:lnTo>
                    <a:lnTo>
                      <a:pt x="1870" y="1081"/>
                    </a:lnTo>
                    <a:lnTo>
                      <a:pt x="1855" y="1081"/>
                    </a:lnTo>
                    <a:lnTo>
                      <a:pt x="1837" y="1076"/>
                    </a:lnTo>
                    <a:lnTo>
                      <a:pt x="1822" y="1072"/>
                    </a:lnTo>
                    <a:lnTo>
                      <a:pt x="1803" y="1068"/>
                    </a:lnTo>
                    <a:lnTo>
                      <a:pt x="1785" y="1063"/>
                    </a:lnTo>
                    <a:lnTo>
                      <a:pt x="1770" y="1059"/>
                    </a:lnTo>
                    <a:lnTo>
                      <a:pt x="1751" y="1055"/>
                    </a:lnTo>
                    <a:lnTo>
                      <a:pt x="1737" y="1050"/>
                    </a:lnTo>
                    <a:lnTo>
                      <a:pt x="1718" y="1046"/>
                    </a:lnTo>
                    <a:lnTo>
                      <a:pt x="1703" y="1042"/>
                    </a:lnTo>
                    <a:lnTo>
                      <a:pt x="1685" y="1037"/>
                    </a:lnTo>
                    <a:lnTo>
                      <a:pt x="1670" y="1033"/>
                    </a:lnTo>
                    <a:lnTo>
                      <a:pt x="1651" y="1029"/>
                    </a:lnTo>
                    <a:lnTo>
                      <a:pt x="1637" y="1024"/>
                    </a:lnTo>
                    <a:lnTo>
                      <a:pt x="1618" y="1020"/>
                    </a:lnTo>
                    <a:lnTo>
                      <a:pt x="1600" y="1016"/>
                    </a:lnTo>
                    <a:lnTo>
                      <a:pt x="1585" y="1011"/>
                    </a:lnTo>
                    <a:lnTo>
                      <a:pt x="1566" y="1007"/>
                    </a:lnTo>
                    <a:lnTo>
                      <a:pt x="1551" y="1003"/>
                    </a:lnTo>
                    <a:lnTo>
                      <a:pt x="1533" y="998"/>
                    </a:lnTo>
                    <a:lnTo>
                      <a:pt x="1518" y="994"/>
                    </a:lnTo>
                    <a:lnTo>
                      <a:pt x="1500" y="990"/>
                    </a:lnTo>
                    <a:lnTo>
                      <a:pt x="1485" y="981"/>
                    </a:lnTo>
                    <a:lnTo>
                      <a:pt x="1470" y="977"/>
                    </a:lnTo>
                    <a:lnTo>
                      <a:pt x="1451" y="972"/>
                    </a:lnTo>
                    <a:lnTo>
                      <a:pt x="1433" y="968"/>
                    </a:lnTo>
                    <a:lnTo>
                      <a:pt x="1418" y="964"/>
                    </a:lnTo>
                    <a:lnTo>
                      <a:pt x="1400" y="955"/>
                    </a:lnTo>
                    <a:lnTo>
                      <a:pt x="1381" y="950"/>
                    </a:lnTo>
                    <a:lnTo>
                      <a:pt x="1366" y="946"/>
                    </a:lnTo>
                    <a:lnTo>
                      <a:pt x="1348" y="937"/>
                    </a:lnTo>
                    <a:lnTo>
                      <a:pt x="1333" y="933"/>
                    </a:lnTo>
                    <a:lnTo>
                      <a:pt x="1314" y="929"/>
                    </a:lnTo>
                    <a:lnTo>
                      <a:pt x="1300" y="920"/>
                    </a:lnTo>
                    <a:lnTo>
                      <a:pt x="1281" y="916"/>
                    </a:lnTo>
                    <a:lnTo>
                      <a:pt x="1263" y="911"/>
                    </a:lnTo>
                    <a:lnTo>
                      <a:pt x="1248" y="903"/>
                    </a:lnTo>
                    <a:lnTo>
                      <a:pt x="1229" y="898"/>
                    </a:lnTo>
                    <a:lnTo>
                      <a:pt x="1214" y="890"/>
                    </a:lnTo>
                    <a:lnTo>
                      <a:pt x="1196" y="885"/>
                    </a:lnTo>
                    <a:lnTo>
                      <a:pt x="1177" y="877"/>
                    </a:lnTo>
                    <a:lnTo>
                      <a:pt x="1163" y="872"/>
                    </a:lnTo>
                    <a:lnTo>
                      <a:pt x="1144" y="864"/>
                    </a:lnTo>
                    <a:lnTo>
                      <a:pt x="1129" y="855"/>
                    </a:lnTo>
                    <a:lnTo>
                      <a:pt x="1111" y="851"/>
                    </a:lnTo>
                    <a:lnTo>
                      <a:pt x="1096" y="842"/>
                    </a:lnTo>
                    <a:lnTo>
                      <a:pt x="1077" y="838"/>
                    </a:lnTo>
                    <a:lnTo>
                      <a:pt x="1063" y="829"/>
                    </a:lnTo>
                    <a:lnTo>
                      <a:pt x="1044" y="820"/>
                    </a:lnTo>
                    <a:lnTo>
                      <a:pt x="1025" y="812"/>
                    </a:lnTo>
                    <a:lnTo>
                      <a:pt x="1011" y="807"/>
                    </a:lnTo>
                    <a:lnTo>
                      <a:pt x="992" y="786"/>
                    </a:lnTo>
                    <a:lnTo>
                      <a:pt x="977" y="764"/>
                    </a:lnTo>
                    <a:lnTo>
                      <a:pt x="959" y="742"/>
                    </a:lnTo>
                    <a:lnTo>
                      <a:pt x="944" y="716"/>
                    </a:lnTo>
                    <a:lnTo>
                      <a:pt x="925" y="690"/>
                    </a:lnTo>
                    <a:lnTo>
                      <a:pt x="907" y="664"/>
                    </a:lnTo>
                    <a:lnTo>
                      <a:pt x="892" y="638"/>
                    </a:lnTo>
                    <a:lnTo>
                      <a:pt x="877" y="608"/>
                    </a:lnTo>
                    <a:lnTo>
                      <a:pt x="859" y="577"/>
                    </a:lnTo>
                    <a:lnTo>
                      <a:pt x="840" y="556"/>
                    </a:lnTo>
                    <a:lnTo>
                      <a:pt x="825" y="499"/>
                    </a:lnTo>
                    <a:lnTo>
                      <a:pt x="807" y="447"/>
                    </a:lnTo>
                    <a:lnTo>
                      <a:pt x="792" y="490"/>
                    </a:lnTo>
                    <a:lnTo>
                      <a:pt x="774" y="399"/>
                    </a:lnTo>
                    <a:lnTo>
                      <a:pt x="759" y="330"/>
                    </a:lnTo>
                    <a:lnTo>
                      <a:pt x="740" y="369"/>
                    </a:lnTo>
                    <a:lnTo>
                      <a:pt x="722" y="339"/>
                    </a:lnTo>
                    <a:lnTo>
                      <a:pt x="707" y="187"/>
                    </a:lnTo>
                    <a:lnTo>
                      <a:pt x="692" y="287"/>
                    </a:lnTo>
                    <a:lnTo>
                      <a:pt x="674" y="278"/>
                    </a:lnTo>
                    <a:lnTo>
                      <a:pt x="655" y="369"/>
                    </a:lnTo>
                    <a:lnTo>
                      <a:pt x="640" y="434"/>
                    </a:lnTo>
                    <a:lnTo>
                      <a:pt x="622" y="421"/>
                    </a:lnTo>
                    <a:lnTo>
                      <a:pt x="607" y="360"/>
                    </a:lnTo>
                    <a:lnTo>
                      <a:pt x="588" y="313"/>
                    </a:lnTo>
                    <a:lnTo>
                      <a:pt x="570" y="378"/>
                    </a:lnTo>
                    <a:lnTo>
                      <a:pt x="555" y="291"/>
                    </a:lnTo>
                    <a:lnTo>
                      <a:pt x="537" y="243"/>
                    </a:lnTo>
                    <a:lnTo>
                      <a:pt x="522" y="508"/>
                    </a:lnTo>
                    <a:lnTo>
                      <a:pt x="503" y="477"/>
                    </a:lnTo>
                    <a:lnTo>
                      <a:pt x="488" y="508"/>
                    </a:lnTo>
                    <a:lnTo>
                      <a:pt x="470" y="460"/>
                    </a:lnTo>
                    <a:lnTo>
                      <a:pt x="451" y="425"/>
                    </a:lnTo>
                    <a:lnTo>
                      <a:pt x="437" y="408"/>
                    </a:lnTo>
                    <a:lnTo>
                      <a:pt x="418" y="469"/>
                    </a:lnTo>
                    <a:lnTo>
                      <a:pt x="403" y="490"/>
                    </a:lnTo>
                    <a:lnTo>
                      <a:pt x="385" y="477"/>
                    </a:lnTo>
                    <a:lnTo>
                      <a:pt x="370" y="490"/>
                    </a:lnTo>
                    <a:lnTo>
                      <a:pt x="351" y="490"/>
                    </a:lnTo>
                    <a:lnTo>
                      <a:pt x="333" y="421"/>
                    </a:lnTo>
                    <a:lnTo>
                      <a:pt x="318" y="438"/>
                    </a:lnTo>
                    <a:lnTo>
                      <a:pt x="300" y="412"/>
                    </a:lnTo>
                    <a:lnTo>
                      <a:pt x="285" y="382"/>
                    </a:lnTo>
                    <a:lnTo>
                      <a:pt x="266" y="373"/>
                    </a:lnTo>
                    <a:lnTo>
                      <a:pt x="251" y="313"/>
                    </a:lnTo>
                    <a:lnTo>
                      <a:pt x="233" y="273"/>
                    </a:lnTo>
                    <a:lnTo>
                      <a:pt x="218" y="191"/>
                    </a:lnTo>
                    <a:lnTo>
                      <a:pt x="200" y="161"/>
                    </a:lnTo>
                    <a:lnTo>
                      <a:pt x="185" y="200"/>
                    </a:lnTo>
                    <a:lnTo>
                      <a:pt x="166" y="178"/>
                    </a:lnTo>
                    <a:lnTo>
                      <a:pt x="148" y="117"/>
                    </a:lnTo>
                    <a:lnTo>
                      <a:pt x="133" y="139"/>
                    </a:lnTo>
                    <a:lnTo>
                      <a:pt x="114" y="204"/>
                    </a:lnTo>
                    <a:lnTo>
                      <a:pt x="100" y="169"/>
                    </a:lnTo>
                    <a:lnTo>
                      <a:pt x="81" y="326"/>
                    </a:lnTo>
                    <a:lnTo>
                      <a:pt x="66" y="122"/>
                    </a:lnTo>
                    <a:lnTo>
                      <a:pt x="48" y="0"/>
                    </a:lnTo>
                    <a:lnTo>
                      <a:pt x="33" y="26"/>
                    </a:lnTo>
                    <a:lnTo>
                      <a:pt x="14" y="187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18">
                <a:extLst>
                  <a:ext uri="{FF2B5EF4-FFF2-40B4-BE49-F238E27FC236}">
                    <a16:creationId xmlns:a16="http://schemas.microsoft.com/office/drawing/2014/main" id="{DB12145F-91E3-445B-86D8-5130A5A66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3" y="2413"/>
                <a:ext cx="2529" cy="1189"/>
              </a:xfrm>
              <a:custGeom>
                <a:avLst/>
                <a:gdLst>
                  <a:gd name="T0" fmla="*/ 66 w 2529"/>
                  <a:gd name="T1" fmla="*/ 122 h 1189"/>
                  <a:gd name="T2" fmla="*/ 148 w 2529"/>
                  <a:gd name="T3" fmla="*/ 117 h 1189"/>
                  <a:gd name="T4" fmla="*/ 233 w 2529"/>
                  <a:gd name="T5" fmla="*/ 273 h 1189"/>
                  <a:gd name="T6" fmla="*/ 318 w 2529"/>
                  <a:gd name="T7" fmla="*/ 438 h 1189"/>
                  <a:gd name="T8" fmla="*/ 403 w 2529"/>
                  <a:gd name="T9" fmla="*/ 490 h 1189"/>
                  <a:gd name="T10" fmla="*/ 488 w 2529"/>
                  <a:gd name="T11" fmla="*/ 508 h 1189"/>
                  <a:gd name="T12" fmla="*/ 570 w 2529"/>
                  <a:gd name="T13" fmla="*/ 378 h 1189"/>
                  <a:gd name="T14" fmla="*/ 655 w 2529"/>
                  <a:gd name="T15" fmla="*/ 369 h 1189"/>
                  <a:gd name="T16" fmla="*/ 740 w 2529"/>
                  <a:gd name="T17" fmla="*/ 369 h 1189"/>
                  <a:gd name="T18" fmla="*/ 825 w 2529"/>
                  <a:gd name="T19" fmla="*/ 499 h 1189"/>
                  <a:gd name="T20" fmla="*/ 907 w 2529"/>
                  <a:gd name="T21" fmla="*/ 599 h 1189"/>
                  <a:gd name="T22" fmla="*/ 992 w 2529"/>
                  <a:gd name="T23" fmla="*/ 590 h 1189"/>
                  <a:gd name="T24" fmla="*/ 1077 w 2529"/>
                  <a:gd name="T25" fmla="*/ 668 h 1189"/>
                  <a:gd name="T26" fmla="*/ 1163 w 2529"/>
                  <a:gd name="T27" fmla="*/ 812 h 1189"/>
                  <a:gd name="T28" fmla="*/ 1248 w 2529"/>
                  <a:gd name="T29" fmla="*/ 885 h 1189"/>
                  <a:gd name="T30" fmla="*/ 1333 w 2529"/>
                  <a:gd name="T31" fmla="*/ 890 h 1189"/>
                  <a:gd name="T32" fmla="*/ 1418 w 2529"/>
                  <a:gd name="T33" fmla="*/ 829 h 1189"/>
                  <a:gd name="T34" fmla="*/ 1500 w 2529"/>
                  <a:gd name="T35" fmla="*/ 825 h 1189"/>
                  <a:gd name="T36" fmla="*/ 1585 w 2529"/>
                  <a:gd name="T37" fmla="*/ 786 h 1189"/>
                  <a:gd name="T38" fmla="*/ 1670 w 2529"/>
                  <a:gd name="T39" fmla="*/ 868 h 1189"/>
                  <a:gd name="T40" fmla="*/ 1751 w 2529"/>
                  <a:gd name="T41" fmla="*/ 968 h 1189"/>
                  <a:gd name="T42" fmla="*/ 1837 w 2529"/>
                  <a:gd name="T43" fmla="*/ 959 h 1189"/>
                  <a:gd name="T44" fmla="*/ 1922 w 2529"/>
                  <a:gd name="T45" fmla="*/ 972 h 1189"/>
                  <a:gd name="T46" fmla="*/ 2007 w 2529"/>
                  <a:gd name="T47" fmla="*/ 972 h 1189"/>
                  <a:gd name="T48" fmla="*/ 2092 w 2529"/>
                  <a:gd name="T49" fmla="*/ 955 h 1189"/>
                  <a:gd name="T50" fmla="*/ 2174 w 2529"/>
                  <a:gd name="T51" fmla="*/ 1050 h 1189"/>
                  <a:gd name="T52" fmla="*/ 2259 w 2529"/>
                  <a:gd name="T53" fmla="*/ 1094 h 1189"/>
                  <a:gd name="T54" fmla="*/ 2344 w 2529"/>
                  <a:gd name="T55" fmla="*/ 1128 h 1189"/>
                  <a:gd name="T56" fmla="*/ 2429 w 2529"/>
                  <a:gd name="T57" fmla="*/ 1133 h 1189"/>
                  <a:gd name="T58" fmla="*/ 2514 w 2529"/>
                  <a:gd name="T59" fmla="*/ 1137 h 1189"/>
                  <a:gd name="T60" fmla="*/ 2481 w 2529"/>
                  <a:gd name="T61" fmla="*/ 1185 h 1189"/>
                  <a:gd name="T62" fmla="*/ 2396 w 2529"/>
                  <a:gd name="T63" fmla="*/ 1172 h 1189"/>
                  <a:gd name="T64" fmla="*/ 2311 w 2529"/>
                  <a:gd name="T65" fmla="*/ 1163 h 1189"/>
                  <a:gd name="T66" fmla="*/ 2225 w 2529"/>
                  <a:gd name="T67" fmla="*/ 1150 h 1189"/>
                  <a:gd name="T68" fmla="*/ 2140 w 2529"/>
                  <a:gd name="T69" fmla="*/ 1133 h 1189"/>
                  <a:gd name="T70" fmla="*/ 2059 w 2529"/>
                  <a:gd name="T71" fmla="*/ 1120 h 1189"/>
                  <a:gd name="T72" fmla="*/ 1974 w 2529"/>
                  <a:gd name="T73" fmla="*/ 1102 h 1189"/>
                  <a:gd name="T74" fmla="*/ 1888 w 2529"/>
                  <a:gd name="T75" fmla="*/ 1085 h 1189"/>
                  <a:gd name="T76" fmla="*/ 1803 w 2529"/>
                  <a:gd name="T77" fmla="*/ 1068 h 1189"/>
                  <a:gd name="T78" fmla="*/ 1718 w 2529"/>
                  <a:gd name="T79" fmla="*/ 1046 h 1189"/>
                  <a:gd name="T80" fmla="*/ 1637 w 2529"/>
                  <a:gd name="T81" fmla="*/ 1024 h 1189"/>
                  <a:gd name="T82" fmla="*/ 1551 w 2529"/>
                  <a:gd name="T83" fmla="*/ 1003 h 1189"/>
                  <a:gd name="T84" fmla="*/ 1470 w 2529"/>
                  <a:gd name="T85" fmla="*/ 977 h 1189"/>
                  <a:gd name="T86" fmla="*/ 1381 w 2529"/>
                  <a:gd name="T87" fmla="*/ 950 h 1189"/>
                  <a:gd name="T88" fmla="*/ 1300 w 2529"/>
                  <a:gd name="T89" fmla="*/ 920 h 1189"/>
                  <a:gd name="T90" fmla="*/ 1214 w 2529"/>
                  <a:gd name="T91" fmla="*/ 890 h 1189"/>
                  <a:gd name="T92" fmla="*/ 1129 w 2529"/>
                  <a:gd name="T93" fmla="*/ 855 h 1189"/>
                  <a:gd name="T94" fmla="*/ 1044 w 2529"/>
                  <a:gd name="T95" fmla="*/ 820 h 1189"/>
                  <a:gd name="T96" fmla="*/ 959 w 2529"/>
                  <a:gd name="T97" fmla="*/ 742 h 1189"/>
                  <a:gd name="T98" fmla="*/ 877 w 2529"/>
                  <a:gd name="T99" fmla="*/ 608 h 1189"/>
                  <a:gd name="T100" fmla="*/ 792 w 2529"/>
                  <a:gd name="T101" fmla="*/ 490 h 1189"/>
                  <a:gd name="T102" fmla="*/ 707 w 2529"/>
                  <a:gd name="T103" fmla="*/ 187 h 1189"/>
                  <a:gd name="T104" fmla="*/ 622 w 2529"/>
                  <a:gd name="T105" fmla="*/ 421 h 1189"/>
                  <a:gd name="T106" fmla="*/ 537 w 2529"/>
                  <a:gd name="T107" fmla="*/ 243 h 1189"/>
                  <a:gd name="T108" fmla="*/ 451 w 2529"/>
                  <a:gd name="T109" fmla="*/ 425 h 1189"/>
                  <a:gd name="T110" fmla="*/ 370 w 2529"/>
                  <a:gd name="T111" fmla="*/ 490 h 1189"/>
                  <a:gd name="T112" fmla="*/ 285 w 2529"/>
                  <a:gd name="T113" fmla="*/ 382 h 1189"/>
                  <a:gd name="T114" fmla="*/ 200 w 2529"/>
                  <a:gd name="T115" fmla="*/ 161 h 1189"/>
                  <a:gd name="T116" fmla="*/ 114 w 2529"/>
                  <a:gd name="T117" fmla="*/ 204 h 1189"/>
                  <a:gd name="T118" fmla="*/ 33 w 2529"/>
                  <a:gd name="T119" fmla="*/ 26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529" h="1189">
                    <a:moveTo>
                      <a:pt x="0" y="174"/>
                    </a:moveTo>
                    <a:lnTo>
                      <a:pt x="14" y="187"/>
                    </a:lnTo>
                    <a:lnTo>
                      <a:pt x="33" y="26"/>
                    </a:lnTo>
                    <a:lnTo>
                      <a:pt x="48" y="0"/>
                    </a:lnTo>
                    <a:lnTo>
                      <a:pt x="66" y="122"/>
                    </a:lnTo>
                    <a:lnTo>
                      <a:pt x="81" y="326"/>
                    </a:lnTo>
                    <a:lnTo>
                      <a:pt x="100" y="169"/>
                    </a:lnTo>
                    <a:lnTo>
                      <a:pt x="114" y="204"/>
                    </a:lnTo>
                    <a:lnTo>
                      <a:pt x="133" y="139"/>
                    </a:lnTo>
                    <a:lnTo>
                      <a:pt x="148" y="117"/>
                    </a:lnTo>
                    <a:lnTo>
                      <a:pt x="166" y="178"/>
                    </a:lnTo>
                    <a:lnTo>
                      <a:pt x="185" y="200"/>
                    </a:lnTo>
                    <a:lnTo>
                      <a:pt x="200" y="161"/>
                    </a:lnTo>
                    <a:lnTo>
                      <a:pt x="218" y="191"/>
                    </a:lnTo>
                    <a:lnTo>
                      <a:pt x="233" y="273"/>
                    </a:lnTo>
                    <a:lnTo>
                      <a:pt x="251" y="313"/>
                    </a:lnTo>
                    <a:lnTo>
                      <a:pt x="266" y="373"/>
                    </a:lnTo>
                    <a:lnTo>
                      <a:pt x="285" y="382"/>
                    </a:lnTo>
                    <a:lnTo>
                      <a:pt x="300" y="412"/>
                    </a:lnTo>
                    <a:lnTo>
                      <a:pt x="318" y="438"/>
                    </a:lnTo>
                    <a:lnTo>
                      <a:pt x="333" y="421"/>
                    </a:lnTo>
                    <a:lnTo>
                      <a:pt x="351" y="490"/>
                    </a:lnTo>
                    <a:lnTo>
                      <a:pt x="370" y="490"/>
                    </a:lnTo>
                    <a:lnTo>
                      <a:pt x="385" y="477"/>
                    </a:lnTo>
                    <a:lnTo>
                      <a:pt x="403" y="490"/>
                    </a:lnTo>
                    <a:lnTo>
                      <a:pt x="418" y="469"/>
                    </a:lnTo>
                    <a:lnTo>
                      <a:pt x="437" y="408"/>
                    </a:lnTo>
                    <a:lnTo>
                      <a:pt x="451" y="425"/>
                    </a:lnTo>
                    <a:lnTo>
                      <a:pt x="470" y="460"/>
                    </a:lnTo>
                    <a:lnTo>
                      <a:pt x="488" y="508"/>
                    </a:lnTo>
                    <a:lnTo>
                      <a:pt x="503" y="477"/>
                    </a:lnTo>
                    <a:lnTo>
                      <a:pt x="522" y="508"/>
                    </a:lnTo>
                    <a:lnTo>
                      <a:pt x="537" y="243"/>
                    </a:lnTo>
                    <a:lnTo>
                      <a:pt x="555" y="291"/>
                    </a:lnTo>
                    <a:lnTo>
                      <a:pt x="570" y="378"/>
                    </a:lnTo>
                    <a:lnTo>
                      <a:pt x="588" y="313"/>
                    </a:lnTo>
                    <a:lnTo>
                      <a:pt x="607" y="360"/>
                    </a:lnTo>
                    <a:lnTo>
                      <a:pt x="622" y="421"/>
                    </a:lnTo>
                    <a:lnTo>
                      <a:pt x="640" y="434"/>
                    </a:lnTo>
                    <a:lnTo>
                      <a:pt x="655" y="369"/>
                    </a:lnTo>
                    <a:lnTo>
                      <a:pt x="674" y="278"/>
                    </a:lnTo>
                    <a:lnTo>
                      <a:pt x="692" y="287"/>
                    </a:lnTo>
                    <a:lnTo>
                      <a:pt x="707" y="187"/>
                    </a:lnTo>
                    <a:lnTo>
                      <a:pt x="722" y="339"/>
                    </a:lnTo>
                    <a:lnTo>
                      <a:pt x="740" y="369"/>
                    </a:lnTo>
                    <a:lnTo>
                      <a:pt x="759" y="330"/>
                    </a:lnTo>
                    <a:lnTo>
                      <a:pt x="774" y="399"/>
                    </a:lnTo>
                    <a:lnTo>
                      <a:pt x="792" y="490"/>
                    </a:lnTo>
                    <a:lnTo>
                      <a:pt x="807" y="447"/>
                    </a:lnTo>
                    <a:lnTo>
                      <a:pt x="825" y="499"/>
                    </a:lnTo>
                    <a:lnTo>
                      <a:pt x="840" y="556"/>
                    </a:lnTo>
                    <a:lnTo>
                      <a:pt x="859" y="577"/>
                    </a:lnTo>
                    <a:lnTo>
                      <a:pt x="877" y="608"/>
                    </a:lnTo>
                    <a:lnTo>
                      <a:pt x="892" y="621"/>
                    </a:lnTo>
                    <a:lnTo>
                      <a:pt x="907" y="599"/>
                    </a:lnTo>
                    <a:lnTo>
                      <a:pt x="925" y="595"/>
                    </a:lnTo>
                    <a:lnTo>
                      <a:pt x="944" y="586"/>
                    </a:lnTo>
                    <a:lnTo>
                      <a:pt x="959" y="599"/>
                    </a:lnTo>
                    <a:lnTo>
                      <a:pt x="977" y="595"/>
                    </a:lnTo>
                    <a:lnTo>
                      <a:pt x="992" y="590"/>
                    </a:lnTo>
                    <a:lnTo>
                      <a:pt x="1011" y="599"/>
                    </a:lnTo>
                    <a:lnTo>
                      <a:pt x="1025" y="590"/>
                    </a:lnTo>
                    <a:lnTo>
                      <a:pt x="1044" y="590"/>
                    </a:lnTo>
                    <a:lnTo>
                      <a:pt x="1063" y="655"/>
                    </a:lnTo>
                    <a:lnTo>
                      <a:pt x="1077" y="668"/>
                    </a:lnTo>
                    <a:lnTo>
                      <a:pt x="1096" y="703"/>
                    </a:lnTo>
                    <a:lnTo>
                      <a:pt x="1111" y="760"/>
                    </a:lnTo>
                    <a:lnTo>
                      <a:pt x="1129" y="794"/>
                    </a:lnTo>
                    <a:lnTo>
                      <a:pt x="1144" y="833"/>
                    </a:lnTo>
                    <a:lnTo>
                      <a:pt x="1163" y="812"/>
                    </a:lnTo>
                    <a:lnTo>
                      <a:pt x="1177" y="829"/>
                    </a:lnTo>
                    <a:lnTo>
                      <a:pt x="1196" y="825"/>
                    </a:lnTo>
                    <a:lnTo>
                      <a:pt x="1214" y="829"/>
                    </a:lnTo>
                    <a:lnTo>
                      <a:pt x="1229" y="846"/>
                    </a:lnTo>
                    <a:lnTo>
                      <a:pt x="1248" y="885"/>
                    </a:lnTo>
                    <a:lnTo>
                      <a:pt x="1263" y="894"/>
                    </a:lnTo>
                    <a:lnTo>
                      <a:pt x="1281" y="907"/>
                    </a:lnTo>
                    <a:lnTo>
                      <a:pt x="1300" y="907"/>
                    </a:lnTo>
                    <a:lnTo>
                      <a:pt x="1314" y="877"/>
                    </a:lnTo>
                    <a:lnTo>
                      <a:pt x="1333" y="890"/>
                    </a:lnTo>
                    <a:lnTo>
                      <a:pt x="1348" y="907"/>
                    </a:lnTo>
                    <a:lnTo>
                      <a:pt x="1366" y="903"/>
                    </a:lnTo>
                    <a:lnTo>
                      <a:pt x="1381" y="838"/>
                    </a:lnTo>
                    <a:lnTo>
                      <a:pt x="1400" y="864"/>
                    </a:lnTo>
                    <a:lnTo>
                      <a:pt x="1418" y="829"/>
                    </a:lnTo>
                    <a:lnTo>
                      <a:pt x="1433" y="812"/>
                    </a:lnTo>
                    <a:lnTo>
                      <a:pt x="1451" y="768"/>
                    </a:lnTo>
                    <a:lnTo>
                      <a:pt x="1470" y="816"/>
                    </a:lnTo>
                    <a:lnTo>
                      <a:pt x="1485" y="833"/>
                    </a:lnTo>
                    <a:lnTo>
                      <a:pt x="1500" y="825"/>
                    </a:lnTo>
                    <a:lnTo>
                      <a:pt x="1518" y="842"/>
                    </a:lnTo>
                    <a:lnTo>
                      <a:pt x="1533" y="812"/>
                    </a:lnTo>
                    <a:lnTo>
                      <a:pt x="1551" y="838"/>
                    </a:lnTo>
                    <a:lnTo>
                      <a:pt x="1566" y="820"/>
                    </a:lnTo>
                    <a:lnTo>
                      <a:pt x="1585" y="786"/>
                    </a:lnTo>
                    <a:lnTo>
                      <a:pt x="1600" y="851"/>
                    </a:lnTo>
                    <a:lnTo>
                      <a:pt x="1618" y="812"/>
                    </a:lnTo>
                    <a:lnTo>
                      <a:pt x="1637" y="816"/>
                    </a:lnTo>
                    <a:lnTo>
                      <a:pt x="1651" y="877"/>
                    </a:lnTo>
                    <a:lnTo>
                      <a:pt x="1670" y="868"/>
                    </a:lnTo>
                    <a:lnTo>
                      <a:pt x="1685" y="903"/>
                    </a:lnTo>
                    <a:lnTo>
                      <a:pt x="1703" y="972"/>
                    </a:lnTo>
                    <a:lnTo>
                      <a:pt x="1718" y="985"/>
                    </a:lnTo>
                    <a:lnTo>
                      <a:pt x="1737" y="972"/>
                    </a:lnTo>
                    <a:lnTo>
                      <a:pt x="1751" y="968"/>
                    </a:lnTo>
                    <a:lnTo>
                      <a:pt x="1770" y="964"/>
                    </a:lnTo>
                    <a:lnTo>
                      <a:pt x="1785" y="950"/>
                    </a:lnTo>
                    <a:lnTo>
                      <a:pt x="1803" y="955"/>
                    </a:lnTo>
                    <a:lnTo>
                      <a:pt x="1822" y="955"/>
                    </a:lnTo>
                    <a:lnTo>
                      <a:pt x="1837" y="959"/>
                    </a:lnTo>
                    <a:lnTo>
                      <a:pt x="1855" y="964"/>
                    </a:lnTo>
                    <a:lnTo>
                      <a:pt x="1870" y="977"/>
                    </a:lnTo>
                    <a:lnTo>
                      <a:pt x="1888" y="964"/>
                    </a:lnTo>
                    <a:lnTo>
                      <a:pt x="1907" y="950"/>
                    </a:lnTo>
                    <a:lnTo>
                      <a:pt x="1922" y="972"/>
                    </a:lnTo>
                    <a:lnTo>
                      <a:pt x="1940" y="968"/>
                    </a:lnTo>
                    <a:lnTo>
                      <a:pt x="1955" y="990"/>
                    </a:lnTo>
                    <a:lnTo>
                      <a:pt x="1974" y="964"/>
                    </a:lnTo>
                    <a:lnTo>
                      <a:pt x="1988" y="1020"/>
                    </a:lnTo>
                    <a:lnTo>
                      <a:pt x="2007" y="972"/>
                    </a:lnTo>
                    <a:lnTo>
                      <a:pt x="2022" y="916"/>
                    </a:lnTo>
                    <a:lnTo>
                      <a:pt x="2040" y="924"/>
                    </a:lnTo>
                    <a:lnTo>
                      <a:pt x="2059" y="955"/>
                    </a:lnTo>
                    <a:lnTo>
                      <a:pt x="2074" y="933"/>
                    </a:lnTo>
                    <a:lnTo>
                      <a:pt x="2092" y="955"/>
                    </a:lnTo>
                    <a:lnTo>
                      <a:pt x="2107" y="959"/>
                    </a:lnTo>
                    <a:lnTo>
                      <a:pt x="2125" y="972"/>
                    </a:lnTo>
                    <a:lnTo>
                      <a:pt x="2140" y="1020"/>
                    </a:lnTo>
                    <a:lnTo>
                      <a:pt x="2159" y="1037"/>
                    </a:lnTo>
                    <a:lnTo>
                      <a:pt x="2174" y="1050"/>
                    </a:lnTo>
                    <a:lnTo>
                      <a:pt x="2192" y="1115"/>
                    </a:lnTo>
                    <a:lnTo>
                      <a:pt x="2211" y="1063"/>
                    </a:lnTo>
                    <a:lnTo>
                      <a:pt x="2225" y="1068"/>
                    </a:lnTo>
                    <a:lnTo>
                      <a:pt x="2244" y="1072"/>
                    </a:lnTo>
                    <a:lnTo>
                      <a:pt x="2259" y="1094"/>
                    </a:lnTo>
                    <a:lnTo>
                      <a:pt x="2277" y="1094"/>
                    </a:lnTo>
                    <a:lnTo>
                      <a:pt x="2296" y="1128"/>
                    </a:lnTo>
                    <a:lnTo>
                      <a:pt x="2311" y="1128"/>
                    </a:lnTo>
                    <a:lnTo>
                      <a:pt x="2325" y="1128"/>
                    </a:lnTo>
                    <a:lnTo>
                      <a:pt x="2344" y="1128"/>
                    </a:lnTo>
                    <a:lnTo>
                      <a:pt x="2359" y="1137"/>
                    </a:lnTo>
                    <a:lnTo>
                      <a:pt x="2377" y="1133"/>
                    </a:lnTo>
                    <a:lnTo>
                      <a:pt x="2396" y="1124"/>
                    </a:lnTo>
                    <a:lnTo>
                      <a:pt x="2411" y="1107"/>
                    </a:lnTo>
                    <a:lnTo>
                      <a:pt x="2429" y="1133"/>
                    </a:lnTo>
                    <a:lnTo>
                      <a:pt x="2444" y="1154"/>
                    </a:lnTo>
                    <a:lnTo>
                      <a:pt x="2462" y="1124"/>
                    </a:lnTo>
                    <a:lnTo>
                      <a:pt x="2481" y="1107"/>
                    </a:lnTo>
                    <a:lnTo>
                      <a:pt x="2496" y="1124"/>
                    </a:lnTo>
                    <a:lnTo>
                      <a:pt x="2514" y="1137"/>
                    </a:lnTo>
                    <a:lnTo>
                      <a:pt x="2529" y="1124"/>
                    </a:lnTo>
                    <a:lnTo>
                      <a:pt x="2529" y="1189"/>
                    </a:lnTo>
                    <a:lnTo>
                      <a:pt x="2514" y="1189"/>
                    </a:lnTo>
                    <a:lnTo>
                      <a:pt x="2496" y="1185"/>
                    </a:lnTo>
                    <a:lnTo>
                      <a:pt x="2481" y="1185"/>
                    </a:lnTo>
                    <a:lnTo>
                      <a:pt x="2462" y="1180"/>
                    </a:lnTo>
                    <a:lnTo>
                      <a:pt x="2444" y="1180"/>
                    </a:lnTo>
                    <a:lnTo>
                      <a:pt x="2429" y="1176"/>
                    </a:lnTo>
                    <a:lnTo>
                      <a:pt x="2411" y="1176"/>
                    </a:lnTo>
                    <a:lnTo>
                      <a:pt x="2396" y="1172"/>
                    </a:lnTo>
                    <a:lnTo>
                      <a:pt x="2377" y="1172"/>
                    </a:lnTo>
                    <a:lnTo>
                      <a:pt x="2359" y="1167"/>
                    </a:lnTo>
                    <a:lnTo>
                      <a:pt x="2344" y="1167"/>
                    </a:lnTo>
                    <a:lnTo>
                      <a:pt x="2325" y="1163"/>
                    </a:lnTo>
                    <a:lnTo>
                      <a:pt x="2311" y="1163"/>
                    </a:lnTo>
                    <a:lnTo>
                      <a:pt x="2296" y="1159"/>
                    </a:lnTo>
                    <a:lnTo>
                      <a:pt x="2277" y="1154"/>
                    </a:lnTo>
                    <a:lnTo>
                      <a:pt x="2259" y="1154"/>
                    </a:lnTo>
                    <a:lnTo>
                      <a:pt x="2244" y="1150"/>
                    </a:lnTo>
                    <a:lnTo>
                      <a:pt x="2225" y="1150"/>
                    </a:lnTo>
                    <a:lnTo>
                      <a:pt x="2211" y="1146"/>
                    </a:lnTo>
                    <a:lnTo>
                      <a:pt x="2192" y="1141"/>
                    </a:lnTo>
                    <a:lnTo>
                      <a:pt x="2174" y="1141"/>
                    </a:lnTo>
                    <a:lnTo>
                      <a:pt x="2159" y="1137"/>
                    </a:lnTo>
                    <a:lnTo>
                      <a:pt x="2140" y="1133"/>
                    </a:lnTo>
                    <a:lnTo>
                      <a:pt x="2125" y="1133"/>
                    </a:lnTo>
                    <a:lnTo>
                      <a:pt x="2107" y="1128"/>
                    </a:lnTo>
                    <a:lnTo>
                      <a:pt x="2092" y="1124"/>
                    </a:lnTo>
                    <a:lnTo>
                      <a:pt x="2074" y="1124"/>
                    </a:lnTo>
                    <a:lnTo>
                      <a:pt x="2059" y="1120"/>
                    </a:lnTo>
                    <a:lnTo>
                      <a:pt x="2040" y="1115"/>
                    </a:lnTo>
                    <a:lnTo>
                      <a:pt x="2022" y="1111"/>
                    </a:lnTo>
                    <a:lnTo>
                      <a:pt x="2007" y="1111"/>
                    </a:lnTo>
                    <a:lnTo>
                      <a:pt x="1988" y="1107"/>
                    </a:lnTo>
                    <a:lnTo>
                      <a:pt x="1974" y="1102"/>
                    </a:lnTo>
                    <a:lnTo>
                      <a:pt x="1955" y="1098"/>
                    </a:lnTo>
                    <a:lnTo>
                      <a:pt x="1940" y="1098"/>
                    </a:lnTo>
                    <a:lnTo>
                      <a:pt x="1922" y="1094"/>
                    </a:lnTo>
                    <a:lnTo>
                      <a:pt x="1907" y="1089"/>
                    </a:lnTo>
                    <a:lnTo>
                      <a:pt x="1888" y="1085"/>
                    </a:lnTo>
                    <a:lnTo>
                      <a:pt x="1870" y="1081"/>
                    </a:lnTo>
                    <a:lnTo>
                      <a:pt x="1855" y="1081"/>
                    </a:lnTo>
                    <a:lnTo>
                      <a:pt x="1837" y="1076"/>
                    </a:lnTo>
                    <a:lnTo>
                      <a:pt x="1822" y="1072"/>
                    </a:lnTo>
                    <a:lnTo>
                      <a:pt x="1803" y="1068"/>
                    </a:lnTo>
                    <a:lnTo>
                      <a:pt x="1785" y="1063"/>
                    </a:lnTo>
                    <a:lnTo>
                      <a:pt x="1770" y="1059"/>
                    </a:lnTo>
                    <a:lnTo>
                      <a:pt x="1751" y="1055"/>
                    </a:lnTo>
                    <a:lnTo>
                      <a:pt x="1737" y="1050"/>
                    </a:lnTo>
                    <a:lnTo>
                      <a:pt x="1718" y="1046"/>
                    </a:lnTo>
                    <a:lnTo>
                      <a:pt x="1703" y="1042"/>
                    </a:lnTo>
                    <a:lnTo>
                      <a:pt x="1685" y="1037"/>
                    </a:lnTo>
                    <a:lnTo>
                      <a:pt x="1670" y="1033"/>
                    </a:lnTo>
                    <a:lnTo>
                      <a:pt x="1651" y="1029"/>
                    </a:lnTo>
                    <a:lnTo>
                      <a:pt x="1637" y="1024"/>
                    </a:lnTo>
                    <a:lnTo>
                      <a:pt x="1618" y="1020"/>
                    </a:lnTo>
                    <a:lnTo>
                      <a:pt x="1600" y="1016"/>
                    </a:lnTo>
                    <a:lnTo>
                      <a:pt x="1585" y="1011"/>
                    </a:lnTo>
                    <a:lnTo>
                      <a:pt x="1566" y="1007"/>
                    </a:lnTo>
                    <a:lnTo>
                      <a:pt x="1551" y="1003"/>
                    </a:lnTo>
                    <a:lnTo>
                      <a:pt x="1533" y="998"/>
                    </a:lnTo>
                    <a:lnTo>
                      <a:pt x="1518" y="994"/>
                    </a:lnTo>
                    <a:lnTo>
                      <a:pt x="1500" y="990"/>
                    </a:lnTo>
                    <a:lnTo>
                      <a:pt x="1485" y="981"/>
                    </a:lnTo>
                    <a:lnTo>
                      <a:pt x="1470" y="977"/>
                    </a:lnTo>
                    <a:lnTo>
                      <a:pt x="1451" y="972"/>
                    </a:lnTo>
                    <a:lnTo>
                      <a:pt x="1433" y="968"/>
                    </a:lnTo>
                    <a:lnTo>
                      <a:pt x="1418" y="964"/>
                    </a:lnTo>
                    <a:lnTo>
                      <a:pt x="1400" y="955"/>
                    </a:lnTo>
                    <a:lnTo>
                      <a:pt x="1381" y="950"/>
                    </a:lnTo>
                    <a:lnTo>
                      <a:pt x="1366" y="946"/>
                    </a:lnTo>
                    <a:lnTo>
                      <a:pt x="1348" y="937"/>
                    </a:lnTo>
                    <a:lnTo>
                      <a:pt x="1333" y="933"/>
                    </a:lnTo>
                    <a:lnTo>
                      <a:pt x="1314" y="929"/>
                    </a:lnTo>
                    <a:lnTo>
                      <a:pt x="1300" y="920"/>
                    </a:lnTo>
                    <a:lnTo>
                      <a:pt x="1281" y="916"/>
                    </a:lnTo>
                    <a:lnTo>
                      <a:pt x="1263" y="911"/>
                    </a:lnTo>
                    <a:lnTo>
                      <a:pt x="1248" y="903"/>
                    </a:lnTo>
                    <a:lnTo>
                      <a:pt x="1229" y="898"/>
                    </a:lnTo>
                    <a:lnTo>
                      <a:pt x="1214" y="890"/>
                    </a:lnTo>
                    <a:lnTo>
                      <a:pt x="1196" y="885"/>
                    </a:lnTo>
                    <a:lnTo>
                      <a:pt x="1177" y="877"/>
                    </a:lnTo>
                    <a:lnTo>
                      <a:pt x="1163" y="872"/>
                    </a:lnTo>
                    <a:lnTo>
                      <a:pt x="1144" y="864"/>
                    </a:lnTo>
                    <a:lnTo>
                      <a:pt x="1129" y="855"/>
                    </a:lnTo>
                    <a:lnTo>
                      <a:pt x="1111" y="851"/>
                    </a:lnTo>
                    <a:lnTo>
                      <a:pt x="1096" y="842"/>
                    </a:lnTo>
                    <a:lnTo>
                      <a:pt x="1077" y="838"/>
                    </a:lnTo>
                    <a:lnTo>
                      <a:pt x="1063" y="829"/>
                    </a:lnTo>
                    <a:lnTo>
                      <a:pt x="1044" y="820"/>
                    </a:lnTo>
                    <a:lnTo>
                      <a:pt x="1025" y="812"/>
                    </a:lnTo>
                    <a:lnTo>
                      <a:pt x="1011" y="807"/>
                    </a:lnTo>
                    <a:lnTo>
                      <a:pt x="992" y="786"/>
                    </a:lnTo>
                    <a:lnTo>
                      <a:pt x="977" y="764"/>
                    </a:lnTo>
                    <a:lnTo>
                      <a:pt x="959" y="742"/>
                    </a:lnTo>
                    <a:lnTo>
                      <a:pt x="944" y="716"/>
                    </a:lnTo>
                    <a:lnTo>
                      <a:pt x="925" y="690"/>
                    </a:lnTo>
                    <a:lnTo>
                      <a:pt x="907" y="664"/>
                    </a:lnTo>
                    <a:lnTo>
                      <a:pt x="892" y="638"/>
                    </a:lnTo>
                    <a:lnTo>
                      <a:pt x="877" y="608"/>
                    </a:lnTo>
                    <a:lnTo>
                      <a:pt x="859" y="577"/>
                    </a:lnTo>
                    <a:lnTo>
                      <a:pt x="840" y="556"/>
                    </a:lnTo>
                    <a:lnTo>
                      <a:pt x="825" y="499"/>
                    </a:lnTo>
                    <a:lnTo>
                      <a:pt x="807" y="447"/>
                    </a:lnTo>
                    <a:lnTo>
                      <a:pt x="792" y="490"/>
                    </a:lnTo>
                    <a:lnTo>
                      <a:pt x="774" y="399"/>
                    </a:lnTo>
                    <a:lnTo>
                      <a:pt x="759" y="330"/>
                    </a:lnTo>
                    <a:lnTo>
                      <a:pt x="740" y="369"/>
                    </a:lnTo>
                    <a:lnTo>
                      <a:pt x="722" y="339"/>
                    </a:lnTo>
                    <a:lnTo>
                      <a:pt x="707" y="187"/>
                    </a:lnTo>
                    <a:lnTo>
                      <a:pt x="692" y="287"/>
                    </a:lnTo>
                    <a:lnTo>
                      <a:pt x="674" y="278"/>
                    </a:lnTo>
                    <a:lnTo>
                      <a:pt x="655" y="369"/>
                    </a:lnTo>
                    <a:lnTo>
                      <a:pt x="640" y="434"/>
                    </a:lnTo>
                    <a:lnTo>
                      <a:pt x="622" y="421"/>
                    </a:lnTo>
                    <a:lnTo>
                      <a:pt x="607" y="360"/>
                    </a:lnTo>
                    <a:lnTo>
                      <a:pt x="588" y="313"/>
                    </a:lnTo>
                    <a:lnTo>
                      <a:pt x="570" y="378"/>
                    </a:lnTo>
                    <a:lnTo>
                      <a:pt x="555" y="291"/>
                    </a:lnTo>
                    <a:lnTo>
                      <a:pt x="537" y="243"/>
                    </a:lnTo>
                    <a:lnTo>
                      <a:pt x="522" y="508"/>
                    </a:lnTo>
                    <a:lnTo>
                      <a:pt x="503" y="477"/>
                    </a:lnTo>
                    <a:lnTo>
                      <a:pt x="488" y="508"/>
                    </a:lnTo>
                    <a:lnTo>
                      <a:pt x="470" y="460"/>
                    </a:lnTo>
                    <a:lnTo>
                      <a:pt x="451" y="425"/>
                    </a:lnTo>
                    <a:lnTo>
                      <a:pt x="437" y="408"/>
                    </a:lnTo>
                    <a:lnTo>
                      <a:pt x="418" y="469"/>
                    </a:lnTo>
                    <a:lnTo>
                      <a:pt x="403" y="490"/>
                    </a:lnTo>
                    <a:lnTo>
                      <a:pt x="385" y="477"/>
                    </a:lnTo>
                    <a:lnTo>
                      <a:pt x="370" y="490"/>
                    </a:lnTo>
                    <a:lnTo>
                      <a:pt x="351" y="490"/>
                    </a:lnTo>
                    <a:lnTo>
                      <a:pt x="333" y="421"/>
                    </a:lnTo>
                    <a:lnTo>
                      <a:pt x="318" y="438"/>
                    </a:lnTo>
                    <a:lnTo>
                      <a:pt x="300" y="412"/>
                    </a:lnTo>
                    <a:lnTo>
                      <a:pt x="285" y="382"/>
                    </a:lnTo>
                    <a:lnTo>
                      <a:pt x="266" y="373"/>
                    </a:lnTo>
                    <a:lnTo>
                      <a:pt x="251" y="313"/>
                    </a:lnTo>
                    <a:lnTo>
                      <a:pt x="233" y="273"/>
                    </a:lnTo>
                    <a:lnTo>
                      <a:pt x="218" y="191"/>
                    </a:lnTo>
                    <a:lnTo>
                      <a:pt x="200" y="161"/>
                    </a:lnTo>
                    <a:lnTo>
                      <a:pt x="185" y="200"/>
                    </a:lnTo>
                    <a:lnTo>
                      <a:pt x="166" y="178"/>
                    </a:lnTo>
                    <a:lnTo>
                      <a:pt x="148" y="117"/>
                    </a:lnTo>
                    <a:lnTo>
                      <a:pt x="133" y="139"/>
                    </a:lnTo>
                    <a:lnTo>
                      <a:pt x="114" y="204"/>
                    </a:lnTo>
                    <a:lnTo>
                      <a:pt x="100" y="169"/>
                    </a:lnTo>
                    <a:lnTo>
                      <a:pt x="81" y="326"/>
                    </a:lnTo>
                    <a:lnTo>
                      <a:pt x="66" y="122"/>
                    </a:lnTo>
                    <a:lnTo>
                      <a:pt x="48" y="0"/>
                    </a:lnTo>
                    <a:lnTo>
                      <a:pt x="33" y="26"/>
                    </a:lnTo>
                    <a:lnTo>
                      <a:pt x="14" y="187"/>
                    </a:lnTo>
                    <a:lnTo>
                      <a:pt x="0" y="174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19">
                <a:extLst>
                  <a:ext uri="{FF2B5EF4-FFF2-40B4-BE49-F238E27FC236}">
                    <a16:creationId xmlns:a16="http://schemas.microsoft.com/office/drawing/2014/main" id="{02BF36E4-0B25-4969-BD52-F163DE448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3" y="2413"/>
                <a:ext cx="2529" cy="1154"/>
              </a:xfrm>
              <a:custGeom>
                <a:avLst/>
                <a:gdLst>
                  <a:gd name="T0" fmla="*/ 48 w 2529"/>
                  <a:gd name="T1" fmla="*/ 0 h 1154"/>
                  <a:gd name="T2" fmla="*/ 133 w 2529"/>
                  <a:gd name="T3" fmla="*/ 139 h 1154"/>
                  <a:gd name="T4" fmla="*/ 218 w 2529"/>
                  <a:gd name="T5" fmla="*/ 191 h 1154"/>
                  <a:gd name="T6" fmla="*/ 300 w 2529"/>
                  <a:gd name="T7" fmla="*/ 412 h 1154"/>
                  <a:gd name="T8" fmla="*/ 385 w 2529"/>
                  <a:gd name="T9" fmla="*/ 477 h 1154"/>
                  <a:gd name="T10" fmla="*/ 470 w 2529"/>
                  <a:gd name="T11" fmla="*/ 460 h 1154"/>
                  <a:gd name="T12" fmla="*/ 555 w 2529"/>
                  <a:gd name="T13" fmla="*/ 291 h 1154"/>
                  <a:gd name="T14" fmla="*/ 640 w 2529"/>
                  <a:gd name="T15" fmla="*/ 434 h 1154"/>
                  <a:gd name="T16" fmla="*/ 722 w 2529"/>
                  <a:gd name="T17" fmla="*/ 339 h 1154"/>
                  <a:gd name="T18" fmla="*/ 807 w 2529"/>
                  <a:gd name="T19" fmla="*/ 447 h 1154"/>
                  <a:gd name="T20" fmla="*/ 892 w 2529"/>
                  <a:gd name="T21" fmla="*/ 621 h 1154"/>
                  <a:gd name="T22" fmla="*/ 977 w 2529"/>
                  <a:gd name="T23" fmla="*/ 595 h 1154"/>
                  <a:gd name="T24" fmla="*/ 1063 w 2529"/>
                  <a:gd name="T25" fmla="*/ 655 h 1154"/>
                  <a:gd name="T26" fmla="*/ 1144 w 2529"/>
                  <a:gd name="T27" fmla="*/ 833 h 1154"/>
                  <a:gd name="T28" fmla="*/ 1229 w 2529"/>
                  <a:gd name="T29" fmla="*/ 846 h 1154"/>
                  <a:gd name="T30" fmla="*/ 1314 w 2529"/>
                  <a:gd name="T31" fmla="*/ 877 h 1154"/>
                  <a:gd name="T32" fmla="*/ 1400 w 2529"/>
                  <a:gd name="T33" fmla="*/ 816 h 1154"/>
                  <a:gd name="T34" fmla="*/ 1485 w 2529"/>
                  <a:gd name="T35" fmla="*/ 712 h 1154"/>
                  <a:gd name="T36" fmla="*/ 1566 w 2529"/>
                  <a:gd name="T37" fmla="*/ 677 h 1154"/>
                  <a:gd name="T38" fmla="*/ 1651 w 2529"/>
                  <a:gd name="T39" fmla="*/ 747 h 1154"/>
                  <a:gd name="T40" fmla="*/ 1737 w 2529"/>
                  <a:gd name="T41" fmla="*/ 686 h 1154"/>
                  <a:gd name="T42" fmla="*/ 1822 w 2529"/>
                  <a:gd name="T43" fmla="*/ 699 h 1154"/>
                  <a:gd name="T44" fmla="*/ 1907 w 2529"/>
                  <a:gd name="T45" fmla="*/ 668 h 1154"/>
                  <a:gd name="T46" fmla="*/ 1988 w 2529"/>
                  <a:gd name="T47" fmla="*/ 755 h 1154"/>
                  <a:gd name="T48" fmla="*/ 2074 w 2529"/>
                  <a:gd name="T49" fmla="*/ 677 h 1154"/>
                  <a:gd name="T50" fmla="*/ 2159 w 2529"/>
                  <a:gd name="T51" fmla="*/ 790 h 1154"/>
                  <a:gd name="T52" fmla="*/ 2244 w 2529"/>
                  <a:gd name="T53" fmla="*/ 829 h 1154"/>
                  <a:gd name="T54" fmla="*/ 2325 w 2529"/>
                  <a:gd name="T55" fmla="*/ 851 h 1154"/>
                  <a:gd name="T56" fmla="*/ 2411 w 2529"/>
                  <a:gd name="T57" fmla="*/ 868 h 1154"/>
                  <a:gd name="T58" fmla="*/ 2496 w 2529"/>
                  <a:gd name="T59" fmla="*/ 825 h 1154"/>
                  <a:gd name="T60" fmla="*/ 2496 w 2529"/>
                  <a:gd name="T61" fmla="*/ 1124 h 1154"/>
                  <a:gd name="T62" fmla="*/ 2411 w 2529"/>
                  <a:gd name="T63" fmla="*/ 1107 h 1154"/>
                  <a:gd name="T64" fmla="*/ 2325 w 2529"/>
                  <a:gd name="T65" fmla="*/ 1128 h 1154"/>
                  <a:gd name="T66" fmla="*/ 2244 w 2529"/>
                  <a:gd name="T67" fmla="*/ 1072 h 1154"/>
                  <a:gd name="T68" fmla="*/ 2159 w 2529"/>
                  <a:gd name="T69" fmla="*/ 1037 h 1154"/>
                  <a:gd name="T70" fmla="*/ 2074 w 2529"/>
                  <a:gd name="T71" fmla="*/ 933 h 1154"/>
                  <a:gd name="T72" fmla="*/ 1988 w 2529"/>
                  <a:gd name="T73" fmla="*/ 1020 h 1154"/>
                  <a:gd name="T74" fmla="*/ 1907 w 2529"/>
                  <a:gd name="T75" fmla="*/ 950 h 1154"/>
                  <a:gd name="T76" fmla="*/ 1822 w 2529"/>
                  <a:gd name="T77" fmla="*/ 955 h 1154"/>
                  <a:gd name="T78" fmla="*/ 1737 w 2529"/>
                  <a:gd name="T79" fmla="*/ 972 h 1154"/>
                  <a:gd name="T80" fmla="*/ 1651 w 2529"/>
                  <a:gd name="T81" fmla="*/ 877 h 1154"/>
                  <a:gd name="T82" fmla="*/ 1566 w 2529"/>
                  <a:gd name="T83" fmla="*/ 820 h 1154"/>
                  <a:gd name="T84" fmla="*/ 1485 w 2529"/>
                  <a:gd name="T85" fmla="*/ 833 h 1154"/>
                  <a:gd name="T86" fmla="*/ 1400 w 2529"/>
                  <a:gd name="T87" fmla="*/ 864 h 1154"/>
                  <a:gd name="T88" fmla="*/ 1314 w 2529"/>
                  <a:gd name="T89" fmla="*/ 877 h 1154"/>
                  <a:gd name="T90" fmla="*/ 1229 w 2529"/>
                  <a:gd name="T91" fmla="*/ 846 h 1154"/>
                  <a:gd name="T92" fmla="*/ 1144 w 2529"/>
                  <a:gd name="T93" fmla="*/ 833 h 1154"/>
                  <a:gd name="T94" fmla="*/ 1063 w 2529"/>
                  <a:gd name="T95" fmla="*/ 655 h 1154"/>
                  <a:gd name="T96" fmla="*/ 977 w 2529"/>
                  <a:gd name="T97" fmla="*/ 595 h 1154"/>
                  <a:gd name="T98" fmla="*/ 892 w 2529"/>
                  <a:gd name="T99" fmla="*/ 621 h 1154"/>
                  <a:gd name="T100" fmla="*/ 807 w 2529"/>
                  <a:gd name="T101" fmla="*/ 447 h 1154"/>
                  <a:gd name="T102" fmla="*/ 722 w 2529"/>
                  <a:gd name="T103" fmla="*/ 339 h 1154"/>
                  <a:gd name="T104" fmla="*/ 640 w 2529"/>
                  <a:gd name="T105" fmla="*/ 434 h 1154"/>
                  <a:gd name="T106" fmla="*/ 555 w 2529"/>
                  <a:gd name="T107" fmla="*/ 291 h 1154"/>
                  <a:gd name="T108" fmla="*/ 470 w 2529"/>
                  <a:gd name="T109" fmla="*/ 460 h 1154"/>
                  <a:gd name="T110" fmla="*/ 385 w 2529"/>
                  <a:gd name="T111" fmla="*/ 477 h 1154"/>
                  <a:gd name="T112" fmla="*/ 300 w 2529"/>
                  <a:gd name="T113" fmla="*/ 412 h 1154"/>
                  <a:gd name="T114" fmla="*/ 218 w 2529"/>
                  <a:gd name="T115" fmla="*/ 191 h 1154"/>
                  <a:gd name="T116" fmla="*/ 133 w 2529"/>
                  <a:gd name="T117" fmla="*/ 139 h 1154"/>
                  <a:gd name="T118" fmla="*/ 48 w 2529"/>
                  <a:gd name="T119" fmla="*/ 0 h 1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529" h="1154">
                    <a:moveTo>
                      <a:pt x="0" y="174"/>
                    </a:moveTo>
                    <a:lnTo>
                      <a:pt x="0" y="174"/>
                    </a:lnTo>
                    <a:lnTo>
                      <a:pt x="14" y="187"/>
                    </a:lnTo>
                    <a:lnTo>
                      <a:pt x="33" y="26"/>
                    </a:lnTo>
                    <a:lnTo>
                      <a:pt x="48" y="0"/>
                    </a:lnTo>
                    <a:lnTo>
                      <a:pt x="66" y="122"/>
                    </a:lnTo>
                    <a:lnTo>
                      <a:pt x="81" y="326"/>
                    </a:lnTo>
                    <a:lnTo>
                      <a:pt x="100" y="169"/>
                    </a:lnTo>
                    <a:lnTo>
                      <a:pt x="114" y="204"/>
                    </a:lnTo>
                    <a:lnTo>
                      <a:pt x="133" y="139"/>
                    </a:lnTo>
                    <a:lnTo>
                      <a:pt x="148" y="117"/>
                    </a:lnTo>
                    <a:lnTo>
                      <a:pt x="166" y="178"/>
                    </a:lnTo>
                    <a:lnTo>
                      <a:pt x="185" y="200"/>
                    </a:lnTo>
                    <a:lnTo>
                      <a:pt x="200" y="161"/>
                    </a:lnTo>
                    <a:lnTo>
                      <a:pt x="218" y="191"/>
                    </a:lnTo>
                    <a:lnTo>
                      <a:pt x="233" y="273"/>
                    </a:lnTo>
                    <a:lnTo>
                      <a:pt x="251" y="313"/>
                    </a:lnTo>
                    <a:lnTo>
                      <a:pt x="266" y="373"/>
                    </a:lnTo>
                    <a:lnTo>
                      <a:pt x="285" y="382"/>
                    </a:lnTo>
                    <a:lnTo>
                      <a:pt x="300" y="412"/>
                    </a:lnTo>
                    <a:lnTo>
                      <a:pt x="318" y="438"/>
                    </a:lnTo>
                    <a:lnTo>
                      <a:pt x="333" y="421"/>
                    </a:lnTo>
                    <a:lnTo>
                      <a:pt x="351" y="490"/>
                    </a:lnTo>
                    <a:lnTo>
                      <a:pt x="370" y="490"/>
                    </a:lnTo>
                    <a:lnTo>
                      <a:pt x="385" y="477"/>
                    </a:lnTo>
                    <a:lnTo>
                      <a:pt x="403" y="490"/>
                    </a:lnTo>
                    <a:lnTo>
                      <a:pt x="418" y="469"/>
                    </a:lnTo>
                    <a:lnTo>
                      <a:pt x="437" y="408"/>
                    </a:lnTo>
                    <a:lnTo>
                      <a:pt x="451" y="425"/>
                    </a:lnTo>
                    <a:lnTo>
                      <a:pt x="470" y="460"/>
                    </a:lnTo>
                    <a:lnTo>
                      <a:pt x="488" y="508"/>
                    </a:lnTo>
                    <a:lnTo>
                      <a:pt x="503" y="477"/>
                    </a:lnTo>
                    <a:lnTo>
                      <a:pt x="522" y="508"/>
                    </a:lnTo>
                    <a:lnTo>
                      <a:pt x="537" y="243"/>
                    </a:lnTo>
                    <a:lnTo>
                      <a:pt x="555" y="291"/>
                    </a:lnTo>
                    <a:lnTo>
                      <a:pt x="570" y="378"/>
                    </a:lnTo>
                    <a:lnTo>
                      <a:pt x="588" y="313"/>
                    </a:lnTo>
                    <a:lnTo>
                      <a:pt x="607" y="360"/>
                    </a:lnTo>
                    <a:lnTo>
                      <a:pt x="622" y="421"/>
                    </a:lnTo>
                    <a:lnTo>
                      <a:pt x="640" y="434"/>
                    </a:lnTo>
                    <a:lnTo>
                      <a:pt x="655" y="369"/>
                    </a:lnTo>
                    <a:lnTo>
                      <a:pt x="674" y="278"/>
                    </a:lnTo>
                    <a:lnTo>
                      <a:pt x="692" y="287"/>
                    </a:lnTo>
                    <a:lnTo>
                      <a:pt x="707" y="187"/>
                    </a:lnTo>
                    <a:lnTo>
                      <a:pt x="722" y="339"/>
                    </a:lnTo>
                    <a:lnTo>
                      <a:pt x="740" y="369"/>
                    </a:lnTo>
                    <a:lnTo>
                      <a:pt x="759" y="330"/>
                    </a:lnTo>
                    <a:lnTo>
                      <a:pt x="774" y="399"/>
                    </a:lnTo>
                    <a:lnTo>
                      <a:pt x="792" y="490"/>
                    </a:lnTo>
                    <a:lnTo>
                      <a:pt x="807" y="447"/>
                    </a:lnTo>
                    <a:lnTo>
                      <a:pt x="825" y="499"/>
                    </a:lnTo>
                    <a:lnTo>
                      <a:pt x="840" y="556"/>
                    </a:lnTo>
                    <a:lnTo>
                      <a:pt x="859" y="577"/>
                    </a:lnTo>
                    <a:lnTo>
                      <a:pt x="877" y="608"/>
                    </a:lnTo>
                    <a:lnTo>
                      <a:pt x="892" y="621"/>
                    </a:lnTo>
                    <a:lnTo>
                      <a:pt x="907" y="599"/>
                    </a:lnTo>
                    <a:lnTo>
                      <a:pt x="925" y="595"/>
                    </a:lnTo>
                    <a:lnTo>
                      <a:pt x="944" y="586"/>
                    </a:lnTo>
                    <a:lnTo>
                      <a:pt x="959" y="599"/>
                    </a:lnTo>
                    <a:lnTo>
                      <a:pt x="977" y="595"/>
                    </a:lnTo>
                    <a:lnTo>
                      <a:pt x="992" y="590"/>
                    </a:lnTo>
                    <a:lnTo>
                      <a:pt x="1011" y="599"/>
                    </a:lnTo>
                    <a:lnTo>
                      <a:pt x="1025" y="590"/>
                    </a:lnTo>
                    <a:lnTo>
                      <a:pt x="1044" y="590"/>
                    </a:lnTo>
                    <a:lnTo>
                      <a:pt x="1063" y="655"/>
                    </a:lnTo>
                    <a:lnTo>
                      <a:pt x="1077" y="668"/>
                    </a:lnTo>
                    <a:lnTo>
                      <a:pt x="1096" y="703"/>
                    </a:lnTo>
                    <a:lnTo>
                      <a:pt x="1111" y="760"/>
                    </a:lnTo>
                    <a:lnTo>
                      <a:pt x="1129" y="794"/>
                    </a:lnTo>
                    <a:lnTo>
                      <a:pt x="1144" y="833"/>
                    </a:lnTo>
                    <a:lnTo>
                      <a:pt x="1163" y="812"/>
                    </a:lnTo>
                    <a:lnTo>
                      <a:pt x="1177" y="829"/>
                    </a:lnTo>
                    <a:lnTo>
                      <a:pt x="1196" y="825"/>
                    </a:lnTo>
                    <a:lnTo>
                      <a:pt x="1214" y="829"/>
                    </a:lnTo>
                    <a:lnTo>
                      <a:pt x="1229" y="846"/>
                    </a:lnTo>
                    <a:lnTo>
                      <a:pt x="1248" y="885"/>
                    </a:lnTo>
                    <a:lnTo>
                      <a:pt x="1263" y="894"/>
                    </a:lnTo>
                    <a:lnTo>
                      <a:pt x="1281" y="907"/>
                    </a:lnTo>
                    <a:lnTo>
                      <a:pt x="1300" y="907"/>
                    </a:lnTo>
                    <a:lnTo>
                      <a:pt x="1314" y="877"/>
                    </a:lnTo>
                    <a:lnTo>
                      <a:pt x="1333" y="890"/>
                    </a:lnTo>
                    <a:lnTo>
                      <a:pt x="1348" y="907"/>
                    </a:lnTo>
                    <a:lnTo>
                      <a:pt x="1366" y="903"/>
                    </a:lnTo>
                    <a:lnTo>
                      <a:pt x="1381" y="786"/>
                    </a:lnTo>
                    <a:lnTo>
                      <a:pt x="1400" y="816"/>
                    </a:lnTo>
                    <a:lnTo>
                      <a:pt x="1418" y="790"/>
                    </a:lnTo>
                    <a:lnTo>
                      <a:pt x="1433" y="720"/>
                    </a:lnTo>
                    <a:lnTo>
                      <a:pt x="1451" y="686"/>
                    </a:lnTo>
                    <a:lnTo>
                      <a:pt x="1470" y="686"/>
                    </a:lnTo>
                    <a:lnTo>
                      <a:pt x="1485" y="712"/>
                    </a:lnTo>
                    <a:lnTo>
                      <a:pt x="1500" y="655"/>
                    </a:lnTo>
                    <a:lnTo>
                      <a:pt x="1518" y="681"/>
                    </a:lnTo>
                    <a:lnTo>
                      <a:pt x="1533" y="660"/>
                    </a:lnTo>
                    <a:lnTo>
                      <a:pt x="1551" y="690"/>
                    </a:lnTo>
                    <a:lnTo>
                      <a:pt x="1566" y="677"/>
                    </a:lnTo>
                    <a:lnTo>
                      <a:pt x="1585" y="647"/>
                    </a:lnTo>
                    <a:lnTo>
                      <a:pt x="1600" y="712"/>
                    </a:lnTo>
                    <a:lnTo>
                      <a:pt x="1618" y="677"/>
                    </a:lnTo>
                    <a:lnTo>
                      <a:pt x="1637" y="681"/>
                    </a:lnTo>
                    <a:lnTo>
                      <a:pt x="1651" y="747"/>
                    </a:lnTo>
                    <a:lnTo>
                      <a:pt x="1670" y="582"/>
                    </a:lnTo>
                    <a:lnTo>
                      <a:pt x="1685" y="638"/>
                    </a:lnTo>
                    <a:lnTo>
                      <a:pt x="1703" y="716"/>
                    </a:lnTo>
                    <a:lnTo>
                      <a:pt x="1718" y="690"/>
                    </a:lnTo>
                    <a:lnTo>
                      <a:pt x="1737" y="686"/>
                    </a:lnTo>
                    <a:lnTo>
                      <a:pt x="1751" y="690"/>
                    </a:lnTo>
                    <a:lnTo>
                      <a:pt x="1770" y="690"/>
                    </a:lnTo>
                    <a:lnTo>
                      <a:pt x="1785" y="686"/>
                    </a:lnTo>
                    <a:lnTo>
                      <a:pt x="1803" y="694"/>
                    </a:lnTo>
                    <a:lnTo>
                      <a:pt x="1822" y="699"/>
                    </a:lnTo>
                    <a:lnTo>
                      <a:pt x="1837" y="707"/>
                    </a:lnTo>
                    <a:lnTo>
                      <a:pt x="1855" y="712"/>
                    </a:lnTo>
                    <a:lnTo>
                      <a:pt x="1870" y="677"/>
                    </a:lnTo>
                    <a:lnTo>
                      <a:pt x="1888" y="673"/>
                    </a:lnTo>
                    <a:lnTo>
                      <a:pt x="1907" y="668"/>
                    </a:lnTo>
                    <a:lnTo>
                      <a:pt x="1922" y="690"/>
                    </a:lnTo>
                    <a:lnTo>
                      <a:pt x="1940" y="694"/>
                    </a:lnTo>
                    <a:lnTo>
                      <a:pt x="1955" y="716"/>
                    </a:lnTo>
                    <a:lnTo>
                      <a:pt x="1974" y="690"/>
                    </a:lnTo>
                    <a:lnTo>
                      <a:pt x="1988" y="755"/>
                    </a:lnTo>
                    <a:lnTo>
                      <a:pt x="2007" y="707"/>
                    </a:lnTo>
                    <a:lnTo>
                      <a:pt x="2022" y="655"/>
                    </a:lnTo>
                    <a:lnTo>
                      <a:pt x="2040" y="664"/>
                    </a:lnTo>
                    <a:lnTo>
                      <a:pt x="2059" y="694"/>
                    </a:lnTo>
                    <a:lnTo>
                      <a:pt x="2074" y="677"/>
                    </a:lnTo>
                    <a:lnTo>
                      <a:pt x="2092" y="699"/>
                    </a:lnTo>
                    <a:lnTo>
                      <a:pt x="2107" y="707"/>
                    </a:lnTo>
                    <a:lnTo>
                      <a:pt x="2125" y="720"/>
                    </a:lnTo>
                    <a:lnTo>
                      <a:pt x="2140" y="773"/>
                    </a:lnTo>
                    <a:lnTo>
                      <a:pt x="2159" y="790"/>
                    </a:lnTo>
                    <a:lnTo>
                      <a:pt x="2174" y="807"/>
                    </a:lnTo>
                    <a:lnTo>
                      <a:pt x="2192" y="872"/>
                    </a:lnTo>
                    <a:lnTo>
                      <a:pt x="2211" y="820"/>
                    </a:lnTo>
                    <a:lnTo>
                      <a:pt x="2225" y="825"/>
                    </a:lnTo>
                    <a:lnTo>
                      <a:pt x="2244" y="829"/>
                    </a:lnTo>
                    <a:lnTo>
                      <a:pt x="2259" y="851"/>
                    </a:lnTo>
                    <a:lnTo>
                      <a:pt x="2277" y="855"/>
                    </a:lnTo>
                    <a:lnTo>
                      <a:pt x="2296" y="890"/>
                    </a:lnTo>
                    <a:lnTo>
                      <a:pt x="2311" y="842"/>
                    </a:lnTo>
                    <a:lnTo>
                      <a:pt x="2325" y="851"/>
                    </a:lnTo>
                    <a:lnTo>
                      <a:pt x="2344" y="855"/>
                    </a:lnTo>
                    <a:lnTo>
                      <a:pt x="2359" y="864"/>
                    </a:lnTo>
                    <a:lnTo>
                      <a:pt x="2377" y="864"/>
                    </a:lnTo>
                    <a:lnTo>
                      <a:pt x="2396" y="885"/>
                    </a:lnTo>
                    <a:lnTo>
                      <a:pt x="2411" y="868"/>
                    </a:lnTo>
                    <a:lnTo>
                      <a:pt x="2429" y="898"/>
                    </a:lnTo>
                    <a:lnTo>
                      <a:pt x="2444" y="894"/>
                    </a:lnTo>
                    <a:lnTo>
                      <a:pt x="2462" y="868"/>
                    </a:lnTo>
                    <a:lnTo>
                      <a:pt x="2481" y="851"/>
                    </a:lnTo>
                    <a:lnTo>
                      <a:pt x="2496" y="825"/>
                    </a:lnTo>
                    <a:lnTo>
                      <a:pt x="2514" y="846"/>
                    </a:lnTo>
                    <a:lnTo>
                      <a:pt x="2529" y="838"/>
                    </a:lnTo>
                    <a:lnTo>
                      <a:pt x="2529" y="1124"/>
                    </a:lnTo>
                    <a:lnTo>
                      <a:pt x="2514" y="1137"/>
                    </a:lnTo>
                    <a:lnTo>
                      <a:pt x="2496" y="1124"/>
                    </a:lnTo>
                    <a:lnTo>
                      <a:pt x="2481" y="1107"/>
                    </a:lnTo>
                    <a:lnTo>
                      <a:pt x="2462" y="1124"/>
                    </a:lnTo>
                    <a:lnTo>
                      <a:pt x="2444" y="1154"/>
                    </a:lnTo>
                    <a:lnTo>
                      <a:pt x="2429" y="1133"/>
                    </a:lnTo>
                    <a:lnTo>
                      <a:pt x="2411" y="1107"/>
                    </a:lnTo>
                    <a:lnTo>
                      <a:pt x="2396" y="1124"/>
                    </a:lnTo>
                    <a:lnTo>
                      <a:pt x="2377" y="1133"/>
                    </a:lnTo>
                    <a:lnTo>
                      <a:pt x="2359" y="1137"/>
                    </a:lnTo>
                    <a:lnTo>
                      <a:pt x="2344" y="1128"/>
                    </a:lnTo>
                    <a:lnTo>
                      <a:pt x="2325" y="1128"/>
                    </a:lnTo>
                    <a:lnTo>
                      <a:pt x="2311" y="1128"/>
                    </a:lnTo>
                    <a:lnTo>
                      <a:pt x="2296" y="1128"/>
                    </a:lnTo>
                    <a:lnTo>
                      <a:pt x="2277" y="1094"/>
                    </a:lnTo>
                    <a:lnTo>
                      <a:pt x="2259" y="1094"/>
                    </a:lnTo>
                    <a:lnTo>
                      <a:pt x="2244" y="1072"/>
                    </a:lnTo>
                    <a:lnTo>
                      <a:pt x="2225" y="1068"/>
                    </a:lnTo>
                    <a:lnTo>
                      <a:pt x="2211" y="1063"/>
                    </a:lnTo>
                    <a:lnTo>
                      <a:pt x="2192" y="1115"/>
                    </a:lnTo>
                    <a:lnTo>
                      <a:pt x="2174" y="1050"/>
                    </a:lnTo>
                    <a:lnTo>
                      <a:pt x="2159" y="1037"/>
                    </a:lnTo>
                    <a:lnTo>
                      <a:pt x="2140" y="1020"/>
                    </a:lnTo>
                    <a:lnTo>
                      <a:pt x="2125" y="972"/>
                    </a:lnTo>
                    <a:lnTo>
                      <a:pt x="2107" y="959"/>
                    </a:lnTo>
                    <a:lnTo>
                      <a:pt x="2092" y="955"/>
                    </a:lnTo>
                    <a:lnTo>
                      <a:pt x="2074" y="933"/>
                    </a:lnTo>
                    <a:lnTo>
                      <a:pt x="2059" y="955"/>
                    </a:lnTo>
                    <a:lnTo>
                      <a:pt x="2040" y="924"/>
                    </a:lnTo>
                    <a:lnTo>
                      <a:pt x="2022" y="916"/>
                    </a:lnTo>
                    <a:lnTo>
                      <a:pt x="2007" y="972"/>
                    </a:lnTo>
                    <a:lnTo>
                      <a:pt x="1988" y="1020"/>
                    </a:lnTo>
                    <a:lnTo>
                      <a:pt x="1974" y="964"/>
                    </a:lnTo>
                    <a:lnTo>
                      <a:pt x="1955" y="990"/>
                    </a:lnTo>
                    <a:lnTo>
                      <a:pt x="1940" y="968"/>
                    </a:lnTo>
                    <a:lnTo>
                      <a:pt x="1922" y="972"/>
                    </a:lnTo>
                    <a:lnTo>
                      <a:pt x="1907" y="950"/>
                    </a:lnTo>
                    <a:lnTo>
                      <a:pt x="1888" y="964"/>
                    </a:lnTo>
                    <a:lnTo>
                      <a:pt x="1870" y="977"/>
                    </a:lnTo>
                    <a:lnTo>
                      <a:pt x="1855" y="964"/>
                    </a:lnTo>
                    <a:lnTo>
                      <a:pt x="1837" y="959"/>
                    </a:lnTo>
                    <a:lnTo>
                      <a:pt x="1822" y="955"/>
                    </a:lnTo>
                    <a:lnTo>
                      <a:pt x="1803" y="955"/>
                    </a:lnTo>
                    <a:lnTo>
                      <a:pt x="1785" y="950"/>
                    </a:lnTo>
                    <a:lnTo>
                      <a:pt x="1770" y="964"/>
                    </a:lnTo>
                    <a:lnTo>
                      <a:pt x="1751" y="968"/>
                    </a:lnTo>
                    <a:lnTo>
                      <a:pt x="1737" y="972"/>
                    </a:lnTo>
                    <a:lnTo>
                      <a:pt x="1718" y="985"/>
                    </a:lnTo>
                    <a:lnTo>
                      <a:pt x="1703" y="972"/>
                    </a:lnTo>
                    <a:lnTo>
                      <a:pt x="1685" y="903"/>
                    </a:lnTo>
                    <a:lnTo>
                      <a:pt x="1670" y="868"/>
                    </a:lnTo>
                    <a:lnTo>
                      <a:pt x="1651" y="877"/>
                    </a:lnTo>
                    <a:lnTo>
                      <a:pt x="1637" y="816"/>
                    </a:lnTo>
                    <a:lnTo>
                      <a:pt x="1618" y="812"/>
                    </a:lnTo>
                    <a:lnTo>
                      <a:pt x="1600" y="851"/>
                    </a:lnTo>
                    <a:lnTo>
                      <a:pt x="1585" y="786"/>
                    </a:lnTo>
                    <a:lnTo>
                      <a:pt x="1566" y="820"/>
                    </a:lnTo>
                    <a:lnTo>
                      <a:pt x="1551" y="838"/>
                    </a:lnTo>
                    <a:lnTo>
                      <a:pt x="1533" y="812"/>
                    </a:lnTo>
                    <a:lnTo>
                      <a:pt x="1518" y="842"/>
                    </a:lnTo>
                    <a:lnTo>
                      <a:pt x="1500" y="825"/>
                    </a:lnTo>
                    <a:lnTo>
                      <a:pt x="1485" y="833"/>
                    </a:lnTo>
                    <a:lnTo>
                      <a:pt x="1470" y="816"/>
                    </a:lnTo>
                    <a:lnTo>
                      <a:pt x="1451" y="768"/>
                    </a:lnTo>
                    <a:lnTo>
                      <a:pt x="1433" y="812"/>
                    </a:lnTo>
                    <a:lnTo>
                      <a:pt x="1418" y="829"/>
                    </a:lnTo>
                    <a:lnTo>
                      <a:pt x="1400" y="864"/>
                    </a:lnTo>
                    <a:lnTo>
                      <a:pt x="1381" y="838"/>
                    </a:lnTo>
                    <a:lnTo>
                      <a:pt x="1366" y="903"/>
                    </a:lnTo>
                    <a:lnTo>
                      <a:pt x="1348" y="907"/>
                    </a:lnTo>
                    <a:lnTo>
                      <a:pt x="1333" y="890"/>
                    </a:lnTo>
                    <a:lnTo>
                      <a:pt x="1314" y="877"/>
                    </a:lnTo>
                    <a:lnTo>
                      <a:pt x="1300" y="907"/>
                    </a:lnTo>
                    <a:lnTo>
                      <a:pt x="1281" y="907"/>
                    </a:lnTo>
                    <a:lnTo>
                      <a:pt x="1263" y="894"/>
                    </a:lnTo>
                    <a:lnTo>
                      <a:pt x="1248" y="885"/>
                    </a:lnTo>
                    <a:lnTo>
                      <a:pt x="1229" y="846"/>
                    </a:lnTo>
                    <a:lnTo>
                      <a:pt x="1214" y="829"/>
                    </a:lnTo>
                    <a:lnTo>
                      <a:pt x="1196" y="825"/>
                    </a:lnTo>
                    <a:lnTo>
                      <a:pt x="1177" y="829"/>
                    </a:lnTo>
                    <a:lnTo>
                      <a:pt x="1163" y="812"/>
                    </a:lnTo>
                    <a:lnTo>
                      <a:pt x="1144" y="833"/>
                    </a:lnTo>
                    <a:lnTo>
                      <a:pt x="1129" y="794"/>
                    </a:lnTo>
                    <a:lnTo>
                      <a:pt x="1111" y="760"/>
                    </a:lnTo>
                    <a:lnTo>
                      <a:pt x="1096" y="703"/>
                    </a:lnTo>
                    <a:lnTo>
                      <a:pt x="1077" y="668"/>
                    </a:lnTo>
                    <a:lnTo>
                      <a:pt x="1063" y="655"/>
                    </a:lnTo>
                    <a:lnTo>
                      <a:pt x="1044" y="590"/>
                    </a:lnTo>
                    <a:lnTo>
                      <a:pt x="1025" y="590"/>
                    </a:lnTo>
                    <a:lnTo>
                      <a:pt x="1011" y="599"/>
                    </a:lnTo>
                    <a:lnTo>
                      <a:pt x="992" y="590"/>
                    </a:lnTo>
                    <a:lnTo>
                      <a:pt x="977" y="595"/>
                    </a:lnTo>
                    <a:lnTo>
                      <a:pt x="959" y="599"/>
                    </a:lnTo>
                    <a:lnTo>
                      <a:pt x="944" y="586"/>
                    </a:lnTo>
                    <a:lnTo>
                      <a:pt x="925" y="595"/>
                    </a:lnTo>
                    <a:lnTo>
                      <a:pt x="907" y="599"/>
                    </a:lnTo>
                    <a:lnTo>
                      <a:pt x="892" y="621"/>
                    </a:lnTo>
                    <a:lnTo>
                      <a:pt x="877" y="608"/>
                    </a:lnTo>
                    <a:lnTo>
                      <a:pt x="859" y="577"/>
                    </a:lnTo>
                    <a:lnTo>
                      <a:pt x="840" y="556"/>
                    </a:lnTo>
                    <a:lnTo>
                      <a:pt x="825" y="499"/>
                    </a:lnTo>
                    <a:lnTo>
                      <a:pt x="807" y="447"/>
                    </a:lnTo>
                    <a:lnTo>
                      <a:pt x="792" y="490"/>
                    </a:lnTo>
                    <a:lnTo>
                      <a:pt x="774" y="399"/>
                    </a:lnTo>
                    <a:lnTo>
                      <a:pt x="759" y="330"/>
                    </a:lnTo>
                    <a:lnTo>
                      <a:pt x="740" y="369"/>
                    </a:lnTo>
                    <a:lnTo>
                      <a:pt x="722" y="339"/>
                    </a:lnTo>
                    <a:lnTo>
                      <a:pt x="707" y="187"/>
                    </a:lnTo>
                    <a:lnTo>
                      <a:pt x="692" y="287"/>
                    </a:lnTo>
                    <a:lnTo>
                      <a:pt x="674" y="278"/>
                    </a:lnTo>
                    <a:lnTo>
                      <a:pt x="655" y="369"/>
                    </a:lnTo>
                    <a:lnTo>
                      <a:pt x="640" y="434"/>
                    </a:lnTo>
                    <a:lnTo>
                      <a:pt x="622" y="421"/>
                    </a:lnTo>
                    <a:lnTo>
                      <a:pt x="607" y="360"/>
                    </a:lnTo>
                    <a:lnTo>
                      <a:pt x="588" y="313"/>
                    </a:lnTo>
                    <a:lnTo>
                      <a:pt x="570" y="378"/>
                    </a:lnTo>
                    <a:lnTo>
                      <a:pt x="555" y="291"/>
                    </a:lnTo>
                    <a:lnTo>
                      <a:pt x="537" y="243"/>
                    </a:lnTo>
                    <a:lnTo>
                      <a:pt x="522" y="508"/>
                    </a:lnTo>
                    <a:lnTo>
                      <a:pt x="503" y="477"/>
                    </a:lnTo>
                    <a:lnTo>
                      <a:pt x="488" y="508"/>
                    </a:lnTo>
                    <a:lnTo>
                      <a:pt x="470" y="460"/>
                    </a:lnTo>
                    <a:lnTo>
                      <a:pt x="451" y="425"/>
                    </a:lnTo>
                    <a:lnTo>
                      <a:pt x="437" y="408"/>
                    </a:lnTo>
                    <a:lnTo>
                      <a:pt x="418" y="469"/>
                    </a:lnTo>
                    <a:lnTo>
                      <a:pt x="403" y="490"/>
                    </a:lnTo>
                    <a:lnTo>
                      <a:pt x="385" y="477"/>
                    </a:lnTo>
                    <a:lnTo>
                      <a:pt x="370" y="490"/>
                    </a:lnTo>
                    <a:lnTo>
                      <a:pt x="351" y="490"/>
                    </a:lnTo>
                    <a:lnTo>
                      <a:pt x="333" y="421"/>
                    </a:lnTo>
                    <a:lnTo>
                      <a:pt x="318" y="438"/>
                    </a:lnTo>
                    <a:lnTo>
                      <a:pt x="300" y="412"/>
                    </a:lnTo>
                    <a:lnTo>
                      <a:pt x="285" y="382"/>
                    </a:lnTo>
                    <a:lnTo>
                      <a:pt x="266" y="373"/>
                    </a:lnTo>
                    <a:lnTo>
                      <a:pt x="251" y="313"/>
                    </a:lnTo>
                    <a:lnTo>
                      <a:pt x="233" y="273"/>
                    </a:lnTo>
                    <a:lnTo>
                      <a:pt x="218" y="191"/>
                    </a:lnTo>
                    <a:lnTo>
                      <a:pt x="200" y="161"/>
                    </a:lnTo>
                    <a:lnTo>
                      <a:pt x="185" y="200"/>
                    </a:lnTo>
                    <a:lnTo>
                      <a:pt x="166" y="178"/>
                    </a:lnTo>
                    <a:lnTo>
                      <a:pt x="148" y="117"/>
                    </a:lnTo>
                    <a:lnTo>
                      <a:pt x="133" y="139"/>
                    </a:lnTo>
                    <a:lnTo>
                      <a:pt x="114" y="204"/>
                    </a:lnTo>
                    <a:lnTo>
                      <a:pt x="100" y="169"/>
                    </a:lnTo>
                    <a:lnTo>
                      <a:pt x="81" y="326"/>
                    </a:lnTo>
                    <a:lnTo>
                      <a:pt x="66" y="122"/>
                    </a:lnTo>
                    <a:lnTo>
                      <a:pt x="48" y="0"/>
                    </a:lnTo>
                    <a:lnTo>
                      <a:pt x="33" y="26"/>
                    </a:lnTo>
                    <a:lnTo>
                      <a:pt x="14" y="187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20">
                <a:extLst>
                  <a:ext uri="{FF2B5EF4-FFF2-40B4-BE49-F238E27FC236}">
                    <a16:creationId xmlns:a16="http://schemas.microsoft.com/office/drawing/2014/main" id="{866D6C70-9E31-4340-8AA7-AEAFA48C8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3" y="2413"/>
                <a:ext cx="2529" cy="1154"/>
              </a:xfrm>
              <a:custGeom>
                <a:avLst/>
                <a:gdLst>
                  <a:gd name="T0" fmla="*/ 66 w 2529"/>
                  <a:gd name="T1" fmla="*/ 122 h 1154"/>
                  <a:gd name="T2" fmla="*/ 148 w 2529"/>
                  <a:gd name="T3" fmla="*/ 117 h 1154"/>
                  <a:gd name="T4" fmla="*/ 233 w 2529"/>
                  <a:gd name="T5" fmla="*/ 273 h 1154"/>
                  <a:gd name="T6" fmla="*/ 318 w 2529"/>
                  <a:gd name="T7" fmla="*/ 438 h 1154"/>
                  <a:gd name="T8" fmla="*/ 403 w 2529"/>
                  <a:gd name="T9" fmla="*/ 490 h 1154"/>
                  <a:gd name="T10" fmla="*/ 488 w 2529"/>
                  <a:gd name="T11" fmla="*/ 508 h 1154"/>
                  <a:gd name="T12" fmla="*/ 570 w 2529"/>
                  <a:gd name="T13" fmla="*/ 378 h 1154"/>
                  <a:gd name="T14" fmla="*/ 655 w 2529"/>
                  <a:gd name="T15" fmla="*/ 369 h 1154"/>
                  <a:gd name="T16" fmla="*/ 740 w 2529"/>
                  <a:gd name="T17" fmla="*/ 369 h 1154"/>
                  <a:gd name="T18" fmla="*/ 825 w 2529"/>
                  <a:gd name="T19" fmla="*/ 499 h 1154"/>
                  <a:gd name="T20" fmla="*/ 907 w 2529"/>
                  <a:gd name="T21" fmla="*/ 599 h 1154"/>
                  <a:gd name="T22" fmla="*/ 992 w 2529"/>
                  <a:gd name="T23" fmla="*/ 590 h 1154"/>
                  <a:gd name="T24" fmla="*/ 1077 w 2529"/>
                  <a:gd name="T25" fmla="*/ 668 h 1154"/>
                  <a:gd name="T26" fmla="*/ 1163 w 2529"/>
                  <a:gd name="T27" fmla="*/ 812 h 1154"/>
                  <a:gd name="T28" fmla="*/ 1248 w 2529"/>
                  <a:gd name="T29" fmla="*/ 885 h 1154"/>
                  <a:gd name="T30" fmla="*/ 1333 w 2529"/>
                  <a:gd name="T31" fmla="*/ 890 h 1154"/>
                  <a:gd name="T32" fmla="*/ 1418 w 2529"/>
                  <a:gd name="T33" fmla="*/ 790 h 1154"/>
                  <a:gd name="T34" fmla="*/ 1500 w 2529"/>
                  <a:gd name="T35" fmla="*/ 655 h 1154"/>
                  <a:gd name="T36" fmla="*/ 1585 w 2529"/>
                  <a:gd name="T37" fmla="*/ 647 h 1154"/>
                  <a:gd name="T38" fmla="*/ 1670 w 2529"/>
                  <a:gd name="T39" fmla="*/ 582 h 1154"/>
                  <a:gd name="T40" fmla="*/ 1751 w 2529"/>
                  <a:gd name="T41" fmla="*/ 690 h 1154"/>
                  <a:gd name="T42" fmla="*/ 1837 w 2529"/>
                  <a:gd name="T43" fmla="*/ 707 h 1154"/>
                  <a:gd name="T44" fmla="*/ 1922 w 2529"/>
                  <a:gd name="T45" fmla="*/ 690 h 1154"/>
                  <a:gd name="T46" fmla="*/ 2007 w 2529"/>
                  <a:gd name="T47" fmla="*/ 707 h 1154"/>
                  <a:gd name="T48" fmla="*/ 2092 w 2529"/>
                  <a:gd name="T49" fmla="*/ 699 h 1154"/>
                  <a:gd name="T50" fmla="*/ 2174 w 2529"/>
                  <a:gd name="T51" fmla="*/ 807 h 1154"/>
                  <a:gd name="T52" fmla="*/ 2259 w 2529"/>
                  <a:gd name="T53" fmla="*/ 851 h 1154"/>
                  <a:gd name="T54" fmla="*/ 2344 w 2529"/>
                  <a:gd name="T55" fmla="*/ 855 h 1154"/>
                  <a:gd name="T56" fmla="*/ 2429 w 2529"/>
                  <a:gd name="T57" fmla="*/ 898 h 1154"/>
                  <a:gd name="T58" fmla="*/ 2514 w 2529"/>
                  <a:gd name="T59" fmla="*/ 846 h 1154"/>
                  <a:gd name="T60" fmla="*/ 2481 w 2529"/>
                  <a:gd name="T61" fmla="*/ 1107 h 1154"/>
                  <a:gd name="T62" fmla="*/ 2396 w 2529"/>
                  <a:gd name="T63" fmla="*/ 1124 h 1154"/>
                  <a:gd name="T64" fmla="*/ 2311 w 2529"/>
                  <a:gd name="T65" fmla="*/ 1128 h 1154"/>
                  <a:gd name="T66" fmla="*/ 2225 w 2529"/>
                  <a:gd name="T67" fmla="*/ 1068 h 1154"/>
                  <a:gd name="T68" fmla="*/ 2140 w 2529"/>
                  <a:gd name="T69" fmla="*/ 1020 h 1154"/>
                  <a:gd name="T70" fmla="*/ 2059 w 2529"/>
                  <a:gd name="T71" fmla="*/ 955 h 1154"/>
                  <a:gd name="T72" fmla="*/ 1974 w 2529"/>
                  <a:gd name="T73" fmla="*/ 964 h 1154"/>
                  <a:gd name="T74" fmla="*/ 1888 w 2529"/>
                  <a:gd name="T75" fmla="*/ 964 h 1154"/>
                  <a:gd name="T76" fmla="*/ 1803 w 2529"/>
                  <a:gd name="T77" fmla="*/ 955 h 1154"/>
                  <a:gd name="T78" fmla="*/ 1718 w 2529"/>
                  <a:gd name="T79" fmla="*/ 985 h 1154"/>
                  <a:gd name="T80" fmla="*/ 1637 w 2529"/>
                  <a:gd name="T81" fmla="*/ 816 h 1154"/>
                  <a:gd name="T82" fmla="*/ 1551 w 2529"/>
                  <a:gd name="T83" fmla="*/ 838 h 1154"/>
                  <a:gd name="T84" fmla="*/ 1470 w 2529"/>
                  <a:gd name="T85" fmla="*/ 816 h 1154"/>
                  <a:gd name="T86" fmla="*/ 1381 w 2529"/>
                  <a:gd name="T87" fmla="*/ 838 h 1154"/>
                  <a:gd name="T88" fmla="*/ 1300 w 2529"/>
                  <a:gd name="T89" fmla="*/ 907 h 1154"/>
                  <a:gd name="T90" fmla="*/ 1214 w 2529"/>
                  <a:gd name="T91" fmla="*/ 829 h 1154"/>
                  <a:gd name="T92" fmla="*/ 1129 w 2529"/>
                  <a:gd name="T93" fmla="*/ 794 h 1154"/>
                  <a:gd name="T94" fmla="*/ 1044 w 2529"/>
                  <a:gd name="T95" fmla="*/ 590 h 1154"/>
                  <a:gd name="T96" fmla="*/ 959 w 2529"/>
                  <a:gd name="T97" fmla="*/ 599 h 1154"/>
                  <a:gd name="T98" fmla="*/ 877 w 2529"/>
                  <a:gd name="T99" fmla="*/ 608 h 1154"/>
                  <a:gd name="T100" fmla="*/ 792 w 2529"/>
                  <a:gd name="T101" fmla="*/ 490 h 1154"/>
                  <a:gd name="T102" fmla="*/ 707 w 2529"/>
                  <a:gd name="T103" fmla="*/ 187 h 1154"/>
                  <a:gd name="T104" fmla="*/ 622 w 2529"/>
                  <a:gd name="T105" fmla="*/ 421 h 1154"/>
                  <a:gd name="T106" fmla="*/ 537 w 2529"/>
                  <a:gd name="T107" fmla="*/ 243 h 1154"/>
                  <a:gd name="T108" fmla="*/ 451 w 2529"/>
                  <a:gd name="T109" fmla="*/ 425 h 1154"/>
                  <a:gd name="T110" fmla="*/ 370 w 2529"/>
                  <a:gd name="T111" fmla="*/ 490 h 1154"/>
                  <a:gd name="T112" fmla="*/ 285 w 2529"/>
                  <a:gd name="T113" fmla="*/ 382 h 1154"/>
                  <a:gd name="T114" fmla="*/ 200 w 2529"/>
                  <a:gd name="T115" fmla="*/ 161 h 1154"/>
                  <a:gd name="T116" fmla="*/ 114 w 2529"/>
                  <a:gd name="T117" fmla="*/ 204 h 1154"/>
                  <a:gd name="T118" fmla="*/ 33 w 2529"/>
                  <a:gd name="T119" fmla="*/ 26 h 1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529" h="1154">
                    <a:moveTo>
                      <a:pt x="0" y="174"/>
                    </a:moveTo>
                    <a:lnTo>
                      <a:pt x="14" y="187"/>
                    </a:lnTo>
                    <a:lnTo>
                      <a:pt x="33" y="26"/>
                    </a:lnTo>
                    <a:lnTo>
                      <a:pt x="48" y="0"/>
                    </a:lnTo>
                    <a:lnTo>
                      <a:pt x="66" y="122"/>
                    </a:lnTo>
                    <a:lnTo>
                      <a:pt x="81" y="326"/>
                    </a:lnTo>
                    <a:lnTo>
                      <a:pt x="100" y="169"/>
                    </a:lnTo>
                    <a:lnTo>
                      <a:pt x="114" y="204"/>
                    </a:lnTo>
                    <a:lnTo>
                      <a:pt x="133" y="139"/>
                    </a:lnTo>
                    <a:lnTo>
                      <a:pt x="148" y="117"/>
                    </a:lnTo>
                    <a:lnTo>
                      <a:pt x="166" y="178"/>
                    </a:lnTo>
                    <a:lnTo>
                      <a:pt x="185" y="200"/>
                    </a:lnTo>
                    <a:lnTo>
                      <a:pt x="200" y="161"/>
                    </a:lnTo>
                    <a:lnTo>
                      <a:pt x="218" y="191"/>
                    </a:lnTo>
                    <a:lnTo>
                      <a:pt x="233" y="273"/>
                    </a:lnTo>
                    <a:lnTo>
                      <a:pt x="251" y="313"/>
                    </a:lnTo>
                    <a:lnTo>
                      <a:pt x="266" y="373"/>
                    </a:lnTo>
                    <a:lnTo>
                      <a:pt x="285" y="382"/>
                    </a:lnTo>
                    <a:lnTo>
                      <a:pt x="300" y="412"/>
                    </a:lnTo>
                    <a:lnTo>
                      <a:pt x="318" y="438"/>
                    </a:lnTo>
                    <a:lnTo>
                      <a:pt x="333" y="421"/>
                    </a:lnTo>
                    <a:lnTo>
                      <a:pt x="351" y="490"/>
                    </a:lnTo>
                    <a:lnTo>
                      <a:pt x="370" y="490"/>
                    </a:lnTo>
                    <a:lnTo>
                      <a:pt x="385" y="477"/>
                    </a:lnTo>
                    <a:lnTo>
                      <a:pt x="403" y="490"/>
                    </a:lnTo>
                    <a:lnTo>
                      <a:pt x="418" y="469"/>
                    </a:lnTo>
                    <a:lnTo>
                      <a:pt x="437" y="408"/>
                    </a:lnTo>
                    <a:lnTo>
                      <a:pt x="451" y="425"/>
                    </a:lnTo>
                    <a:lnTo>
                      <a:pt x="470" y="460"/>
                    </a:lnTo>
                    <a:lnTo>
                      <a:pt x="488" y="508"/>
                    </a:lnTo>
                    <a:lnTo>
                      <a:pt x="503" y="477"/>
                    </a:lnTo>
                    <a:lnTo>
                      <a:pt x="522" y="508"/>
                    </a:lnTo>
                    <a:lnTo>
                      <a:pt x="537" y="243"/>
                    </a:lnTo>
                    <a:lnTo>
                      <a:pt x="555" y="291"/>
                    </a:lnTo>
                    <a:lnTo>
                      <a:pt x="570" y="378"/>
                    </a:lnTo>
                    <a:lnTo>
                      <a:pt x="588" y="313"/>
                    </a:lnTo>
                    <a:lnTo>
                      <a:pt x="607" y="360"/>
                    </a:lnTo>
                    <a:lnTo>
                      <a:pt x="622" y="421"/>
                    </a:lnTo>
                    <a:lnTo>
                      <a:pt x="640" y="434"/>
                    </a:lnTo>
                    <a:lnTo>
                      <a:pt x="655" y="369"/>
                    </a:lnTo>
                    <a:lnTo>
                      <a:pt x="674" y="278"/>
                    </a:lnTo>
                    <a:lnTo>
                      <a:pt x="692" y="287"/>
                    </a:lnTo>
                    <a:lnTo>
                      <a:pt x="707" y="187"/>
                    </a:lnTo>
                    <a:lnTo>
                      <a:pt x="722" y="339"/>
                    </a:lnTo>
                    <a:lnTo>
                      <a:pt x="740" y="369"/>
                    </a:lnTo>
                    <a:lnTo>
                      <a:pt x="759" y="330"/>
                    </a:lnTo>
                    <a:lnTo>
                      <a:pt x="774" y="399"/>
                    </a:lnTo>
                    <a:lnTo>
                      <a:pt x="792" y="490"/>
                    </a:lnTo>
                    <a:lnTo>
                      <a:pt x="807" y="447"/>
                    </a:lnTo>
                    <a:lnTo>
                      <a:pt x="825" y="499"/>
                    </a:lnTo>
                    <a:lnTo>
                      <a:pt x="840" y="556"/>
                    </a:lnTo>
                    <a:lnTo>
                      <a:pt x="859" y="577"/>
                    </a:lnTo>
                    <a:lnTo>
                      <a:pt x="877" y="608"/>
                    </a:lnTo>
                    <a:lnTo>
                      <a:pt x="892" y="621"/>
                    </a:lnTo>
                    <a:lnTo>
                      <a:pt x="907" y="599"/>
                    </a:lnTo>
                    <a:lnTo>
                      <a:pt x="925" y="595"/>
                    </a:lnTo>
                    <a:lnTo>
                      <a:pt x="944" y="586"/>
                    </a:lnTo>
                    <a:lnTo>
                      <a:pt x="959" y="599"/>
                    </a:lnTo>
                    <a:lnTo>
                      <a:pt x="977" y="595"/>
                    </a:lnTo>
                    <a:lnTo>
                      <a:pt x="992" y="590"/>
                    </a:lnTo>
                    <a:lnTo>
                      <a:pt x="1011" y="599"/>
                    </a:lnTo>
                    <a:lnTo>
                      <a:pt x="1025" y="590"/>
                    </a:lnTo>
                    <a:lnTo>
                      <a:pt x="1044" y="590"/>
                    </a:lnTo>
                    <a:lnTo>
                      <a:pt x="1063" y="655"/>
                    </a:lnTo>
                    <a:lnTo>
                      <a:pt x="1077" y="668"/>
                    </a:lnTo>
                    <a:lnTo>
                      <a:pt x="1096" y="703"/>
                    </a:lnTo>
                    <a:lnTo>
                      <a:pt x="1111" y="760"/>
                    </a:lnTo>
                    <a:lnTo>
                      <a:pt x="1129" y="794"/>
                    </a:lnTo>
                    <a:lnTo>
                      <a:pt x="1144" y="833"/>
                    </a:lnTo>
                    <a:lnTo>
                      <a:pt x="1163" y="812"/>
                    </a:lnTo>
                    <a:lnTo>
                      <a:pt x="1177" y="829"/>
                    </a:lnTo>
                    <a:lnTo>
                      <a:pt x="1196" y="825"/>
                    </a:lnTo>
                    <a:lnTo>
                      <a:pt x="1214" y="829"/>
                    </a:lnTo>
                    <a:lnTo>
                      <a:pt x="1229" y="846"/>
                    </a:lnTo>
                    <a:lnTo>
                      <a:pt x="1248" y="885"/>
                    </a:lnTo>
                    <a:lnTo>
                      <a:pt x="1263" y="894"/>
                    </a:lnTo>
                    <a:lnTo>
                      <a:pt x="1281" y="907"/>
                    </a:lnTo>
                    <a:lnTo>
                      <a:pt x="1300" y="907"/>
                    </a:lnTo>
                    <a:lnTo>
                      <a:pt x="1314" y="877"/>
                    </a:lnTo>
                    <a:lnTo>
                      <a:pt x="1333" y="890"/>
                    </a:lnTo>
                    <a:lnTo>
                      <a:pt x="1348" y="907"/>
                    </a:lnTo>
                    <a:lnTo>
                      <a:pt x="1366" y="903"/>
                    </a:lnTo>
                    <a:lnTo>
                      <a:pt x="1381" y="786"/>
                    </a:lnTo>
                    <a:lnTo>
                      <a:pt x="1400" y="816"/>
                    </a:lnTo>
                    <a:lnTo>
                      <a:pt x="1418" y="790"/>
                    </a:lnTo>
                    <a:lnTo>
                      <a:pt x="1433" y="720"/>
                    </a:lnTo>
                    <a:lnTo>
                      <a:pt x="1451" y="686"/>
                    </a:lnTo>
                    <a:lnTo>
                      <a:pt x="1470" y="686"/>
                    </a:lnTo>
                    <a:lnTo>
                      <a:pt x="1485" y="712"/>
                    </a:lnTo>
                    <a:lnTo>
                      <a:pt x="1500" y="655"/>
                    </a:lnTo>
                    <a:lnTo>
                      <a:pt x="1518" y="681"/>
                    </a:lnTo>
                    <a:lnTo>
                      <a:pt x="1533" y="660"/>
                    </a:lnTo>
                    <a:lnTo>
                      <a:pt x="1551" y="690"/>
                    </a:lnTo>
                    <a:lnTo>
                      <a:pt x="1566" y="677"/>
                    </a:lnTo>
                    <a:lnTo>
                      <a:pt x="1585" y="647"/>
                    </a:lnTo>
                    <a:lnTo>
                      <a:pt x="1600" y="712"/>
                    </a:lnTo>
                    <a:lnTo>
                      <a:pt x="1618" y="677"/>
                    </a:lnTo>
                    <a:lnTo>
                      <a:pt x="1637" y="681"/>
                    </a:lnTo>
                    <a:lnTo>
                      <a:pt x="1651" y="747"/>
                    </a:lnTo>
                    <a:lnTo>
                      <a:pt x="1670" y="582"/>
                    </a:lnTo>
                    <a:lnTo>
                      <a:pt x="1685" y="638"/>
                    </a:lnTo>
                    <a:lnTo>
                      <a:pt x="1703" y="716"/>
                    </a:lnTo>
                    <a:lnTo>
                      <a:pt x="1718" y="690"/>
                    </a:lnTo>
                    <a:lnTo>
                      <a:pt x="1737" y="686"/>
                    </a:lnTo>
                    <a:lnTo>
                      <a:pt x="1751" y="690"/>
                    </a:lnTo>
                    <a:lnTo>
                      <a:pt x="1770" y="690"/>
                    </a:lnTo>
                    <a:lnTo>
                      <a:pt x="1785" y="686"/>
                    </a:lnTo>
                    <a:lnTo>
                      <a:pt x="1803" y="694"/>
                    </a:lnTo>
                    <a:lnTo>
                      <a:pt x="1822" y="699"/>
                    </a:lnTo>
                    <a:lnTo>
                      <a:pt x="1837" y="707"/>
                    </a:lnTo>
                    <a:lnTo>
                      <a:pt x="1855" y="712"/>
                    </a:lnTo>
                    <a:lnTo>
                      <a:pt x="1870" y="677"/>
                    </a:lnTo>
                    <a:lnTo>
                      <a:pt x="1888" y="673"/>
                    </a:lnTo>
                    <a:lnTo>
                      <a:pt x="1907" y="668"/>
                    </a:lnTo>
                    <a:lnTo>
                      <a:pt x="1922" y="690"/>
                    </a:lnTo>
                    <a:lnTo>
                      <a:pt x="1940" y="694"/>
                    </a:lnTo>
                    <a:lnTo>
                      <a:pt x="1955" y="716"/>
                    </a:lnTo>
                    <a:lnTo>
                      <a:pt x="1974" y="690"/>
                    </a:lnTo>
                    <a:lnTo>
                      <a:pt x="1988" y="755"/>
                    </a:lnTo>
                    <a:lnTo>
                      <a:pt x="2007" y="707"/>
                    </a:lnTo>
                    <a:lnTo>
                      <a:pt x="2022" y="655"/>
                    </a:lnTo>
                    <a:lnTo>
                      <a:pt x="2040" y="664"/>
                    </a:lnTo>
                    <a:lnTo>
                      <a:pt x="2059" y="694"/>
                    </a:lnTo>
                    <a:lnTo>
                      <a:pt x="2074" y="677"/>
                    </a:lnTo>
                    <a:lnTo>
                      <a:pt x="2092" y="699"/>
                    </a:lnTo>
                    <a:lnTo>
                      <a:pt x="2107" y="707"/>
                    </a:lnTo>
                    <a:lnTo>
                      <a:pt x="2125" y="720"/>
                    </a:lnTo>
                    <a:lnTo>
                      <a:pt x="2140" y="773"/>
                    </a:lnTo>
                    <a:lnTo>
                      <a:pt x="2159" y="790"/>
                    </a:lnTo>
                    <a:lnTo>
                      <a:pt x="2174" y="807"/>
                    </a:lnTo>
                    <a:lnTo>
                      <a:pt x="2192" y="872"/>
                    </a:lnTo>
                    <a:lnTo>
                      <a:pt x="2211" y="820"/>
                    </a:lnTo>
                    <a:lnTo>
                      <a:pt x="2225" y="825"/>
                    </a:lnTo>
                    <a:lnTo>
                      <a:pt x="2244" y="829"/>
                    </a:lnTo>
                    <a:lnTo>
                      <a:pt x="2259" y="851"/>
                    </a:lnTo>
                    <a:lnTo>
                      <a:pt x="2277" y="855"/>
                    </a:lnTo>
                    <a:lnTo>
                      <a:pt x="2296" y="890"/>
                    </a:lnTo>
                    <a:lnTo>
                      <a:pt x="2311" y="842"/>
                    </a:lnTo>
                    <a:lnTo>
                      <a:pt x="2325" y="851"/>
                    </a:lnTo>
                    <a:lnTo>
                      <a:pt x="2344" y="855"/>
                    </a:lnTo>
                    <a:lnTo>
                      <a:pt x="2359" y="864"/>
                    </a:lnTo>
                    <a:lnTo>
                      <a:pt x="2377" y="864"/>
                    </a:lnTo>
                    <a:lnTo>
                      <a:pt x="2396" y="885"/>
                    </a:lnTo>
                    <a:lnTo>
                      <a:pt x="2411" y="868"/>
                    </a:lnTo>
                    <a:lnTo>
                      <a:pt x="2429" y="898"/>
                    </a:lnTo>
                    <a:lnTo>
                      <a:pt x="2444" y="894"/>
                    </a:lnTo>
                    <a:lnTo>
                      <a:pt x="2462" y="868"/>
                    </a:lnTo>
                    <a:lnTo>
                      <a:pt x="2481" y="851"/>
                    </a:lnTo>
                    <a:lnTo>
                      <a:pt x="2496" y="825"/>
                    </a:lnTo>
                    <a:lnTo>
                      <a:pt x="2514" y="846"/>
                    </a:lnTo>
                    <a:lnTo>
                      <a:pt x="2529" y="838"/>
                    </a:lnTo>
                    <a:lnTo>
                      <a:pt x="2529" y="1124"/>
                    </a:lnTo>
                    <a:lnTo>
                      <a:pt x="2514" y="1137"/>
                    </a:lnTo>
                    <a:lnTo>
                      <a:pt x="2496" y="1124"/>
                    </a:lnTo>
                    <a:lnTo>
                      <a:pt x="2481" y="1107"/>
                    </a:lnTo>
                    <a:lnTo>
                      <a:pt x="2462" y="1124"/>
                    </a:lnTo>
                    <a:lnTo>
                      <a:pt x="2444" y="1154"/>
                    </a:lnTo>
                    <a:lnTo>
                      <a:pt x="2429" y="1133"/>
                    </a:lnTo>
                    <a:lnTo>
                      <a:pt x="2411" y="1107"/>
                    </a:lnTo>
                    <a:lnTo>
                      <a:pt x="2396" y="1124"/>
                    </a:lnTo>
                    <a:lnTo>
                      <a:pt x="2377" y="1133"/>
                    </a:lnTo>
                    <a:lnTo>
                      <a:pt x="2359" y="1137"/>
                    </a:lnTo>
                    <a:lnTo>
                      <a:pt x="2344" y="1128"/>
                    </a:lnTo>
                    <a:lnTo>
                      <a:pt x="2325" y="1128"/>
                    </a:lnTo>
                    <a:lnTo>
                      <a:pt x="2311" y="1128"/>
                    </a:lnTo>
                    <a:lnTo>
                      <a:pt x="2296" y="1128"/>
                    </a:lnTo>
                    <a:lnTo>
                      <a:pt x="2277" y="1094"/>
                    </a:lnTo>
                    <a:lnTo>
                      <a:pt x="2259" y="1094"/>
                    </a:lnTo>
                    <a:lnTo>
                      <a:pt x="2244" y="1072"/>
                    </a:lnTo>
                    <a:lnTo>
                      <a:pt x="2225" y="1068"/>
                    </a:lnTo>
                    <a:lnTo>
                      <a:pt x="2211" y="1063"/>
                    </a:lnTo>
                    <a:lnTo>
                      <a:pt x="2192" y="1115"/>
                    </a:lnTo>
                    <a:lnTo>
                      <a:pt x="2174" y="1050"/>
                    </a:lnTo>
                    <a:lnTo>
                      <a:pt x="2159" y="1037"/>
                    </a:lnTo>
                    <a:lnTo>
                      <a:pt x="2140" y="1020"/>
                    </a:lnTo>
                    <a:lnTo>
                      <a:pt x="2125" y="972"/>
                    </a:lnTo>
                    <a:lnTo>
                      <a:pt x="2107" y="959"/>
                    </a:lnTo>
                    <a:lnTo>
                      <a:pt x="2092" y="955"/>
                    </a:lnTo>
                    <a:lnTo>
                      <a:pt x="2074" y="933"/>
                    </a:lnTo>
                    <a:lnTo>
                      <a:pt x="2059" y="955"/>
                    </a:lnTo>
                    <a:lnTo>
                      <a:pt x="2040" y="924"/>
                    </a:lnTo>
                    <a:lnTo>
                      <a:pt x="2022" y="916"/>
                    </a:lnTo>
                    <a:lnTo>
                      <a:pt x="2007" y="972"/>
                    </a:lnTo>
                    <a:lnTo>
                      <a:pt x="1988" y="1020"/>
                    </a:lnTo>
                    <a:lnTo>
                      <a:pt x="1974" y="964"/>
                    </a:lnTo>
                    <a:lnTo>
                      <a:pt x="1955" y="990"/>
                    </a:lnTo>
                    <a:lnTo>
                      <a:pt x="1940" y="968"/>
                    </a:lnTo>
                    <a:lnTo>
                      <a:pt x="1922" y="972"/>
                    </a:lnTo>
                    <a:lnTo>
                      <a:pt x="1907" y="950"/>
                    </a:lnTo>
                    <a:lnTo>
                      <a:pt x="1888" y="964"/>
                    </a:lnTo>
                    <a:lnTo>
                      <a:pt x="1870" y="977"/>
                    </a:lnTo>
                    <a:lnTo>
                      <a:pt x="1855" y="964"/>
                    </a:lnTo>
                    <a:lnTo>
                      <a:pt x="1837" y="959"/>
                    </a:lnTo>
                    <a:lnTo>
                      <a:pt x="1822" y="955"/>
                    </a:lnTo>
                    <a:lnTo>
                      <a:pt x="1803" y="955"/>
                    </a:lnTo>
                    <a:lnTo>
                      <a:pt x="1785" y="950"/>
                    </a:lnTo>
                    <a:lnTo>
                      <a:pt x="1770" y="964"/>
                    </a:lnTo>
                    <a:lnTo>
                      <a:pt x="1751" y="968"/>
                    </a:lnTo>
                    <a:lnTo>
                      <a:pt x="1737" y="972"/>
                    </a:lnTo>
                    <a:lnTo>
                      <a:pt x="1718" y="985"/>
                    </a:lnTo>
                    <a:lnTo>
                      <a:pt x="1703" y="972"/>
                    </a:lnTo>
                    <a:lnTo>
                      <a:pt x="1685" y="903"/>
                    </a:lnTo>
                    <a:lnTo>
                      <a:pt x="1670" y="868"/>
                    </a:lnTo>
                    <a:lnTo>
                      <a:pt x="1651" y="877"/>
                    </a:lnTo>
                    <a:lnTo>
                      <a:pt x="1637" y="816"/>
                    </a:lnTo>
                    <a:lnTo>
                      <a:pt x="1618" y="812"/>
                    </a:lnTo>
                    <a:lnTo>
                      <a:pt x="1600" y="851"/>
                    </a:lnTo>
                    <a:lnTo>
                      <a:pt x="1585" y="786"/>
                    </a:lnTo>
                    <a:lnTo>
                      <a:pt x="1566" y="820"/>
                    </a:lnTo>
                    <a:lnTo>
                      <a:pt x="1551" y="838"/>
                    </a:lnTo>
                    <a:lnTo>
                      <a:pt x="1533" y="812"/>
                    </a:lnTo>
                    <a:lnTo>
                      <a:pt x="1518" y="842"/>
                    </a:lnTo>
                    <a:lnTo>
                      <a:pt x="1500" y="825"/>
                    </a:lnTo>
                    <a:lnTo>
                      <a:pt x="1485" y="833"/>
                    </a:lnTo>
                    <a:lnTo>
                      <a:pt x="1470" y="816"/>
                    </a:lnTo>
                    <a:lnTo>
                      <a:pt x="1451" y="768"/>
                    </a:lnTo>
                    <a:lnTo>
                      <a:pt x="1433" y="812"/>
                    </a:lnTo>
                    <a:lnTo>
                      <a:pt x="1418" y="829"/>
                    </a:lnTo>
                    <a:lnTo>
                      <a:pt x="1400" y="864"/>
                    </a:lnTo>
                    <a:lnTo>
                      <a:pt x="1381" y="838"/>
                    </a:lnTo>
                    <a:lnTo>
                      <a:pt x="1366" y="903"/>
                    </a:lnTo>
                    <a:lnTo>
                      <a:pt x="1348" y="907"/>
                    </a:lnTo>
                    <a:lnTo>
                      <a:pt x="1333" y="890"/>
                    </a:lnTo>
                    <a:lnTo>
                      <a:pt x="1314" y="877"/>
                    </a:lnTo>
                    <a:lnTo>
                      <a:pt x="1300" y="907"/>
                    </a:lnTo>
                    <a:lnTo>
                      <a:pt x="1281" y="907"/>
                    </a:lnTo>
                    <a:lnTo>
                      <a:pt x="1263" y="894"/>
                    </a:lnTo>
                    <a:lnTo>
                      <a:pt x="1248" y="885"/>
                    </a:lnTo>
                    <a:lnTo>
                      <a:pt x="1229" y="846"/>
                    </a:lnTo>
                    <a:lnTo>
                      <a:pt x="1214" y="829"/>
                    </a:lnTo>
                    <a:lnTo>
                      <a:pt x="1196" y="825"/>
                    </a:lnTo>
                    <a:lnTo>
                      <a:pt x="1177" y="829"/>
                    </a:lnTo>
                    <a:lnTo>
                      <a:pt x="1163" y="812"/>
                    </a:lnTo>
                    <a:lnTo>
                      <a:pt x="1144" y="833"/>
                    </a:lnTo>
                    <a:lnTo>
                      <a:pt x="1129" y="794"/>
                    </a:lnTo>
                    <a:lnTo>
                      <a:pt x="1111" y="760"/>
                    </a:lnTo>
                    <a:lnTo>
                      <a:pt x="1096" y="703"/>
                    </a:lnTo>
                    <a:lnTo>
                      <a:pt x="1077" y="668"/>
                    </a:lnTo>
                    <a:lnTo>
                      <a:pt x="1063" y="655"/>
                    </a:lnTo>
                    <a:lnTo>
                      <a:pt x="1044" y="590"/>
                    </a:lnTo>
                    <a:lnTo>
                      <a:pt x="1025" y="590"/>
                    </a:lnTo>
                    <a:lnTo>
                      <a:pt x="1011" y="599"/>
                    </a:lnTo>
                    <a:lnTo>
                      <a:pt x="992" y="590"/>
                    </a:lnTo>
                    <a:lnTo>
                      <a:pt x="977" y="595"/>
                    </a:lnTo>
                    <a:lnTo>
                      <a:pt x="959" y="599"/>
                    </a:lnTo>
                    <a:lnTo>
                      <a:pt x="944" y="586"/>
                    </a:lnTo>
                    <a:lnTo>
                      <a:pt x="925" y="595"/>
                    </a:lnTo>
                    <a:lnTo>
                      <a:pt x="907" y="599"/>
                    </a:lnTo>
                    <a:lnTo>
                      <a:pt x="892" y="621"/>
                    </a:lnTo>
                    <a:lnTo>
                      <a:pt x="877" y="608"/>
                    </a:lnTo>
                    <a:lnTo>
                      <a:pt x="859" y="577"/>
                    </a:lnTo>
                    <a:lnTo>
                      <a:pt x="840" y="556"/>
                    </a:lnTo>
                    <a:lnTo>
                      <a:pt x="825" y="499"/>
                    </a:lnTo>
                    <a:lnTo>
                      <a:pt x="807" y="447"/>
                    </a:lnTo>
                    <a:lnTo>
                      <a:pt x="792" y="490"/>
                    </a:lnTo>
                    <a:lnTo>
                      <a:pt x="774" y="399"/>
                    </a:lnTo>
                    <a:lnTo>
                      <a:pt x="759" y="330"/>
                    </a:lnTo>
                    <a:lnTo>
                      <a:pt x="740" y="369"/>
                    </a:lnTo>
                    <a:lnTo>
                      <a:pt x="722" y="339"/>
                    </a:lnTo>
                    <a:lnTo>
                      <a:pt x="707" y="187"/>
                    </a:lnTo>
                    <a:lnTo>
                      <a:pt x="692" y="287"/>
                    </a:lnTo>
                    <a:lnTo>
                      <a:pt x="674" y="278"/>
                    </a:lnTo>
                    <a:lnTo>
                      <a:pt x="655" y="369"/>
                    </a:lnTo>
                    <a:lnTo>
                      <a:pt x="640" y="434"/>
                    </a:lnTo>
                    <a:lnTo>
                      <a:pt x="622" y="421"/>
                    </a:lnTo>
                    <a:lnTo>
                      <a:pt x="607" y="360"/>
                    </a:lnTo>
                    <a:lnTo>
                      <a:pt x="588" y="313"/>
                    </a:lnTo>
                    <a:lnTo>
                      <a:pt x="570" y="378"/>
                    </a:lnTo>
                    <a:lnTo>
                      <a:pt x="555" y="291"/>
                    </a:lnTo>
                    <a:lnTo>
                      <a:pt x="537" y="243"/>
                    </a:lnTo>
                    <a:lnTo>
                      <a:pt x="522" y="508"/>
                    </a:lnTo>
                    <a:lnTo>
                      <a:pt x="503" y="477"/>
                    </a:lnTo>
                    <a:lnTo>
                      <a:pt x="488" y="508"/>
                    </a:lnTo>
                    <a:lnTo>
                      <a:pt x="470" y="460"/>
                    </a:lnTo>
                    <a:lnTo>
                      <a:pt x="451" y="425"/>
                    </a:lnTo>
                    <a:lnTo>
                      <a:pt x="437" y="408"/>
                    </a:lnTo>
                    <a:lnTo>
                      <a:pt x="418" y="469"/>
                    </a:lnTo>
                    <a:lnTo>
                      <a:pt x="403" y="490"/>
                    </a:lnTo>
                    <a:lnTo>
                      <a:pt x="385" y="477"/>
                    </a:lnTo>
                    <a:lnTo>
                      <a:pt x="370" y="490"/>
                    </a:lnTo>
                    <a:lnTo>
                      <a:pt x="351" y="490"/>
                    </a:lnTo>
                    <a:lnTo>
                      <a:pt x="333" y="421"/>
                    </a:lnTo>
                    <a:lnTo>
                      <a:pt x="318" y="438"/>
                    </a:lnTo>
                    <a:lnTo>
                      <a:pt x="300" y="412"/>
                    </a:lnTo>
                    <a:lnTo>
                      <a:pt x="285" y="382"/>
                    </a:lnTo>
                    <a:lnTo>
                      <a:pt x="266" y="373"/>
                    </a:lnTo>
                    <a:lnTo>
                      <a:pt x="251" y="313"/>
                    </a:lnTo>
                    <a:lnTo>
                      <a:pt x="233" y="273"/>
                    </a:lnTo>
                    <a:lnTo>
                      <a:pt x="218" y="191"/>
                    </a:lnTo>
                    <a:lnTo>
                      <a:pt x="200" y="161"/>
                    </a:lnTo>
                    <a:lnTo>
                      <a:pt x="185" y="200"/>
                    </a:lnTo>
                    <a:lnTo>
                      <a:pt x="166" y="178"/>
                    </a:lnTo>
                    <a:lnTo>
                      <a:pt x="148" y="117"/>
                    </a:lnTo>
                    <a:lnTo>
                      <a:pt x="133" y="139"/>
                    </a:lnTo>
                    <a:lnTo>
                      <a:pt x="114" y="204"/>
                    </a:lnTo>
                    <a:lnTo>
                      <a:pt x="100" y="169"/>
                    </a:lnTo>
                    <a:lnTo>
                      <a:pt x="81" y="326"/>
                    </a:lnTo>
                    <a:lnTo>
                      <a:pt x="66" y="122"/>
                    </a:lnTo>
                    <a:lnTo>
                      <a:pt x="48" y="0"/>
                    </a:lnTo>
                    <a:lnTo>
                      <a:pt x="33" y="26"/>
                    </a:lnTo>
                    <a:lnTo>
                      <a:pt x="14" y="187"/>
                    </a:lnTo>
                    <a:lnTo>
                      <a:pt x="0" y="174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21">
                <a:extLst>
                  <a:ext uri="{FF2B5EF4-FFF2-40B4-BE49-F238E27FC236}">
                    <a16:creationId xmlns:a16="http://schemas.microsoft.com/office/drawing/2014/main" id="{3AAC5380-D7FD-43D7-8AAF-C6F98AD32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3" y="2413"/>
                <a:ext cx="2529" cy="907"/>
              </a:xfrm>
              <a:custGeom>
                <a:avLst/>
                <a:gdLst>
                  <a:gd name="T0" fmla="*/ 48 w 2529"/>
                  <a:gd name="T1" fmla="*/ 0 h 907"/>
                  <a:gd name="T2" fmla="*/ 133 w 2529"/>
                  <a:gd name="T3" fmla="*/ 139 h 907"/>
                  <a:gd name="T4" fmla="*/ 218 w 2529"/>
                  <a:gd name="T5" fmla="*/ 191 h 907"/>
                  <a:gd name="T6" fmla="*/ 300 w 2529"/>
                  <a:gd name="T7" fmla="*/ 412 h 907"/>
                  <a:gd name="T8" fmla="*/ 385 w 2529"/>
                  <a:gd name="T9" fmla="*/ 477 h 907"/>
                  <a:gd name="T10" fmla="*/ 470 w 2529"/>
                  <a:gd name="T11" fmla="*/ 460 h 907"/>
                  <a:gd name="T12" fmla="*/ 555 w 2529"/>
                  <a:gd name="T13" fmla="*/ 291 h 907"/>
                  <a:gd name="T14" fmla="*/ 640 w 2529"/>
                  <a:gd name="T15" fmla="*/ 434 h 907"/>
                  <a:gd name="T16" fmla="*/ 722 w 2529"/>
                  <a:gd name="T17" fmla="*/ 339 h 907"/>
                  <a:gd name="T18" fmla="*/ 807 w 2529"/>
                  <a:gd name="T19" fmla="*/ 447 h 907"/>
                  <a:gd name="T20" fmla="*/ 892 w 2529"/>
                  <a:gd name="T21" fmla="*/ 621 h 907"/>
                  <a:gd name="T22" fmla="*/ 977 w 2529"/>
                  <a:gd name="T23" fmla="*/ 595 h 907"/>
                  <a:gd name="T24" fmla="*/ 1063 w 2529"/>
                  <a:gd name="T25" fmla="*/ 655 h 907"/>
                  <a:gd name="T26" fmla="*/ 1144 w 2529"/>
                  <a:gd name="T27" fmla="*/ 833 h 907"/>
                  <a:gd name="T28" fmla="*/ 1229 w 2529"/>
                  <a:gd name="T29" fmla="*/ 846 h 907"/>
                  <a:gd name="T30" fmla="*/ 1314 w 2529"/>
                  <a:gd name="T31" fmla="*/ 877 h 907"/>
                  <a:gd name="T32" fmla="*/ 1400 w 2529"/>
                  <a:gd name="T33" fmla="*/ 638 h 907"/>
                  <a:gd name="T34" fmla="*/ 1485 w 2529"/>
                  <a:gd name="T35" fmla="*/ 464 h 907"/>
                  <a:gd name="T36" fmla="*/ 1566 w 2529"/>
                  <a:gd name="T37" fmla="*/ 326 h 907"/>
                  <a:gd name="T38" fmla="*/ 1651 w 2529"/>
                  <a:gd name="T39" fmla="*/ 486 h 907"/>
                  <a:gd name="T40" fmla="*/ 1737 w 2529"/>
                  <a:gd name="T41" fmla="*/ 425 h 907"/>
                  <a:gd name="T42" fmla="*/ 1822 w 2529"/>
                  <a:gd name="T43" fmla="*/ 226 h 907"/>
                  <a:gd name="T44" fmla="*/ 1907 w 2529"/>
                  <a:gd name="T45" fmla="*/ 282 h 907"/>
                  <a:gd name="T46" fmla="*/ 1988 w 2529"/>
                  <a:gd name="T47" fmla="*/ 404 h 907"/>
                  <a:gd name="T48" fmla="*/ 2074 w 2529"/>
                  <a:gd name="T49" fmla="*/ 434 h 907"/>
                  <a:gd name="T50" fmla="*/ 2159 w 2529"/>
                  <a:gd name="T51" fmla="*/ 573 h 907"/>
                  <a:gd name="T52" fmla="*/ 2244 w 2529"/>
                  <a:gd name="T53" fmla="*/ 625 h 907"/>
                  <a:gd name="T54" fmla="*/ 2325 w 2529"/>
                  <a:gd name="T55" fmla="*/ 664 h 907"/>
                  <a:gd name="T56" fmla="*/ 2411 w 2529"/>
                  <a:gd name="T57" fmla="*/ 755 h 907"/>
                  <a:gd name="T58" fmla="*/ 2496 w 2529"/>
                  <a:gd name="T59" fmla="*/ 716 h 907"/>
                  <a:gd name="T60" fmla="*/ 2496 w 2529"/>
                  <a:gd name="T61" fmla="*/ 825 h 907"/>
                  <a:gd name="T62" fmla="*/ 2411 w 2529"/>
                  <a:gd name="T63" fmla="*/ 868 h 907"/>
                  <a:gd name="T64" fmla="*/ 2325 w 2529"/>
                  <a:gd name="T65" fmla="*/ 851 h 907"/>
                  <a:gd name="T66" fmla="*/ 2244 w 2529"/>
                  <a:gd name="T67" fmla="*/ 829 h 907"/>
                  <a:gd name="T68" fmla="*/ 2159 w 2529"/>
                  <a:gd name="T69" fmla="*/ 790 h 907"/>
                  <a:gd name="T70" fmla="*/ 2074 w 2529"/>
                  <a:gd name="T71" fmla="*/ 677 h 907"/>
                  <a:gd name="T72" fmla="*/ 1988 w 2529"/>
                  <a:gd name="T73" fmla="*/ 755 h 907"/>
                  <a:gd name="T74" fmla="*/ 1907 w 2529"/>
                  <a:gd name="T75" fmla="*/ 668 h 907"/>
                  <a:gd name="T76" fmla="*/ 1822 w 2529"/>
                  <a:gd name="T77" fmla="*/ 699 h 907"/>
                  <a:gd name="T78" fmla="*/ 1737 w 2529"/>
                  <a:gd name="T79" fmla="*/ 686 h 907"/>
                  <a:gd name="T80" fmla="*/ 1651 w 2529"/>
                  <a:gd name="T81" fmla="*/ 747 h 907"/>
                  <a:gd name="T82" fmla="*/ 1566 w 2529"/>
                  <a:gd name="T83" fmla="*/ 677 h 907"/>
                  <a:gd name="T84" fmla="*/ 1485 w 2529"/>
                  <a:gd name="T85" fmla="*/ 712 h 907"/>
                  <a:gd name="T86" fmla="*/ 1400 w 2529"/>
                  <a:gd name="T87" fmla="*/ 816 h 907"/>
                  <a:gd name="T88" fmla="*/ 1314 w 2529"/>
                  <a:gd name="T89" fmla="*/ 877 h 907"/>
                  <a:gd name="T90" fmla="*/ 1229 w 2529"/>
                  <a:gd name="T91" fmla="*/ 846 h 907"/>
                  <a:gd name="T92" fmla="*/ 1144 w 2529"/>
                  <a:gd name="T93" fmla="*/ 833 h 907"/>
                  <a:gd name="T94" fmla="*/ 1063 w 2529"/>
                  <a:gd name="T95" fmla="*/ 655 h 907"/>
                  <a:gd name="T96" fmla="*/ 977 w 2529"/>
                  <a:gd name="T97" fmla="*/ 595 h 907"/>
                  <a:gd name="T98" fmla="*/ 892 w 2529"/>
                  <a:gd name="T99" fmla="*/ 621 h 907"/>
                  <a:gd name="T100" fmla="*/ 807 w 2529"/>
                  <a:gd name="T101" fmla="*/ 447 h 907"/>
                  <a:gd name="T102" fmla="*/ 722 w 2529"/>
                  <a:gd name="T103" fmla="*/ 339 h 907"/>
                  <a:gd name="T104" fmla="*/ 640 w 2529"/>
                  <a:gd name="T105" fmla="*/ 434 h 907"/>
                  <a:gd name="T106" fmla="*/ 555 w 2529"/>
                  <a:gd name="T107" fmla="*/ 291 h 907"/>
                  <a:gd name="T108" fmla="*/ 470 w 2529"/>
                  <a:gd name="T109" fmla="*/ 460 h 907"/>
                  <a:gd name="T110" fmla="*/ 385 w 2529"/>
                  <a:gd name="T111" fmla="*/ 477 h 907"/>
                  <a:gd name="T112" fmla="*/ 300 w 2529"/>
                  <a:gd name="T113" fmla="*/ 412 h 907"/>
                  <a:gd name="T114" fmla="*/ 218 w 2529"/>
                  <a:gd name="T115" fmla="*/ 191 h 907"/>
                  <a:gd name="T116" fmla="*/ 133 w 2529"/>
                  <a:gd name="T117" fmla="*/ 139 h 907"/>
                  <a:gd name="T118" fmla="*/ 48 w 2529"/>
                  <a:gd name="T119" fmla="*/ 0 h 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529" h="907">
                    <a:moveTo>
                      <a:pt x="0" y="174"/>
                    </a:moveTo>
                    <a:lnTo>
                      <a:pt x="0" y="174"/>
                    </a:lnTo>
                    <a:lnTo>
                      <a:pt x="14" y="187"/>
                    </a:lnTo>
                    <a:lnTo>
                      <a:pt x="33" y="26"/>
                    </a:lnTo>
                    <a:lnTo>
                      <a:pt x="48" y="0"/>
                    </a:lnTo>
                    <a:lnTo>
                      <a:pt x="66" y="122"/>
                    </a:lnTo>
                    <a:lnTo>
                      <a:pt x="81" y="326"/>
                    </a:lnTo>
                    <a:lnTo>
                      <a:pt x="100" y="169"/>
                    </a:lnTo>
                    <a:lnTo>
                      <a:pt x="114" y="204"/>
                    </a:lnTo>
                    <a:lnTo>
                      <a:pt x="133" y="139"/>
                    </a:lnTo>
                    <a:lnTo>
                      <a:pt x="148" y="117"/>
                    </a:lnTo>
                    <a:lnTo>
                      <a:pt x="166" y="178"/>
                    </a:lnTo>
                    <a:lnTo>
                      <a:pt x="185" y="200"/>
                    </a:lnTo>
                    <a:lnTo>
                      <a:pt x="200" y="161"/>
                    </a:lnTo>
                    <a:lnTo>
                      <a:pt x="218" y="191"/>
                    </a:lnTo>
                    <a:lnTo>
                      <a:pt x="233" y="273"/>
                    </a:lnTo>
                    <a:lnTo>
                      <a:pt x="251" y="313"/>
                    </a:lnTo>
                    <a:lnTo>
                      <a:pt x="266" y="373"/>
                    </a:lnTo>
                    <a:lnTo>
                      <a:pt x="285" y="382"/>
                    </a:lnTo>
                    <a:lnTo>
                      <a:pt x="300" y="412"/>
                    </a:lnTo>
                    <a:lnTo>
                      <a:pt x="318" y="438"/>
                    </a:lnTo>
                    <a:lnTo>
                      <a:pt x="333" y="421"/>
                    </a:lnTo>
                    <a:lnTo>
                      <a:pt x="351" y="490"/>
                    </a:lnTo>
                    <a:lnTo>
                      <a:pt x="370" y="490"/>
                    </a:lnTo>
                    <a:lnTo>
                      <a:pt x="385" y="477"/>
                    </a:lnTo>
                    <a:lnTo>
                      <a:pt x="403" y="490"/>
                    </a:lnTo>
                    <a:lnTo>
                      <a:pt x="418" y="469"/>
                    </a:lnTo>
                    <a:lnTo>
                      <a:pt x="437" y="408"/>
                    </a:lnTo>
                    <a:lnTo>
                      <a:pt x="451" y="425"/>
                    </a:lnTo>
                    <a:lnTo>
                      <a:pt x="470" y="460"/>
                    </a:lnTo>
                    <a:lnTo>
                      <a:pt x="488" y="508"/>
                    </a:lnTo>
                    <a:lnTo>
                      <a:pt x="503" y="477"/>
                    </a:lnTo>
                    <a:lnTo>
                      <a:pt x="522" y="508"/>
                    </a:lnTo>
                    <a:lnTo>
                      <a:pt x="537" y="243"/>
                    </a:lnTo>
                    <a:lnTo>
                      <a:pt x="555" y="291"/>
                    </a:lnTo>
                    <a:lnTo>
                      <a:pt x="570" y="378"/>
                    </a:lnTo>
                    <a:lnTo>
                      <a:pt x="588" y="313"/>
                    </a:lnTo>
                    <a:lnTo>
                      <a:pt x="607" y="360"/>
                    </a:lnTo>
                    <a:lnTo>
                      <a:pt x="622" y="421"/>
                    </a:lnTo>
                    <a:lnTo>
                      <a:pt x="640" y="434"/>
                    </a:lnTo>
                    <a:lnTo>
                      <a:pt x="655" y="369"/>
                    </a:lnTo>
                    <a:lnTo>
                      <a:pt x="674" y="278"/>
                    </a:lnTo>
                    <a:lnTo>
                      <a:pt x="692" y="287"/>
                    </a:lnTo>
                    <a:lnTo>
                      <a:pt x="707" y="187"/>
                    </a:lnTo>
                    <a:lnTo>
                      <a:pt x="722" y="339"/>
                    </a:lnTo>
                    <a:lnTo>
                      <a:pt x="740" y="369"/>
                    </a:lnTo>
                    <a:lnTo>
                      <a:pt x="759" y="330"/>
                    </a:lnTo>
                    <a:lnTo>
                      <a:pt x="774" y="399"/>
                    </a:lnTo>
                    <a:lnTo>
                      <a:pt x="792" y="490"/>
                    </a:lnTo>
                    <a:lnTo>
                      <a:pt x="807" y="447"/>
                    </a:lnTo>
                    <a:lnTo>
                      <a:pt x="825" y="499"/>
                    </a:lnTo>
                    <a:lnTo>
                      <a:pt x="840" y="556"/>
                    </a:lnTo>
                    <a:lnTo>
                      <a:pt x="859" y="577"/>
                    </a:lnTo>
                    <a:lnTo>
                      <a:pt x="877" y="608"/>
                    </a:lnTo>
                    <a:lnTo>
                      <a:pt x="892" y="621"/>
                    </a:lnTo>
                    <a:lnTo>
                      <a:pt x="907" y="599"/>
                    </a:lnTo>
                    <a:lnTo>
                      <a:pt x="925" y="595"/>
                    </a:lnTo>
                    <a:lnTo>
                      <a:pt x="944" y="586"/>
                    </a:lnTo>
                    <a:lnTo>
                      <a:pt x="959" y="599"/>
                    </a:lnTo>
                    <a:lnTo>
                      <a:pt x="977" y="595"/>
                    </a:lnTo>
                    <a:lnTo>
                      <a:pt x="992" y="590"/>
                    </a:lnTo>
                    <a:lnTo>
                      <a:pt x="1011" y="599"/>
                    </a:lnTo>
                    <a:lnTo>
                      <a:pt x="1025" y="590"/>
                    </a:lnTo>
                    <a:lnTo>
                      <a:pt x="1044" y="590"/>
                    </a:lnTo>
                    <a:lnTo>
                      <a:pt x="1063" y="655"/>
                    </a:lnTo>
                    <a:lnTo>
                      <a:pt x="1077" y="668"/>
                    </a:lnTo>
                    <a:lnTo>
                      <a:pt x="1096" y="703"/>
                    </a:lnTo>
                    <a:lnTo>
                      <a:pt x="1111" y="760"/>
                    </a:lnTo>
                    <a:lnTo>
                      <a:pt x="1129" y="794"/>
                    </a:lnTo>
                    <a:lnTo>
                      <a:pt x="1144" y="833"/>
                    </a:lnTo>
                    <a:lnTo>
                      <a:pt x="1163" y="812"/>
                    </a:lnTo>
                    <a:lnTo>
                      <a:pt x="1177" y="829"/>
                    </a:lnTo>
                    <a:lnTo>
                      <a:pt x="1196" y="825"/>
                    </a:lnTo>
                    <a:lnTo>
                      <a:pt x="1214" y="829"/>
                    </a:lnTo>
                    <a:lnTo>
                      <a:pt x="1229" y="846"/>
                    </a:lnTo>
                    <a:lnTo>
                      <a:pt x="1248" y="885"/>
                    </a:lnTo>
                    <a:lnTo>
                      <a:pt x="1263" y="894"/>
                    </a:lnTo>
                    <a:lnTo>
                      <a:pt x="1281" y="907"/>
                    </a:lnTo>
                    <a:lnTo>
                      <a:pt x="1300" y="907"/>
                    </a:lnTo>
                    <a:lnTo>
                      <a:pt x="1314" y="877"/>
                    </a:lnTo>
                    <a:lnTo>
                      <a:pt x="1333" y="890"/>
                    </a:lnTo>
                    <a:lnTo>
                      <a:pt x="1348" y="907"/>
                    </a:lnTo>
                    <a:lnTo>
                      <a:pt x="1366" y="903"/>
                    </a:lnTo>
                    <a:lnTo>
                      <a:pt x="1381" y="647"/>
                    </a:lnTo>
                    <a:lnTo>
                      <a:pt x="1400" y="638"/>
                    </a:lnTo>
                    <a:lnTo>
                      <a:pt x="1418" y="530"/>
                    </a:lnTo>
                    <a:lnTo>
                      <a:pt x="1433" y="464"/>
                    </a:lnTo>
                    <a:lnTo>
                      <a:pt x="1451" y="412"/>
                    </a:lnTo>
                    <a:lnTo>
                      <a:pt x="1470" y="443"/>
                    </a:lnTo>
                    <a:lnTo>
                      <a:pt x="1485" y="464"/>
                    </a:lnTo>
                    <a:lnTo>
                      <a:pt x="1500" y="291"/>
                    </a:lnTo>
                    <a:lnTo>
                      <a:pt x="1518" y="326"/>
                    </a:lnTo>
                    <a:lnTo>
                      <a:pt x="1533" y="265"/>
                    </a:lnTo>
                    <a:lnTo>
                      <a:pt x="1551" y="330"/>
                    </a:lnTo>
                    <a:lnTo>
                      <a:pt x="1566" y="326"/>
                    </a:lnTo>
                    <a:lnTo>
                      <a:pt x="1585" y="326"/>
                    </a:lnTo>
                    <a:lnTo>
                      <a:pt x="1600" y="447"/>
                    </a:lnTo>
                    <a:lnTo>
                      <a:pt x="1618" y="408"/>
                    </a:lnTo>
                    <a:lnTo>
                      <a:pt x="1637" y="425"/>
                    </a:lnTo>
                    <a:lnTo>
                      <a:pt x="1651" y="486"/>
                    </a:lnTo>
                    <a:lnTo>
                      <a:pt x="1670" y="486"/>
                    </a:lnTo>
                    <a:lnTo>
                      <a:pt x="1685" y="412"/>
                    </a:lnTo>
                    <a:lnTo>
                      <a:pt x="1703" y="503"/>
                    </a:lnTo>
                    <a:lnTo>
                      <a:pt x="1718" y="486"/>
                    </a:lnTo>
                    <a:lnTo>
                      <a:pt x="1737" y="425"/>
                    </a:lnTo>
                    <a:lnTo>
                      <a:pt x="1751" y="326"/>
                    </a:lnTo>
                    <a:lnTo>
                      <a:pt x="1770" y="191"/>
                    </a:lnTo>
                    <a:lnTo>
                      <a:pt x="1785" y="191"/>
                    </a:lnTo>
                    <a:lnTo>
                      <a:pt x="1803" y="204"/>
                    </a:lnTo>
                    <a:lnTo>
                      <a:pt x="1822" y="226"/>
                    </a:lnTo>
                    <a:lnTo>
                      <a:pt x="1837" y="239"/>
                    </a:lnTo>
                    <a:lnTo>
                      <a:pt x="1855" y="247"/>
                    </a:lnTo>
                    <a:lnTo>
                      <a:pt x="1870" y="321"/>
                    </a:lnTo>
                    <a:lnTo>
                      <a:pt x="1888" y="300"/>
                    </a:lnTo>
                    <a:lnTo>
                      <a:pt x="1907" y="282"/>
                    </a:lnTo>
                    <a:lnTo>
                      <a:pt x="1922" y="369"/>
                    </a:lnTo>
                    <a:lnTo>
                      <a:pt x="1940" y="347"/>
                    </a:lnTo>
                    <a:lnTo>
                      <a:pt x="1955" y="352"/>
                    </a:lnTo>
                    <a:lnTo>
                      <a:pt x="1974" y="339"/>
                    </a:lnTo>
                    <a:lnTo>
                      <a:pt x="1988" y="404"/>
                    </a:lnTo>
                    <a:lnTo>
                      <a:pt x="2007" y="399"/>
                    </a:lnTo>
                    <a:lnTo>
                      <a:pt x="2022" y="356"/>
                    </a:lnTo>
                    <a:lnTo>
                      <a:pt x="2040" y="391"/>
                    </a:lnTo>
                    <a:lnTo>
                      <a:pt x="2059" y="391"/>
                    </a:lnTo>
                    <a:lnTo>
                      <a:pt x="2074" y="434"/>
                    </a:lnTo>
                    <a:lnTo>
                      <a:pt x="2092" y="473"/>
                    </a:lnTo>
                    <a:lnTo>
                      <a:pt x="2107" y="490"/>
                    </a:lnTo>
                    <a:lnTo>
                      <a:pt x="2125" y="525"/>
                    </a:lnTo>
                    <a:lnTo>
                      <a:pt x="2140" y="547"/>
                    </a:lnTo>
                    <a:lnTo>
                      <a:pt x="2159" y="573"/>
                    </a:lnTo>
                    <a:lnTo>
                      <a:pt x="2174" y="547"/>
                    </a:lnTo>
                    <a:lnTo>
                      <a:pt x="2192" y="629"/>
                    </a:lnTo>
                    <a:lnTo>
                      <a:pt x="2211" y="573"/>
                    </a:lnTo>
                    <a:lnTo>
                      <a:pt x="2225" y="590"/>
                    </a:lnTo>
                    <a:lnTo>
                      <a:pt x="2244" y="625"/>
                    </a:lnTo>
                    <a:lnTo>
                      <a:pt x="2259" y="660"/>
                    </a:lnTo>
                    <a:lnTo>
                      <a:pt x="2277" y="642"/>
                    </a:lnTo>
                    <a:lnTo>
                      <a:pt x="2296" y="738"/>
                    </a:lnTo>
                    <a:lnTo>
                      <a:pt x="2311" y="673"/>
                    </a:lnTo>
                    <a:lnTo>
                      <a:pt x="2325" y="664"/>
                    </a:lnTo>
                    <a:lnTo>
                      <a:pt x="2344" y="681"/>
                    </a:lnTo>
                    <a:lnTo>
                      <a:pt x="2359" y="699"/>
                    </a:lnTo>
                    <a:lnTo>
                      <a:pt x="2377" y="764"/>
                    </a:lnTo>
                    <a:lnTo>
                      <a:pt x="2396" y="764"/>
                    </a:lnTo>
                    <a:lnTo>
                      <a:pt x="2411" y="755"/>
                    </a:lnTo>
                    <a:lnTo>
                      <a:pt x="2429" y="742"/>
                    </a:lnTo>
                    <a:lnTo>
                      <a:pt x="2444" y="733"/>
                    </a:lnTo>
                    <a:lnTo>
                      <a:pt x="2462" y="760"/>
                    </a:lnTo>
                    <a:lnTo>
                      <a:pt x="2481" y="720"/>
                    </a:lnTo>
                    <a:lnTo>
                      <a:pt x="2496" y="716"/>
                    </a:lnTo>
                    <a:lnTo>
                      <a:pt x="2514" y="760"/>
                    </a:lnTo>
                    <a:lnTo>
                      <a:pt x="2529" y="716"/>
                    </a:lnTo>
                    <a:lnTo>
                      <a:pt x="2529" y="838"/>
                    </a:lnTo>
                    <a:lnTo>
                      <a:pt x="2514" y="846"/>
                    </a:lnTo>
                    <a:lnTo>
                      <a:pt x="2496" y="825"/>
                    </a:lnTo>
                    <a:lnTo>
                      <a:pt x="2481" y="851"/>
                    </a:lnTo>
                    <a:lnTo>
                      <a:pt x="2462" y="868"/>
                    </a:lnTo>
                    <a:lnTo>
                      <a:pt x="2444" y="894"/>
                    </a:lnTo>
                    <a:lnTo>
                      <a:pt x="2429" y="898"/>
                    </a:lnTo>
                    <a:lnTo>
                      <a:pt x="2411" y="868"/>
                    </a:lnTo>
                    <a:lnTo>
                      <a:pt x="2396" y="885"/>
                    </a:lnTo>
                    <a:lnTo>
                      <a:pt x="2377" y="864"/>
                    </a:lnTo>
                    <a:lnTo>
                      <a:pt x="2359" y="864"/>
                    </a:lnTo>
                    <a:lnTo>
                      <a:pt x="2344" y="855"/>
                    </a:lnTo>
                    <a:lnTo>
                      <a:pt x="2325" y="851"/>
                    </a:lnTo>
                    <a:lnTo>
                      <a:pt x="2311" y="842"/>
                    </a:lnTo>
                    <a:lnTo>
                      <a:pt x="2296" y="890"/>
                    </a:lnTo>
                    <a:lnTo>
                      <a:pt x="2277" y="855"/>
                    </a:lnTo>
                    <a:lnTo>
                      <a:pt x="2259" y="851"/>
                    </a:lnTo>
                    <a:lnTo>
                      <a:pt x="2244" y="829"/>
                    </a:lnTo>
                    <a:lnTo>
                      <a:pt x="2225" y="825"/>
                    </a:lnTo>
                    <a:lnTo>
                      <a:pt x="2211" y="820"/>
                    </a:lnTo>
                    <a:lnTo>
                      <a:pt x="2192" y="872"/>
                    </a:lnTo>
                    <a:lnTo>
                      <a:pt x="2174" y="807"/>
                    </a:lnTo>
                    <a:lnTo>
                      <a:pt x="2159" y="790"/>
                    </a:lnTo>
                    <a:lnTo>
                      <a:pt x="2140" y="773"/>
                    </a:lnTo>
                    <a:lnTo>
                      <a:pt x="2125" y="720"/>
                    </a:lnTo>
                    <a:lnTo>
                      <a:pt x="2107" y="707"/>
                    </a:lnTo>
                    <a:lnTo>
                      <a:pt x="2092" y="699"/>
                    </a:lnTo>
                    <a:lnTo>
                      <a:pt x="2074" y="677"/>
                    </a:lnTo>
                    <a:lnTo>
                      <a:pt x="2059" y="694"/>
                    </a:lnTo>
                    <a:lnTo>
                      <a:pt x="2040" y="664"/>
                    </a:lnTo>
                    <a:lnTo>
                      <a:pt x="2022" y="655"/>
                    </a:lnTo>
                    <a:lnTo>
                      <a:pt x="2007" y="707"/>
                    </a:lnTo>
                    <a:lnTo>
                      <a:pt x="1988" y="755"/>
                    </a:lnTo>
                    <a:lnTo>
                      <a:pt x="1974" y="690"/>
                    </a:lnTo>
                    <a:lnTo>
                      <a:pt x="1955" y="716"/>
                    </a:lnTo>
                    <a:lnTo>
                      <a:pt x="1940" y="694"/>
                    </a:lnTo>
                    <a:lnTo>
                      <a:pt x="1922" y="690"/>
                    </a:lnTo>
                    <a:lnTo>
                      <a:pt x="1907" y="668"/>
                    </a:lnTo>
                    <a:lnTo>
                      <a:pt x="1888" y="673"/>
                    </a:lnTo>
                    <a:lnTo>
                      <a:pt x="1870" y="677"/>
                    </a:lnTo>
                    <a:lnTo>
                      <a:pt x="1855" y="712"/>
                    </a:lnTo>
                    <a:lnTo>
                      <a:pt x="1837" y="707"/>
                    </a:lnTo>
                    <a:lnTo>
                      <a:pt x="1822" y="699"/>
                    </a:lnTo>
                    <a:lnTo>
                      <a:pt x="1803" y="694"/>
                    </a:lnTo>
                    <a:lnTo>
                      <a:pt x="1785" y="686"/>
                    </a:lnTo>
                    <a:lnTo>
                      <a:pt x="1770" y="690"/>
                    </a:lnTo>
                    <a:lnTo>
                      <a:pt x="1751" y="690"/>
                    </a:lnTo>
                    <a:lnTo>
                      <a:pt x="1737" y="686"/>
                    </a:lnTo>
                    <a:lnTo>
                      <a:pt x="1718" y="690"/>
                    </a:lnTo>
                    <a:lnTo>
                      <a:pt x="1703" y="716"/>
                    </a:lnTo>
                    <a:lnTo>
                      <a:pt x="1685" y="638"/>
                    </a:lnTo>
                    <a:lnTo>
                      <a:pt x="1670" y="582"/>
                    </a:lnTo>
                    <a:lnTo>
                      <a:pt x="1651" y="747"/>
                    </a:lnTo>
                    <a:lnTo>
                      <a:pt x="1637" y="681"/>
                    </a:lnTo>
                    <a:lnTo>
                      <a:pt x="1618" y="677"/>
                    </a:lnTo>
                    <a:lnTo>
                      <a:pt x="1600" y="712"/>
                    </a:lnTo>
                    <a:lnTo>
                      <a:pt x="1585" y="647"/>
                    </a:lnTo>
                    <a:lnTo>
                      <a:pt x="1566" y="677"/>
                    </a:lnTo>
                    <a:lnTo>
                      <a:pt x="1551" y="690"/>
                    </a:lnTo>
                    <a:lnTo>
                      <a:pt x="1533" y="660"/>
                    </a:lnTo>
                    <a:lnTo>
                      <a:pt x="1518" y="681"/>
                    </a:lnTo>
                    <a:lnTo>
                      <a:pt x="1500" y="655"/>
                    </a:lnTo>
                    <a:lnTo>
                      <a:pt x="1485" y="712"/>
                    </a:lnTo>
                    <a:lnTo>
                      <a:pt x="1470" y="686"/>
                    </a:lnTo>
                    <a:lnTo>
                      <a:pt x="1451" y="686"/>
                    </a:lnTo>
                    <a:lnTo>
                      <a:pt x="1433" y="720"/>
                    </a:lnTo>
                    <a:lnTo>
                      <a:pt x="1418" y="790"/>
                    </a:lnTo>
                    <a:lnTo>
                      <a:pt x="1400" y="816"/>
                    </a:lnTo>
                    <a:lnTo>
                      <a:pt x="1381" y="786"/>
                    </a:lnTo>
                    <a:lnTo>
                      <a:pt x="1366" y="903"/>
                    </a:lnTo>
                    <a:lnTo>
                      <a:pt x="1348" y="907"/>
                    </a:lnTo>
                    <a:lnTo>
                      <a:pt x="1333" y="890"/>
                    </a:lnTo>
                    <a:lnTo>
                      <a:pt x="1314" y="877"/>
                    </a:lnTo>
                    <a:lnTo>
                      <a:pt x="1300" y="907"/>
                    </a:lnTo>
                    <a:lnTo>
                      <a:pt x="1281" y="907"/>
                    </a:lnTo>
                    <a:lnTo>
                      <a:pt x="1263" y="894"/>
                    </a:lnTo>
                    <a:lnTo>
                      <a:pt x="1248" y="885"/>
                    </a:lnTo>
                    <a:lnTo>
                      <a:pt x="1229" y="846"/>
                    </a:lnTo>
                    <a:lnTo>
                      <a:pt x="1214" y="829"/>
                    </a:lnTo>
                    <a:lnTo>
                      <a:pt x="1196" y="825"/>
                    </a:lnTo>
                    <a:lnTo>
                      <a:pt x="1177" y="829"/>
                    </a:lnTo>
                    <a:lnTo>
                      <a:pt x="1163" y="812"/>
                    </a:lnTo>
                    <a:lnTo>
                      <a:pt x="1144" y="833"/>
                    </a:lnTo>
                    <a:lnTo>
                      <a:pt x="1129" y="794"/>
                    </a:lnTo>
                    <a:lnTo>
                      <a:pt x="1111" y="760"/>
                    </a:lnTo>
                    <a:lnTo>
                      <a:pt x="1096" y="703"/>
                    </a:lnTo>
                    <a:lnTo>
                      <a:pt x="1077" y="668"/>
                    </a:lnTo>
                    <a:lnTo>
                      <a:pt x="1063" y="655"/>
                    </a:lnTo>
                    <a:lnTo>
                      <a:pt x="1044" y="590"/>
                    </a:lnTo>
                    <a:lnTo>
                      <a:pt x="1025" y="590"/>
                    </a:lnTo>
                    <a:lnTo>
                      <a:pt x="1011" y="599"/>
                    </a:lnTo>
                    <a:lnTo>
                      <a:pt x="992" y="590"/>
                    </a:lnTo>
                    <a:lnTo>
                      <a:pt x="977" y="595"/>
                    </a:lnTo>
                    <a:lnTo>
                      <a:pt x="959" y="599"/>
                    </a:lnTo>
                    <a:lnTo>
                      <a:pt x="944" y="586"/>
                    </a:lnTo>
                    <a:lnTo>
                      <a:pt x="925" y="595"/>
                    </a:lnTo>
                    <a:lnTo>
                      <a:pt x="907" y="599"/>
                    </a:lnTo>
                    <a:lnTo>
                      <a:pt x="892" y="621"/>
                    </a:lnTo>
                    <a:lnTo>
                      <a:pt x="877" y="608"/>
                    </a:lnTo>
                    <a:lnTo>
                      <a:pt x="859" y="577"/>
                    </a:lnTo>
                    <a:lnTo>
                      <a:pt x="840" y="556"/>
                    </a:lnTo>
                    <a:lnTo>
                      <a:pt x="825" y="499"/>
                    </a:lnTo>
                    <a:lnTo>
                      <a:pt x="807" y="447"/>
                    </a:lnTo>
                    <a:lnTo>
                      <a:pt x="792" y="490"/>
                    </a:lnTo>
                    <a:lnTo>
                      <a:pt x="774" y="399"/>
                    </a:lnTo>
                    <a:lnTo>
                      <a:pt x="759" y="330"/>
                    </a:lnTo>
                    <a:lnTo>
                      <a:pt x="740" y="369"/>
                    </a:lnTo>
                    <a:lnTo>
                      <a:pt x="722" y="339"/>
                    </a:lnTo>
                    <a:lnTo>
                      <a:pt x="707" y="187"/>
                    </a:lnTo>
                    <a:lnTo>
                      <a:pt x="692" y="287"/>
                    </a:lnTo>
                    <a:lnTo>
                      <a:pt x="674" y="278"/>
                    </a:lnTo>
                    <a:lnTo>
                      <a:pt x="655" y="369"/>
                    </a:lnTo>
                    <a:lnTo>
                      <a:pt x="640" y="434"/>
                    </a:lnTo>
                    <a:lnTo>
                      <a:pt x="622" y="421"/>
                    </a:lnTo>
                    <a:lnTo>
                      <a:pt x="607" y="360"/>
                    </a:lnTo>
                    <a:lnTo>
                      <a:pt x="588" y="313"/>
                    </a:lnTo>
                    <a:lnTo>
                      <a:pt x="570" y="378"/>
                    </a:lnTo>
                    <a:lnTo>
                      <a:pt x="555" y="291"/>
                    </a:lnTo>
                    <a:lnTo>
                      <a:pt x="537" y="243"/>
                    </a:lnTo>
                    <a:lnTo>
                      <a:pt x="522" y="508"/>
                    </a:lnTo>
                    <a:lnTo>
                      <a:pt x="503" y="477"/>
                    </a:lnTo>
                    <a:lnTo>
                      <a:pt x="488" y="508"/>
                    </a:lnTo>
                    <a:lnTo>
                      <a:pt x="470" y="460"/>
                    </a:lnTo>
                    <a:lnTo>
                      <a:pt x="451" y="425"/>
                    </a:lnTo>
                    <a:lnTo>
                      <a:pt x="437" y="408"/>
                    </a:lnTo>
                    <a:lnTo>
                      <a:pt x="418" y="469"/>
                    </a:lnTo>
                    <a:lnTo>
                      <a:pt x="403" y="490"/>
                    </a:lnTo>
                    <a:lnTo>
                      <a:pt x="385" y="477"/>
                    </a:lnTo>
                    <a:lnTo>
                      <a:pt x="370" y="490"/>
                    </a:lnTo>
                    <a:lnTo>
                      <a:pt x="351" y="490"/>
                    </a:lnTo>
                    <a:lnTo>
                      <a:pt x="333" y="421"/>
                    </a:lnTo>
                    <a:lnTo>
                      <a:pt x="318" y="438"/>
                    </a:lnTo>
                    <a:lnTo>
                      <a:pt x="300" y="412"/>
                    </a:lnTo>
                    <a:lnTo>
                      <a:pt x="285" y="382"/>
                    </a:lnTo>
                    <a:lnTo>
                      <a:pt x="266" y="373"/>
                    </a:lnTo>
                    <a:lnTo>
                      <a:pt x="251" y="313"/>
                    </a:lnTo>
                    <a:lnTo>
                      <a:pt x="233" y="273"/>
                    </a:lnTo>
                    <a:lnTo>
                      <a:pt x="218" y="191"/>
                    </a:lnTo>
                    <a:lnTo>
                      <a:pt x="200" y="161"/>
                    </a:lnTo>
                    <a:lnTo>
                      <a:pt x="185" y="200"/>
                    </a:lnTo>
                    <a:lnTo>
                      <a:pt x="166" y="178"/>
                    </a:lnTo>
                    <a:lnTo>
                      <a:pt x="148" y="117"/>
                    </a:lnTo>
                    <a:lnTo>
                      <a:pt x="133" y="139"/>
                    </a:lnTo>
                    <a:lnTo>
                      <a:pt x="114" y="204"/>
                    </a:lnTo>
                    <a:lnTo>
                      <a:pt x="100" y="169"/>
                    </a:lnTo>
                    <a:lnTo>
                      <a:pt x="81" y="326"/>
                    </a:lnTo>
                    <a:lnTo>
                      <a:pt x="66" y="122"/>
                    </a:lnTo>
                    <a:lnTo>
                      <a:pt x="48" y="0"/>
                    </a:lnTo>
                    <a:lnTo>
                      <a:pt x="33" y="26"/>
                    </a:lnTo>
                    <a:lnTo>
                      <a:pt x="14" y="187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22">
                <a:extLst>
                  <a:ext uri="{FF2B5EF4-FFF2-40B4-BE49-F238E27FC236}">
                    <a16:creationId xmlns:a16="http://schemas.microsoft.com/office/drawing/2014/main" id="{953BBBA8-21B9-4068-8FE1-A54FA36E9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3" y="2413"/>
                <a:ext cx="2529" cy="907"/>
              </a:xfrm>
              <a:custGeom>
                <a:avLst/>
                <a:gdLst>
                  <a:gd name="T0" fmla="*/ 66 w 2529"/>
                  <a:gd name="T1" fmla="*/ 122 h 907"/>
                  <a:gd name="T2" fmla="*/ 148 w 2529"/>
                  <a:gd name="T3" fmla="*/ 117 h 907"/>
                  <a:gd name="T4" fmla="*/ 233 w 2529"/>
                  <a:gd name="T5" fmla="*/ 273 h 907"/>
                  <a:gd name="T6" fmla="*/ 318 w 2529"/>
                  <a:gd name="T7" fmla="*/ 438 h 907"/>
                  <a:gd name="T8" fmla="*/ 403 w 2529"/>
                  <a:gd name="T9" fmla="*/ 490 h 907"/>
                  <a:gd name="T10" fmla="*/ 488 w 2529"/>
                  <a:gd name="T11" fmla="*/ 508 h 907"/>
                  <a:gd name="T12" fmla="*/ 570 w 2529"/>
                  <a:gd name="T13" fmla="*/ 378 h 907"/>
                  <a:gd name="T14" fmla="*/ 655 w 2529"/>
                  <a:gd name="T15" fmla="*/ 369 h 907"/>
                  <a:gd name="T16" fmla="*/ 740 w 2529"/>
                  <a:gd name="T17" fmla="*/ 369 h 907"/>
                  <a:gd name="T18" fmla="*/ 825 w 2529"/>
                  <a:gd name="T19" fmla="*/ 499 h 907"/>
                  <a:gd name="T20" fmla="*/ 907 w 2529"/>
                  <a:gd name="T21" fmla="*/ 599 h 907"/>
                  <a:gd name="T22" fmla="*/ 992 w 2529"/>
                  <a:gd name="T23" fmla="*/ 590 h 907"/>
                  <a:gd name="T24" fmla="*/ 1077 w 2529"/>
                  <a:gd name="T25" fmla="*/ 668 h 907"/>
                  <a:gd name="T26" fmla="*/ 1163 w 2529"/>
                  <a:gd name="T27" fmla="*/ 812 h 907"/>
                  <a:gd name="T28" fmla="*/ 1248 w 2529"/>
                  <a:gd name="T29" fmla="*/ 885 h 907"/>
                  <a:gd name="T30" fmla="*/ 1333 w 2529"/>
                  <a:gd name="T31" fmla="*/ 890 h 907"/>
                  <a:gd name="T32" fmla="*/ 1418 w 2529"/>
                  <a:gd name="T33" fmla="*/ 530 h 907"/>
                  <a:gd name="T34" fmla="*/ 1500 w 2529"/>
                  <a:gd name="T35" fmla="*/ 291 h 907"/>
                  <a:gd name="T36" fmla="*/ 1585 w 2529"/>
                  <a:gd name="T37" fmla="*/ 326 h 907"/>
                  <a:gd name="T38" fmla="*/ 1670 w 2529"/>
                  <a:gd name="T39" fmla="*/ 486 h 907"/>
                  <a:gd name="T40" fmla="*/ 1751 w 2529"/>
                  <a:gd name="T41" fmla="*/ 326 h 907"/>
                  <a:gd name="T42" fmla="*/ 1837 w 2529"/>
                  <a:gd name="T43" fmla="*/ 239 h 907"/>
                  <a:gd name="T44" fmla="*/ 1922 w 2529"/>
                  <a:gd name="T45" fmla="*/ 369 h 907"/>
                  <a:gd name="T46" fmla="*/ 2007 w 2529"/>
                  <a:gd name="T47" fmla="*/ 399 h 907"/>
                  <a:gd name="T48" fmla="*/ 2092 w 2529"/>
                  <a:gd name="T49" fmla="*/ 473 h 907"/>
                  <a:gd name="T50" fmla="*/ 2174 w 2529"/>
                  <a:gd name="T51" fmla="*/ 547 h 907"/>
                  <a:gd name="T52" fmla="*/ 2259 w 2529"/>
                  <a:gd name="T53" fmla="*/ 660 h 907"/>
                  <a:gd name="T54" fmla="*/ 2344 w 2529"/>
                  <a:gd name="T55" fmla="*/ 681 h 907"/>
                  <a:gd name="T56" fmla="*/ 2429 w 2529"/>
                  <a:gd name="T57" fmla="*/ 742 h 907"/>
                  <a:gd name="T58" fmla="*/ 2514 w 2529"/>
                  <a:gd name="T59" fmla="*/ 760 h 907"/>
                  <a:gd name="T60" fmla="*/ 2481 w 2529"/>
                  <a:gd name="T61" fmla="*/ 851 h 907"/>
                  <a:gd name="T62" fmla="*/ 2396 w 2529"/>
                  <a:gd name="T63" fmla="*/ 885 h 907"/>
                  <a:gd name="T64" fmla="*/ 2311 w 2529"/>
                  <a:gd name="T65" fmla="*/ 842 h 907"/>
                  <a:gd name="T66" fmla="*/ 2225 w 2529"/>
                  <a:gd name="T67" fmla="*/ 825 h 907"/>
                  <a:gd name="T68" fmla="*/ 2140 w 2529"/>
                  <a:gd name="T69" fmla="*/ 773 h 907"/>
                  <a:gd name="T70" fmla="*/ 2059 w 2529"/>
                  <a:gd name="T71" fmla="*/ 694 h 907"/>
                  <a:gd name="T72" fmla="*/ 1974 w 2529"/>
                  <a:gd name="T73" fmla="*/ 690 h 907"/>
                  <a:gd name="T74" fmla="*/ 1888 w 2529"/>
                  <a:gd name="T75" fmla="*/ 673 h 907"/>
                  <a:gd name="T76" fmla="*/ 1803 w 2529"/>
                  <a:gd name="T77" fmla="*/ 694 h 907"/>
                  <a:gd name="T78" fmla="*/ 1718 w 2529"/>
                  <a:gd name="T79" fmla="*/ 690 h 907"/>
                  <a:gd name="T80" fmla="*/ 1637 w 2529"/>
                  <a:gd name="T81" fmla="*/ 681 h 907"/>
                  <a:gd name="T82" fmla="*/ 1551 w 2529"/>
                  <a:gd name="T83" fmla="*/ 690 h 907"/>
                  <a:gd name="T84" fmla="*/ 1470 w 2529"/>
                  <a:gd name="T85" fmla="*/ 686 h 907"/>
                  <a:gd name="T86" fmla="*/ 1381 w 2529"/>
                  <a:gd name="T87" fmla="*/ 786 h 907"/>
                  <a:gd name="T88" fmla="*/ 1300 w 2529"/>
                  <a:gd name="T89" fmla="*/ 907 h 907"/>
                  <a:gd name="T90" fmla="*/ 1214 w 2529"/>
                  <a:gd name="T91" fmla="*/ 829 h 907"/>
                  <a:gd name="T92" fmla="*/ 1129 w 2529"/>
                  <a:gd name="T93" fmla="*/ 794 h 907"/>
                  <a:gd name="T94" fmla="*/ 1044 w 2529"/>
                  <a:gd name="T95" fmla="*/ 590 h 907"/>
                  <a:gd name="T96" fmla="*/ 959 w 2529"/>
                  <a:gd name="T97" fmla="*/ 599 h 907"/>
                  <a:gd name="T98" fmla="*/ 877 w 2529"/>
                  <a:gd name="T99" fmla="*/ 608 h 907"/>
                  <a:gd name="T100" fmla="*/ 792 w 2529"/>
                  <a:gd name="T101" fmla="*/ 490 h 907"/>
                  <a:gd name="T102" fmla="*/ 707 w 2529"/>
                  <a:gd name="T103" fmla="*/ 187 h 907"/>
                  <a:gd name="T104" fmla="*/ 622 w 2529"/>
                  <a:gd name="T105" fmla="*/ 421 h 907"/>
                  <a:gd name="T106" fmla="*/ 537 w 2529"/>
                  <a:gd name="T107" fmla="*/ 243 h 907"/>
                  <a:gd name="T108" fmla="*/ 451 w 2529"/>
                  <a:gd name="T109" fmla="*/ 425 h 907"/>
                  <a:gd name="T110" fmla="*/ 370 w 2529"/>
                  <a:gd name="T111" fmla="*/ 490 h 907"/>
                  <a:gd name="T112" fmla="*/ 285 w 2529"/>
                  <a:gd name="T113" fmla="*/ 382 h 907"/>
                  <a:gd name="T114" fmla="*/ 200 w 2529"/>
                  <a:gd name="T115" fmla="*/ 161 h 907"/>
                  <a:gd name="T116" fmla="*/ 114 w 2529"/>
                  <a:gd name="T117" fmla="*/ 204 h 907"/>
                  <a:gd name="T118" fmla="*/ 33 w 2529"/>
                  <a:gd name="T119" fmla="*/ 26 h 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529" h="907">
                    <a:moveTo>
                      <a:pt x="0" y="174"/>
                    </a:moveTo>
                    <a:lnTo>
                      <a:pt x="14" y="187"/>
                    </a:lnTo>
                    <a:lnTo>
                      <a:pt x="33" y="26"/>
                    </a:lnTo>
                    <a:lnTo>
                      <a:pt x="48" y="0"/>
                    </a:lnTo>
                    <a:lnTo>
                      <a:pt x="66" y="122"/>
                    </a:lnTo>
                    <a:lnTo>
                      <a:pt x="81" y="326"/>
                    </a:lnTo>
                    <a:lnTo>
                      <a:pt x="100" y="169"/>
                    </a:lnTo>
                    <a:lnTo>
                      <a:pt x="114" y="204"/>
                    </a:lnTo>
                    <a:lnTo>
                      <a:pt x="133" y="139"/>
                    </a:lnTo>
                    <a:lnTo>
                      <a:pt x="148" y="117"/>
                    </a:lnTo>
                    <a:lnTo>
                      <a:pt x="166" y="178"/>
                    </a:lnTo>
                    <a:lnTo>
                      <a:pt x="185" y="200"/>
                    </a:lnTo>
                    <a:lnTo>
                      <a:pt x="200" y="161"/>
                    </a:lnTo>
                    <a:lnTo>
                      <a:pt x="218" y="191"/>
                    </a:lnTo>
                    <a:lnTo>
                      <a:pt x="233" y="273"/>
                    </a:lnTo>
                    <a:lnTo>
                      <a:pt x="251" y="313"/>
                    </a:lnTo>
                    <a:lnTo>
                      <a:pt x="266" y="373"/>
                    </a:lnTo>
                    <a:lnTo>
                      <a:pt x="285" y="382"/>
                    </a:lnTo>
                    <a:lnTo>
                      <a:pt x="300" y="412"/>
                    </a:lnTo>
                    <a:lnTo>
                      <a:pt x="318" y="438"/>
                    </a:lnTo>
                    <a:lnTo>
                      <a:pt x="333" y="421"/>
                    </a:lnTo>
                    <a:lnTo>
                      <a:pt x="351" y="490"/>
                    </a:lnTo>
                    <a:lnTo>
                      <a:pt x="370" y="490"/>
                    </a:lnTo>
                    <a:lnTo>
                      <a:pt x="385" y="477"/>
                    </a:lnTo>
                    <a:lnTo>
                      <a:pt x="403" y="490"/>
                    </a:lnTo>
                    <a:lnTo>
                      <a:pt x="418" y="469"/>
                    </a:lnTo>
                    <a:lnTo>
                      <a:pt x="437" y="408"/>
                    </a:lnTo>
                    <a:lnTo>
                      <a:pt x="451" y="425"/>
                    </a:lnTo>
                    <a:lnTo>
                      <a:pt x="470" y="460"/>
                    </a:lnTo>
                    <a:lnTo>
                      <a:pt x="488" y="508"/>
                    </a:lnTo>
                    <a:lnTo>
                      <a:pt x="503" y="477"/>
                    </a:lnTo>
                    <a:lnTo>
                      <a:pt x="522" y="508"/>
                    </a:lnTo>
                    <a:lnTo>
                      <a:pt x="537" y="243"/>
                    </a:lnTo>
                    <a:lnTo>
                      <a:pt x="555" y="291"/>
                    </a:lnTo>
                    <a:lnTo>
                      <a:pt x="570" y="378"/>
                    </a:lnTo>
                    <a:lnTo>
                      <a:pt x="588" y="313"/>
                    </a:lnTo>
                    <a:lnTo>
                      <a:pt x="607" y="360"/>
                    </a:lnTo>
                    <a:lnTo>
                      <a:pt x="622" y="421"/>
                    </a:lnTo>
                    <a:lnTo>
                      <a:pt x="640" y="434"/>
                    </a:lnTo>
                    <a:lnTo>
                      <a:pt x="655" y="369"/>
                    </a:lnTo>
                    <a:lnTo>
                      <a:pt x="674" y="278"/>
                    </a:lnTo>
                    <a:lnTo>
                      <a:pt x="692" y="287"/>
                    </a:lnTo>
                    <a:lnTo>
                      <a:pt x="707" y="187"/>
                    </a:lnTo>
                    <a:lnTo>
                      <a:pt x="722" y="339"/>
                    </a:lnTo>
                    <a:lnTo>
                      <a:pt x="740" y="369"/>
                    </a:lnTo>
                    <a:lnTo>
                      <a:pt x="759" y="330"/>
                    </a:lnTo>
                    <a:lnTo>
                      <a:pt x="774" y="399"/>
                    </a:lnTo>
                    <a:lnTo>
                      <a:pt x="792" y="490"/>
                    </a:lnTo>
                    <a:lnTo>
                      <a:pt x="807" y="447"/>
                    </a:lnTo>
                    <a:lnTo>
                      <a:pt x="825" y="499"/>
                    </a:lnTo>
                    <a:lnTo>
                      <a:pt x="840" y="556"/>
                    </a:lnTo>
                    <a:lnTo>
                      <a:pt x="859" y="577"/>
                    </a:lnTo>
                    <a:lnTo>
                      <a:pt x="877" y="608"/>
                    </a:lnTo>
                    <a:lnTo>
                      <a:pt x="892" y="621"/>
                    </a:lnTo>
                    <a:lnTo>
                      <a:pt x="907" y="599"/>
                    </a:lnTo>
                    <a:lnTo>
                      <a:pt x="925" y="595"/>
                    </a:lnTo>
                    <a:lnTo>
                      <a:pt x="944" y="586"/>
                    </a:lnTo>
                    <a:lnTo>
                      <a:pt x="959" y="599"/>
                    </a:lnTo>
                    <a:lnTo>
                      <a:pt x="977" y="595"/>
                    </a:lnTo>
                    <a:lnTo>
                      <a:pt x="992" y="590"/>
                    </a:lnTo>
                    <a:lnTo>
                      <a:pt x="1011" y="599"/>
                    </a:lnTo>
                    <a:lnTo>
                      <a:pt x="1025" y="590"/>
                    </a:lnTo>
                    <a:lnTo>
                      <a:pt x="1044" y="590"/>
                    </a:lnTo>
                    <a:lnTo>
                      <a:pt x="1063" y="655"/>
                    </a:lnTo>
                    <a:lnTo>
                      <a:pt x="1077" y="668"/>
                    </a:lnTo>
                    <a:lnTo>
                      <a:pt x="1096" y="703"/>
                    </a:lnTo>
                    <a:lnTo>
                      <a:pt x="1111" y="760"/>
                    </a:lnTo>
                    <a:lnTo>
                      <a:pt x="1129" y="794"/>
                    </a:lnTo>
                    <a:lnTo>
                      <a:pt x="1144" y="833"/>
                    </a:lnTo>
                    <a:lnTo>
                      <a:pt x="1163" y="812"/>
                    </a:lnTo>
                    <a:lnTo>
                      <a:pt x="1177" y="829"/>
                    </a:lnTo>
                    <a:lnTo>
                      <a:pt x="1196" y="825"/>
                    </a:lnTo>
                    <a:lnTo>
                      <a:pt x="1214" y="829"/>
                    </a:lnTo>
                    <a:lnTo>
                      <a:pt x="1229" y="846"/>
                    </a:lnTo>
                    <a:lnTo>
                      <a:pt x="1248" y="885"/>
                    </a:lnTo>
                    <a:lnTo>
                      <a:pt x="1263" y="894"/>
                    </a:lnTo>
                    <a:lnTo>
                      <a:pt x="1281" y="907"/>
                    </a:lnTo>
                    <a:lnTo>
                      <a:pt x="1300" y="907"/>
                    </a:lnTo>
                    <a:lnTo>
                      <a:pt x="1314" y="877"/>
                    </a:lnTo>
                    <a:lnTo>
                      <a:pt x="1333" y="890"/>
                    </a:lnTo>
                    <a:lnTo>
                      <a:pt x="1348" y="907"/>
                    </a:lnTo>
                    <a:lnTo>
                      <a:pt x="1366" y="903"/>
                    </a:lnTo>
                    <a:lnTo>
                      <a:pt x="1381" y="647"/>
                    </a:lnTo>
                    <a:lnTo>
                      <a:pt x="1400" y="638"/>
                    </a:lnTo>
                    <a:lnTo>
                      <a:pt x="1418" y="530"/>
                    </a:lnTo>
                    <a:lnTo>
                      <a:pt x="1433" y="464"/>
                    </a:lnTo>
                    <a:lnTo>
                      <a:pt x="1451" y="412"/>
                    </a:lnTo>
                    <a:lnTo>
                      <a:pt x="1470" y="443"/>
                    </a:lnTo>
                    <a:lnTo>
                      <a:pt x="1485" y="464"/>
                    </a:lnTo>
                    <a:lnTo>
                      <a:pt x="1500" y="291"/>
                    </a:lnTo>
                    <a:lnTo>
                      <a:pt x="1518" y="326"/>
                    </a:lnTo>
                    <a:lnTo>
                      <a:pt x="1533" y="265"/>
                    </a:lnTo>
                    <a:lnTo>
                      <a:pt x="1551" y="330"/>
                    </a:lnTo>
                    <a:lnTo>
                      <a:pt x="1566" y="326"/>
                    </a:lnTo>
                    <a:lnTo>
                      <a:pt x="1585" y="326"/>
                    </a:lnTo>
                    <a:lnTo>
                      <a:pt x="1600" y="447"/>
                    </a:lnTo>
                    <a:lnTo>
                      <a:pt x="1618" y="408"/>
                    </a:lnTo>
                    <a:lnTo>
                      <a:pt x="1637" y="425"/>
                    </a:lnTo>
                    <a:lnTo>
                      <a:pt x="1651" y="486"/>
                    </a:lnTo>
                    <a:lnTo>
                      <a:pt x="1670" y="486"/>
                    </a:lnTo>
                    <a:lnTo>
                      <a:pt x="1685" y="412"/>
                    </a:lnTo>
                    <a:lnTo>
                      <a:pt x="1703" y="503"/>
                    </a:lnTo>
                    <a:lnTo>
                      <a:pt x="1718" y="486"/>
                    </a:lnTo>
                    <a:lnTo>
                      <a:pt x="1737" y="425"/>
                    </a:lnTo>
                    <a:lnTo>
                      <a:pt x="1751" y="326"/>
                    </a:lnTo>
                    <a:lnTo>
                      <a:pt x="1770" y="191"/>
                    </a:lnTo>
                    <a:lnTo>
                      <a:pt x="1785" y="191"/>
                    </a:lnTo>
                    <a:lnTo>
                      <a:pt x="1803" y="204"/>
                    </a:lnTo>
                    <a:lnTo>
                      <a:pt x="1822" y="226"/>
                    </a:lnTo>
                    <a:lnTo>
                      <a:pt x="1837" y="239"/>
                    </a:lnTo>
                    <a:lnTo>
                      <a:pt x="1855" y="247"/>
                    </a:lnTo>
                    <a:lnTo>
                      <a:pt x="1870" y="321"/>
                    </a:lnTo>
                    <a:lnTo>
                      <a:pt x="1888" y="300"/>
                    </a:lnTo>
                    <a:lnTo>
                      <a:pt x="1907" y="282"/>
                    </a:lnTo>
                    <a:lnTo>
                      <a:pt x="1922" y="369"/>
                    </a:lnTo>
                    <a:lnTo>
                      <a:pt x="1940" y="347"/>
                    </a:lnTo>
                    <a:lnTo>
                      <a:pt x="1955" y="352"/>
                    </a:lnTo>
                    <a:lnTo>
                      <a:pt x="1974" y="339"/>
                    </a:lnTo>
                    <a:lnTo>
                      <a:pt x="1988" y="404"/>
                    </a:lnTo>
                    <a:lnTo>
                      <a:pt x="2007" y="399"/>
                    </a:lnTo>
                    <a:lnTo>
                      <a:pt x="2022" y="356"/>
                    </a:lnTo>
                    <a:lnTo>
                      <a:pt x="2040" y="391"/>
                    </a:lnTo>
                    <a:lnTo>
                      <a:pt x="2059" y="391"/>
                    </a:lnTo>
                    <a:lnTo>
                      <a:pt x="2074" y="434"/>
                    </a:lnTo>
                    <a:lnTo>
                      <a:pt x="2092" y="473"/>
                    </a:lnTo>
                    <a:lnTo>
                      <a:pt x="2107" y="490"/>
                    </a:lnTo>
                    <a:lnTo>
                      <a:pt x="2125" y="525"/>
                    </a:lnTo>
                    <a:lnTo>
                      <a:pt x="2140" y="547"/>
                    </a:lnTo>
                    <a:lnTo>
                      <a:pt x="2159" y="573"/>
                    </a:lnTo>
                    <a:lnTo>
                      <a:pt x="2174" y="547"/>
                    </a:lnTo>
                    <a:lnTo>
                      <a:pt x="2192" y="629"/>
                    </a:lnTo>
                    <a:lnTo>
                      <a:pt x="2211" y="573"/>
                    </a:lnTo>
                    <a:lnTo>
                      <a:pt x="2225" y="590"/>
                    </a:lnTo>
                    <a:lnTo>
                      <a:pt x="2244" y="625"/>
                    </a:lnTo>
                    <a:lnTo>
                      <a:pt x="2259" y="660"/>
                    </a:lnTo>
                    <a:lnTo>
                      <a:pt x="2277" y="642"/>
                    </a:lnTo>
                    <a:lnTo>
                      <a:pt x="2296" y="738"/>
                    </a:lnTo>
                    <a:lnTo>
                      <a:pt x="2311" y="673"/>
                    </a:lnTo>
                    <a:lnTo>
                      <a:pt x="2325" y="664"/>
                    </a:lnTo>
                    <a:lnTo>
                      <a:pt x="2344" y="681"/>
                    </a:lnTo>
                    <a:lnTo>
                      <a:pt x="2359" y="699"/>
                    </a:lnTo>
                    <a:lnTo>
                      <a:pt x="2377" y="764"/>
                    </a:lnTo>
                    <a:lnTo>
                      <a:pt x="2396" y="764"/>
                    </a:lnTo>
                    <a:lnTo>
                      <a:pt x="2411" y="755"/>
                    </a:lnTo>
                    <a:lnTo>
                      <a:pt x="2429" y="742"/>
                    </a:lnTo>
                    <a:lnTo>
                      <a:pt x="2444" y="733"/>
                    </a:lnTo>
                    <a:lnTo>
                      <a:pt x="2462" y="760"/>
                    </a:lnTo>
                    <a:lnTo>
                      <a:pt x="2481" y="720"/>
                    </a:lnTo>
                    <a:lnTo>
                      <a:pt x="2496" y="716"/>
                    </a:lnTo>
                    <a:lnTo>
                      <a:pt x="2514" y="760"/>
                    </a:lnTo>
                    <a:lnTo>
                      <a:pt x="2529" y="716"/>
                    </a:lnTo>
                    <a:lnTo>
                      <a:pt x="2529" y="838"/>
                    </a:lnTo>
                    <a:lnTo>
                      <a:pt x="2514" y="846"/>
                    </a:lnTo>
                    <a:lnTo>
                      <a:pt x="2496" y="825"/>
                    </a:lnTo>
                    <a:lnTo>
                      <a:pt x="2481" y="851"/>
                    </a:lnTo>
                    <a:lnTo>
                      <a:pt x="2462" y="868"/>
                    </a:lnTo>
                    <a:lnTo>
                      <a:pt x="2444" y="894"/>
                    </a:lnTo>
                    <a:lnTo>
                      <a:pt x="2429" y="898"/>
                    </a:lnTo>
                    <a:lnTo>
                      <a:pt x="2411" y="868"/>
                    </a:lnTo>
                    <a:lnTo>
                      <a:pt x="2396" y="885"/>
                    </a:lnTo>
                    <a:lnTo>
                      <a:pt x="2377" y="864"/>
                    </a:lnTo>
                    <a:lnTo>
                      <a:pt x="2359" y="864"/>
                    </a:lnTo>
                    <a:lnTo>
                      <a:pt x="2344" y="855"/>
                    </a:lnTo>
                    <a:lnTo>
                      <a:pt x="2325" y="851"/>
                    </a:lnTo>
                    <a:lnTo>
                      <a:pt x="2311" y="842"/>
                    </a:lnTo>
                    <a:lnTo>
                      <a:pt x="2296" y="890"/>
                    </a:lnTo>
                    <a:lnTo>
                      <a:pt x="2277" y="855"/>
                    </a:lnTo>
                    <a:lnTo>
                      <a:pt x="2259" y="851"/>
                    </a:lnTo>
                    <a:lnTo>
                      <a:pt x="2244" y="829"/>
                    </a:lnTo>
                    <a:lnTo>
                      <a:pt x="2225" y="825"/>
                    </a:lnTo>
                    <a:lnTo>
                      <a:pt x="2211" y="820"/>
                    </a:lnTo>
                    <a:lnTo>
                      <a:pt x="2192" y="872"/>
                    </a:lnTo>
                    <a:lnTo>
                      <a:pt x="2174" y="807"/>
                    </a:lnTo>
                    <a:lnTo>
                      <a:pt x="2159" y="790"/>
                    </a:lnTo>
                    <a:lnTo>
                      <a:pt x="2140" y="773"/>
                    </a:lnTo>
                    <a:lnTo>
                      <a:pt x="2125" y="720"/>
                    </a:lnTo>
                    <a:lnTo>
                      <a:pt x="2107" y="707"/>
                    </a:lnTo>
                    <a:lnTo>
                      <a:pt x="2092" y="699"/>
                    </a:lnTo>
                    <a:lnTo>
                      <a:pt x="2074" y="677"/>
                    </a:lnTo>
                    <a:lnTo>
                      <a:pt x="2059" y="694"/>
                    </a:lnTo>
                    <a:lnTo>
                      <a:pt x="2040" y="664"/>
                    </a:lnTo>
                    <a:lnTo>
                      <a:pt x="2022" y="655"/>
                    </a:lnTo>
                    <a:lnTo>
                      <a:pt x="2007" y="707"/>
                    </a:lnTo>
                    <a:lnTo>
                      <a:pt x="1988" y="755"/>
                    </a:lnTo>
                    <a:lnTo>
                      <a:pt x="1974" y="690"/>
                    </a:lnTo>
                    <a:lnTo>
                      <a:pt x="1955" y="716"/>
                    </a:lnTo>
                    <a:lnTo>
                      <a:pt x="1940" y="694"/>
                    </a:lnTo>
                    <a:lnTo>
                      <a:pt x="1922" y="690"/>
                    </a:lnTo>
                    <a:lnTo>
                      <a:pt x="1907" y="668"/>
                    </a:lnTo>
                    <a:lnTo>
                      <a:pt x="1888" y="673"/>
                    </a:lnTo>
                    <a:lnTo>
                      <a:pt x="1870" y="677"/>
                    </a:lnTo>
                    <a:lnTo>
                      <a:pt x="1855" y="712"/>
                    </a:lnTo>
                    <a:lnTo>
                      <a:pt x="1837" y="707"/>
                    </a:lnTo>
                    <a:lnTo>
                      <a:pt x="1822" y="699"/>
                    </a:lnTo>
                    <a:lnTo>
                      <a:pt x="1803" y="694"/>
                    </a:lnTo>
                    <a:lnTo>
                      <a:pt x="1785" y="686"/>
                    </a:lnTo>
                    <a:lnTo>
                      <a:pt x="1770" y="690"/>
                    </a:lnTo>
                    <a:lnTo>
                      <a:pt x="1751" y="690"/>
                    </a:lnTo>
                    <a:lnTo>
                      <a:pt x="1737" y="686"/>
                    </a:lnTo>
                    <a:lnTo>
                      <a:pt x="1718" y="690"/>
                    </a:lnTo>
                    <a:lnTo>
                      <a:pt x="1703" y="716"/>
                    </a:lnTo>
                    <a:lnTo>
                      <a:pt x="1685" y="638"/>
                    </a:lnTo>
                    <a:lnTo>
                      <a:pt x="1670" y="582"/>
                    </a:lnTo>
                    <a:lnTo>
                      <a:pt x="1651" y="747"/>
                    </a:lnTo>
                    <a:lnTo>
                      <a:pt x="1637" y="681"/>
                    </a:lnTo>
                    <a:lnTo>
                      <a:pt x="1618" y="677"/>
                    </a:lnTo>
                    <a:lnTo>
                      <a:pt x="1600" y="712"/>
                    </a:lnTo>
                    <a:lnTo>
                      <a:pt x="1585" y="647"/>
                    </a:lnTo>
                    <a:lnTo>
                      <a:pt x="1566" y="677"/>
                    </a:lnTo>
                    <a:lnTo>
                      <a:pt x="1551" y="690"/>
                    </a:lnTo>
                    <a:lnTo>
                      <a:pt x="1533" y="660"/>
                    </a:lnTo>
                    <a:lnTo>
                      <a:pt x="1518" y="681"/>
                    </a:lnTo>
                    <a:lnTo>
                      <a:pt x="1500" y="655"/>
                    </a:lnTo>
                    <a:lnTo>
                      <a:pt x="1485" y="712"/>
                    </a:lnTo>
                    <a:lnTo>
                      <a:pt x="1470" y="686"/>
                    </a:lnTo>
                    <a:lnTo>
                      <a:pt x="1451" y="686"/>
                    </a:lnTo>
                    <a:lnTo>
                      <a:pt x="1433" y="720"/>
                    </a:lnTo>
                    <a:lnTo>
                      <a:pt x="1418" y="790"/>
                    </a:lnTo>
                    <a:lnTo>
                      <a:pt x="1400" y="816"/>
                    </a:lnTo>
                    <a:lnTo>
                      <a:pt x="1381" y="786"/>
                    </a:lnTo>
                    <a:lnTo>
                      <a:pt x="1366" y="903"/>
                    </a:lnTo>
                    <a:lnTo>
                      <a:pt x="1348" y="907"/>
                    </a:lnTo>
                    <a:lnTo>
                      <a:pt x="1333" y="890"/>
                    </a:lnTo>
                    <a:lnTo>
                      <a:pt x="1314" y="877"/>
                    </a:lnTo>
                    <a:lnTo>
                      <a:pt x="1300" y="907"/>
                    </a:lnTo>
                    <a:lnTo>
                      <a:pt x="1281" y="907"/>
                    </a:lnTo>
                    <a:lnTo>
                      <a:pt x="1263" y="894"/>
                    </a:lnTo>
                    <a:lnTo>
                      <a:pt x="1248" y="885"/>
                    </a:lnTo>
                    <a:lnTo>
                      <a:pt x="1229" y="846"/>
                    </a:lnTo>
                    <a:lnTo>
                      <a:pt x="1214" y="829"/>
                    </a:lnTo>
                    <a:lnTo>
                      <a:pt x="1196" y="825"/>
                    </a:lnTo>
                    <a:lnTo>
                      <a:pt x="1177" y="829"/>
                    </a:lnTo>
                    <a:lnTo>
                      <a:pt x="1163" y="812"/>
                    </a:lnTo>
                    <a:lnTo>
                      <a:pt x="1144" y="833"/>
                    </a:lnTo>
                    <a:lnTo>
                      <a:pt x="1129" y="794"/>
                    </a:lnTo>
                    <a:lnTo>
                      <a:pt x="1111" y="760"/>
                    </a:lnTo>
                    <a:lnTo>
                      <a:pt x="1096" y="703"/>
                    </a:lnTo>
                    <a:lnTo>
                      <a:pt x="1077" y="668"/>
                    </a:lnTo>
                    <a:lnTo>
                      <a:pt x="1063" y="655"/>
                    </a:lnTo>
                    <a:lnTo>
                      <a:pt x="1044" y="590"/>
                    </a:lnTo>
                    <a:lnTo>
                      <a:pt x="1025" y="590"/>
                    </a:lnTo>
                    <a:lnTo>
                      <a:pt x="1011" y="599"/>
                    </a:lnTo>
                    <a:lnTo>
                      <a:pt x="992" y="590"/>
                    </a:lnTo>
                    <a:lnTo>
                      <a:pt x="977" y="595"/>
                    </a:lnTo>
                    <a:lnTo>
                      <a:pt x="959" y="599"/>
                    </a:lnTo>
                    <a:lnTo>
                      <a:pt x="944" y="586"/>
                    </a:lnTo>
                    <a:lnTo>
                      <a:pt x="925" y="595"/>
                    </a:lnTo>
                    <a:lnTo>
                      <a:pt x="907" y="599"/>
                    </a:lnTo>
                    <a:lnTo>
                      <a:pt x="892" y="621"/>
                    </a:lnTo>
                    <a:lnTo>
                      <a:pt x="877" y="608"/>
                    </a:lnTo>
                    <a:lnTo>
                      <a:pt x="859" y="577"/>
                    </a:lnTo>
                    <a:lnTo>
                      <a:pt x="840" y="556"/>
                    </a:lnTo>
                    <a:lnTo>
                      <a:pt x="825" y="499"/>
                    </a:lnTo>
                    <a:lnTo>
                      <a:pt x="807" y="447"/>
                    </a:lnTo>
                    <a:lnTo>
                      <a:pt x="792" y="490"/>
                    </a:lnTo>
                    <a:lnTo>
                      <a:pt x="774" y="399"/>
                    </a:lnTo>
                    <a:lnTo>
                      <a:pt x="759" y="330"/>
                    </a:lnTo>
                    <a:lnTo>
                      <a:pt x="740" y="369"/>
                    </a:lnTo>
                    <a:lnTo>
                      <a:pt x="722" y="339"/>
                    </a:lnTo>
                    <a:lnTo>
                      <a:pt x="707" y="187"/>
                    </a:lnTo>
                    <a:lnTo>
                      <a:pt x="692" y="287"/>
                    </a:lnTo>
                    <a:lnTo>
                      <a:pt x="674" y="278"/>
                    </a:lnTo>
                    <a:lnTo>
                      <a:pt x="655" y="369"/>
                    </a:lnTo>
                    <a:lnTo>
                      <a:pt x="640" y="434"/>
                    </a:lnTo>
                    <a:lnTo>
                      <a:pt x="622" y="421"/>
                    </a:lnTo>
                    <a:lnTo>
                      <a:pt x="607" y="360"/>
                    </a:lnTo>
                    <a:lnTo>
                      <a:pt x="588" y="313"/>
                    </a:lnTo>
                    <a:lnTo>
                      <a:pt x="570" y="378"/>
                    </a:lnTo>
                    <a:lnTo>
                      <a:pt x="555" y="291"/>
                    </a:lnTo>
                    <a:lnTo>
                      <a:pt x="537" y="243"/>
                    </a:lnTo>
                    <a:lnTo>
                      <a:pt x="522" y="508"/>
                    </a:lnTo>
                    <a:lnTo>
                      <a:pt x="503" y="477"/>
                    </a:lnTo>
                    <a:lnTo>
                      <a:pt x="488" y="508"/>
                    </a:lnTo>
                    <a:lnTo>
                      <a:pt x="470" y="460"/>
                    </a:lnTo>
                    <a:lnTo>
                      <a:pt x="451" y="425"/>
                    </a:lnTo>
                    <a:lnTo>
                      <a:pt x="437" y="408"/>
                    </a:lnTo>
                    <a:lnTo>
                      <a:pt x="418" y="469"/>
                    </a:lnTo>
                    <a:lnTo>
                      <a:pt x="403" y="490"/>
                    </a:lnTo>
                    <a:lnTo>
                      <a:pt x="385" y="477"/>
                    </a:lnTo>
                    <a:lnTo>
                      <a:pt x="370" y="490"/>
                    </a:lnTo>
                    <a:lnTo>
                      <a:pt x="351" y="490"/>
                    </a:lnTo>
                    <a:lnTo>
                      <a:pt x="333" y="421"/>
                    </a:lnTo>
                    <a:lnTo>
                      <a:pt x="318" y="438"/>
                    </a:lnTo>
                    <a:lnTo>
                      <a:pt x="300" y="412"/>
                    </a:lnTo>
                    <a:lnTo>
                      <a:pt x="285" y="382"/>
                    </a:lnTo>
                    <a:lnTo>
                      <a:pt x="266" y="373"/>
                    </a:lnTo>
                    <a:lnTo>
                      <a:pt x="251" y="313"/>
                    </a:lnTo>
                    <a:lnTo>
                      <a:pt x="233" y="273"/>
                    </a:lnTo>
                    <a:lnTo>
                      <a:pt x="218" y="191"/>
                    </a:lnTo>
                    <a:lnTo>
                      <a:pt x="200" y="161"/>
                    </a:lnTo>
                    <a:lnTo>
                      <a:pt x="185" y="200"/>
                    </a:lnTo>
                    <a:lnTo>
                      <a:pt x="166" y="178"/>
                    </a:lnTo>
                    <a:lnTo>
                      <a:pt x="148" y="117"/>
                    </a:lnTo>
                    <a:lnTo>
                      <a:pt x="133" y="139"/>
                    </a:lnTo>
                    <a:lnTo>
                      <a:pt x="114" y="204"/>
                    </a:lnTo>
                    <a:lnTo>
                      <a:pt x="100" y="169"/>
                    </a:lnTo>
                    <a:lnTo>
                      <a:pt x="81" y="326"/>
                    </a:lnTo>
                    <a:lnTo>
                      <a:pt x="66" y="122"/>
                    </a:lnTo>
                    <a:lnTo>
                      <a:pt x="48" y="0"/>
                    </a:lnTo>
                    <a:lnTo>
                      <a:pt x="33" y="26"/>
                    </a:lnTo>
                    <a:lnTo>
                      <a:pt x="14" y="187"/>
                    </a:lnTo>
                    <a:lnTo>
                      <a:pt x="0" y="174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Line 23">
                <a:extLst>
                  <a:ext uri="{FF2B5EF4-FFF2-40B4-BE49-F238E27FC236}">
                    <a16:creationId xmlns:a16="http://schemas.microsoft.com/office/drawing/2014/main" id="{5CD319E4-CD56-4980-84C3-7C8EE35AF1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7" y="2292"/>
                <a:ext cx="0" cy="14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Line 24">
                <a:extLst>
                  <a:ext uri="{FF2B5EF4-FFF2-40B4-BE49-F238E27FC236}">
                    <a16:creationId xmlns:a16="http://schemas.microsoft.com/office/drawing/2014/main" id="{A01CD54B-910C-44F7-BA31-E547EE2DDE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7" y="374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Line 25">
                <a:extLst>
                  <a:ext uri="{FF2B5EF4-FFF2-40B4-BE49-F238E27FC236}">
                    <a16:creationId xmlns:a16="http://schemas.microsoft.com/office/drawing/2014/main" id="{5BC95728-906C-4D12-95F5-38C0363027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7" y="3455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Line 26">
                <a:extLst>
                  <a:ext uri="{FF2B5EF4-FFF2-40B4-BE49-F238E27FC236}">
                    <a16:creationId xmlns:a16="http://schemas.microsoft.com/office/drawing/2014/main" id="{03861969-8C39-4B11-8DBE-66F06D1F06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7" y="316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Line 27">
                <a:extLst>
                  <a:ext uri="{FF2B5EF4-FFF2-40B4-BE49-F238E27FC236}">
                    <a16:creationId xmlns:a16="http://schemas.microsoft.com/office/drawing/2014/main" id="{1AA000F3-06CF-476A-8434-12AB9719AC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7" y="287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Line 28">
                <a:extLst>
                  <a:ext uri="{FF2B5EF4-FFF2-40B4-BE49-F238E27FC236}">
                    <a16:creationId xmlns:a16="http://schemas.microsoft.com/office/drawing/2014/main" id="{06E41BD0-2DC7-41A1-939F-ADD294293B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7" y="2582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Line 29">
                <a:extLst>
                  <a:ext uri="{FF2B5EF4-FFF2-40B4-BE49-F238E27FC236}">
                    <a16:creationId xmlns:a16="http://schemas.microsoft.com/office/drawing/2014/main" id="{CAFE51FE-DFBD-412C-894A-031C232ECF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7" y="2292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Line 30">
                <a:extLst>
                  <a:ext uri="{FF2B5EF4-FFF2-40B4-BE49-F238E27FC236}">
                    <a16:creationId xmlns:a16="http://schemas.microsoft.com/office/drawing/2014/main" id="{EB121063-18A5-40DF-9266-103E5A896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7" y="3745"/>
                <a:ext cx="251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Line 31">
                <a:extLst>
                  <a:ext uri="{FF2B5EF4-FFF2-40B4-BE49-F238E27FC236}">
                    <a16:creationId xmlns:a16="http://schemas.microsoft.com/office/drawing/2014/main" id="{ADD4C16B-340E-4A31-B5C6-E7AB36269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07" y="37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Line 32">
                <a:extLst>
                  <a:ext uri="{FF2B5EF4-FFF2-40B4-BE49-F238E27FC236}">
                    <a16:creationId xmlns:a16="http://schemas.microsoft.com/office/drawing/2014/main" id="{DADEE5A3-16D7-4293-96AD-A35B792CB6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11" y="37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Line 33">
                <a:extLst>
                  <a:ext uri="{FF2B5EF4-FFF2-40B4-BE49-F238E27FC236}">
                    <a16:creationId xmlns:a16="http://schemas.microsoft.com/office/drawing/2014/main" id="{7B4112B4-3123-402D-9AB8-45B4A176F8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1" y="37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Line 34">
                <a:extLst>
                  <a:ext uri="{FF2B5EF4-FFF2-40B4-BE49-F238E27FC236}">
                    <a16:creationId xmlns:a16="http://schemas.microsoft.com/office/drawing/2014/main" id="{32711A98-76C6-4ECA-AA9C-1CD80EC8C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15" y="37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Line 35">
                <a:extLst>
                  <a:ext uri="{FF2B5EF4-FFF2-40B4-BE49-F238E27FC236}">
                    <a16:creationId xmlns:a16="http://schemas.microsoft.com/office/drawing/2014/main" id="{79291A42-D585-4E0D-8329-21810E9128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18" y="37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Line 36">
                <a:extLst>
                  <a:ext uri="{FF2B5EF4-FFF2-40B4-BE49-F238E27FC236}">
                    <a16:creationId xmlns:a16="http://schemas.microsoft.com/office/drawing/2014/main" id="{1EDB4EE2-8DC7-49EC-B9CE-CEE29A590B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18" y="37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Line 37">
                <a:extLst>
                  <a:ext uri="{FF2B5EF4-FFF2-40B4-BE49-F238E27FC236}">
                    <a16:creationId xmlns:a16="http://schemas.microsoft.com/office/drawing/2014/main" id="{DE981605-12D4-4D29-9E73-70BB5C94AA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2" y="37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Line 38">
                <a:extLst>
                  <a:ext uri="{FF2B5EF4-FFF2-40B4-BE49-F238E27FC236}">
                    <a16:creationId xmlns:a16="http://schemas.microsoft.com/office/drawing/2014/main" id="{A2A48E8E-EBF7-48EC-AE42-D3D0883A1E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26" y="37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Line 39">
                <a:extLst>
                  <a:ext uri="{FF2B5EF4-FFF2-40B4-BE49-F238E27FC236}">
                    <a16:creationId xmlns:a16="http://schemas.microsoft.com/office/drawing/2014/main" id="{12A1C0F9-1120-49C1-9B4F-AFFE0E2F7E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30" y="37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Line 40">
                <a:extLst>
                  <a:ext uri="{FF2B5EF4-FFF2-40B4-BE49-F238E27FC236}">
                    <a16:creationId xmlns:a16="http://schemas.microsoft.com/office/drawing/2014/main" id="{BA7BE1AA-37C3-473A-9D66-428D7755B3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30" y="37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Line 41">
                <a:extLst>
                  <a:ext uri="{FF2B5EF4-FFF2-40B4-BE49-F238E27FC236}">
                    <a16:creationId xmlns:a16="http://schemas.microsoft.com/office/drawing/2014/main" id="{A0CE24F0-3535-44B2-AAB2-2B04BCC383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3" y="37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Line 42">
                <a:extLst>
                  <a:ext uri="{FF2B5EF4-FFF2-40B4-BE49-F238E27FC236}">
                    <a16:creationId xmlns:a16="http://schemas.microsoft.com/office/drawing/2014/main" id="{BF9FA538-157F-486B-AE76-CC89DEA545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37" y="37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Line 43">
                <a:extLst>
                  <a:ext uri="{FF2B5EF4-FFF2-40B4-BE49-F238E27FC236}">
                    <a16:creationId xmlns:a16="http://schemas.microsoft.com/office/drawing/2014/main" id="{57E07529-8A00-40EC-8459-B23B43AA55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37" y="3732"/>
                <a:ext cx="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Rectangle 44">
                <a:extLst>
                  <a:ext uri="{FF2B5EF4-FFF2-40B4-BE49-F238E27FC236}">
                    <a16:creationId xmlns:a16="http://schemas.microsoft.com/office/drawing/2014/main" id="{ECE65C51-6D61-4D91-9C73-4633ABC33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" y="3724"/>
                <a:ext cx="41" cy="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0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2" name="Rectangle 45">
                <a:extLst>
                  <a:ext uri="{FF2B5EF4-FFF2-40B4-BE49-F238E27FC236}">
                    <a16:creationId xmlns:a16="http://schemas.microsoft.com/office/drawing/2014/main" id="{941561B3-2062-4F31-8FB7-932CE2AE6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1" y="3433"/>
                <a:ext cx="63" cy="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20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3" name="Rectangle 46">
                <a:extLst>
                  <a:ext uri="{FF2B5EF4-FFF2-40B4-BE49-F238E27FC236}">
                    <a16:creationId xmlns:a16="http://schemas.microsoft.com/office/drawing/2014/main" id="{28C83E71-20AF-4183-9464-73E7CEA1E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1" y="3142"/>
                <a:ext cx="63" cy="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40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4" name="Rectangle 47">
                <a:extLst>
                  <a:ext uri="{FF2B5EF4-FFF2-40B4-BE49-F238E27FC236}">
                    <a16:creationId xmlns:a16="http://schemas.microsoft.com/office/drawing/2014/main" id="{4A69603A-1C73-4832-8291-6FCC5AE3A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1" y="2851"/>
                <a:ext cx="63" cy="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60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5" name="Rectangle 48">
                <a:extLst>
                  <a:ext uri="{FF2B5EF4-FFF2-40B4-BE49-F238E27FC236}">
                    <a16:creationId xmlns:a16="http://schemas.microsoft.com/office/drawing/2014/main" id="{5CB31203-EDAA-4FAA-B898-2B34B5D11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1" y="2561"/>
                <a:ext cx="63" cy="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80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6" name="Rectangle 49">
                <a:extLst>
                  <a:ext uri="{FF2B5EF4-FFF2-40B4-BE49-F238E27FC236}">
                    <a16:creationId xmlns:a16="http://schemas.microsoft.com/office/drawing/2014/main" id="{E423C36D-C08C-4BA5-A6E1-90775101F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" y="2270"/>
                <a:ext cx="81" cy="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100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7" name="Rectangle 50">
                <a:extLst>
                  <a:ext uri="{FF2B5EF4-FFF2-40B4-BE49-F238E27FC236}">
                    <a16:creationId xmlns:a16="http://schemas.microsoft.com/office/drawing/2014/main" id="{5E442EDD-FCC1-460B-871F-D8542D578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9" y="3789"/>
                <a:ext cx="137" cy="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2001年10月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8" name="Rectangle 51">
                <a:extLst>
                  <a:ext uri="{FF2B5EF4-FFF2-40B4-BE49-F238E27FC236}">
                    <a16:creationId xmlns:a16="http://schemas.microsoft.com/office/drawing/2014/main" id="{A1CFC478-ECCE-4E1A-8810-45883EA11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2" y="3789"/>
                <a:ext cx="137" cy="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2002年10月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9" name="Rectangle 52">
                <a:extLst>
                  <a:ext uri="{FF2B5EF4-FFF2-40B4-BE49-F238E27FC236}">
                    <a16:creationId xmlns:a16="http://schemas.microsoft.com/office/drawing/2014/main" id="{626A05F5-D89E-4E06-A699-235003D0B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2" y="3789"/>
                <a:ext cx="137" cy="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2003年10月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0" name="Rectangle 53">
                <a:extLst>
                  <a:ext uri="{FF2B5EF4-FFF2-40B4-BE49-F238E27FC236}">
                    <a16:creationId xmlns:a16="http://schemas.microsoft.com/office/drawing/2014/main" id="{F6A7835D-1E21-42DC-B58C-3F896E50A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6" y="3789"/>
                <a:ext cx="137" cy="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2004年10月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1" name="Rectangle 54">
                <a:extLst>
                  <a:ext uri="{FF2B5EF4-FFF2-40B4-BE49-F238E27FC236}">
                    <a16:creationId xmlns:a16="http://schemas.microsoft.com/office/drawing/2014/main" id="{2D566EA0-53E9-4952-84B6-1CA00153C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0" y="3789"/>
                <a:ext cx="137" cy="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2005年10月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2" name="Rectangle 55">
                <a:extLst>
                  <a:ext uri="{FF2B5EF4-FFF2-40B4-BE49-F238E27FC236}">
                    <a16:creationId xmlns:a16="http://schemas.microsoft.com/office/drawing/2014/main" id="{9764C6EE-1128-43F7-BF9F-9E01800FA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0" y="3789"/>
                <a:ext cx="137" cy="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2006年10月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3" name="Rectangle 56">
                <a:extLst>
                  <a:ext uri="{FF2B5EF4-FFF2-40B4-BE49-F238E27FC236}">
                    <a16:creationId xmlns:a16="http://schemas.microsoft.com/office/drawing/2014/main" id="{BBE4462B-BE06-433E-B9DB-4FBAF31F3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3" y="3789"/>
                <a:ext cx="137" cy="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2007年10月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4" name="Rectangle 57">
                <a:extLst>
                  <a:ext uri="{FF2B5EF4-FFF2-40B4-BE49-F238E27FC236}">
                    <a16:creationId xmlns:a16="http://schemas.microsoft.com/office/drawing/2014/main" id="{7126A24A-9A6D-41AF-9AB9-34BFD1273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7" y="3789"/>
                <a:ext cx="137" cy="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2008年10月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5" name="Rectangle 58">
                <a:extLst>
                  <a:ext uri="{FF2B5EF4-FFF2-40B4-BE49-F238E27FC236}">
                    <a16:creationId xmlns:a16="http://schemas.microsoft.com/office/drawing/2014/main" id="{BA41B9C2-F1D8-4197-94F2-1E5008011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1" y="3789"/>
                <a:ext cx="137" cy="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2009年10月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6" name="Rectangle 59">
                <a:extLst>
                  <a:ext uri="{FF2B5EF4-FFF2-40B4-BE49-F238E27FC236}">
                    <a16:creationId xmlns:a16="http://schemas.microsoft.com/office/drawing/2014/main" id="{944CCAC9-E95A-4F10-AA31-DA4F3AB6B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1" y="3789"/>
                <a:ext cx="137" cy="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2010年10月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7" name="Rectangle 60">
                <a:extLst>
                  <a:ext uri="{FF2B5EF4-FFF2-40B4-BE49-F238E27FC236}">
                    <a16:creationId xmlns:a16="http://schemas.microsoft.com/office/drawing/2014/main" id="{14B5C6EC-3DF4-47A0-95BD-7FFDA42ED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4" y="3789"/>
                <a:ext cx="137" cy="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2011年10月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8" name="Rectangle 61">
                <a:extLst>
                  <a:ext uri="{FF2B5EF4-FFF2-40B4-BE49-F238E27FC236}">
                    <a16:creationId xmlns:a16="http://schemas.microsoft.com/office/drawing/2014/main" id="{5DABEEC0-2DE5-47A6-A919-2180C4423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8" y="3789"/>
                <a:ext cx="137" cy="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2012年10月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9" name="Rectangle 62">
                <a:extLst>
                  <a:ext uri="{FF2B5EF4-FFF2-40B4-BE49-F238E27FC236}">
                    <a16:creationId xmlns:a16="http://schemas.microsoft.com/office/drawing/2014/main" id="{DD4EE001-3C86-46B6-8508-36C618A2D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8" y="3789"/>
                <a:ext cx="137" cy="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2013年10月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0" name="Rectangle 63">
                <a:extLst>
                  <a:ext uri="{FF2B5EF4-FFF2-40B4-BE49-F238E27FC236}">
                    <a16:creationId xmlns:a16="http://schemas.microsoft.com/office/drawing/2014/main" id="{58177133-6B63-4D6F-BB1F-CF5746FA8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" y="3246"/>
                <a:ext cx="460" cy="347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Rectangle 64">
                <a:extLst>
                  <a:ext uri="{FF2B5EF4-FFF2-40B4-BE49-F238E27FC236}">
                    <a16:creationId xmlns:a16="http://schemas.microsoft.com/office/drawing/2014/main" id="{DFA23BAC-A37B-45AE-872B-93FFD5ECC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1" y="3272"/>
                <a:ext cx="22" cy="26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Rectangle 65">
                <a:extLst>
                  <a:ext uri="{FF2B5EF4-FFF2-40B4-BE49-F238E27FC236}">
                    <a16:creationId xmlns:a16="http://schemas.microsoft.com/office/drawing/2014/main" id="{9BFDBABB-A046-47F1-B214-D7250EDBD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8" y="3264"/>
                <a:ext cx="244" cy="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新井注气增油(t/d)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3" name="Rectangle 66">
                <a:extLst>
                  <a:ext uri="{FF2B5EF4-FFF2-40B4-BE49-F238E27FC236}">
                    <a16:creationId xmlns:a16="http://schemas.microsoft.com/office/drawing/2014/main" id="{6836B752-FE92-4C07-801C-0B19F2E02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1" y="3342"/>
                <a:ext cx="22" cy="26"/>
              </a:xfrm>
              <a:prstGeom prst="rect">
                <a:avLst/>
              </a:prstGeom>
              <a:solidFill>
                <a:srgbClr val="00FFFF"/>
              </a:solidFill>
              <a:ln w="635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Rectangle 67">
                <a:extLst>
                  <a:ext uri="{FF2B5EF4-FFF2-40B4-BE49-F238E27FC236}">
                    <a16:creationId xmlns:a16="http://schemas.microsoft.com/office/drawing/2014/main" id="{AF1776BA-6A68-439F-AD3D-567AE8B74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8" y="3333"/>
                <a:ext cx="244" cy="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新井投产产油（t/d)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" name="Rectangle 68">
                <a:extLst>
                  <a:ext uri="{FF2B5EF4-FFF2-40B4-BE49-F238E27FC236}">
                    <a16:creationId xmlns:a16="http://schemas.microsoft.com/office/drawing/2014/main" id="{6F63EE17-30E5-4D41-A857-16F43A519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1" y="3411"/>
                <a:ext cx="22" cy="26"/>
              </a:xfrm>
              <a:prstGeom prst="rect">
                <a:avLst/>
              </a:prstGeom>
              <a:solidFill>
                <a:srgbClr val="FF99CC"/>
              </a:solidFill>
              <a:ln w="11113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" name="Rectangle 69">
                <a:extLst>
                  <a:ext uri="{FF2B5EF4-FFF2-40B4-BE49-F238E27FC236}">
                    <a16:creationId xmlns:a16="http://schemas.microsoft.com/office/drawing/2014/main" id="{A116E9A9-D3E9-462D-996E-0D546CBB8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8" y="3403"/>
                <a:ext cx="259" cy="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老井CO2增油(t/d)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" name="Rectangle 70">
                <a:extLst>
                  <a:ext uri="{FF2B5EF4-FFF2-40B4-BE49-F238E27FC236}">
                    <a16:creationId xmlns:a16="http://schemas.microsoft.com/office/drawing/2014/main" id="{FB826001-00ED-49C8-8B2E-9297FBFF4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1" y="3481"/>
                <a:ext cx="22" cy="26"/>
              </a:xfrm>
              <a:prstGeom prst="rect">
                <a:avLst/>
              </a:prstGeom>
              <a:solidFill>
                <a:srgbClr val="FFCC99"/>
              </a:solidFill>
              <a:ln w="635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" name="Rectangle 71">
                <a:extLst>
                  <a:ext uri="{FF2B5EF4-FFF2-40B4-BE49-F238E27FC236}">
                    <a16:creationId xmlns:a16="http://schemas.microsoft.com/office/drawing/2014/main" id="{F61604CE-F0C9-4F78-907B-14CEDE909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8" y="3472"/>
                <a:ext cx="263" cy="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压裂+深抽增产(t/d)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" name="Rectangle 72">
                <a:extLst>
                  <a:ext uri="{FF2B5EF4-FFF2-40B4-BE49-F238E27FC236}">
                    <a16:creationId xmlns:a16="http://schemas.microsoft.com/office/drawing/2014/main" id="{D2DDC12B-D48B-4EDC-88A6-BE304024A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1" y="3550"/>
                <a:ext cx="22" cy="26"/>
              </a:xfrm>
              <a:prstGeom prst="rect">
                <a:avLst/>
              </a:prstGeom>
              <a:solidFill>
                <a:srgbClr val="9999FF"/>
              </a:solidFill>
              <a:ln w="635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" name="Rectangle 73">
                <a:extLst>
                  <a:ext uri="{FF2B5EF4-FFF2-40B4-BE49-F238E27FC236}">
                    <a16:creationId xmlns:a16="http://schemas.microsoft.com/office/drawing/2014/main" id="{F917A56F-3D84-45A4-8BDA-103207D6D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8" y="3541"/>
                <a:ext cx="267" cy="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无措施递减预测(t/d)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5" name="Rectangle 75">
              <a:extLst>
                <a:ext uri="{FF2B5EF4-FFF2-40B4-BE49-F238E27FC236}">
                  <a16:creationId xmlns:a16="http://schemas.microsoft.com/office/drawing/2014/main" id="{2394B6D0-CBF6-472A-9D50-C0CFD63B9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" y="2940"/>
              <a:ext cx="532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waterflooding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Line 76">
              <a:extLst>
                <a:ext uri="{FF2B5EF4-FFF2-40B4-BE49-F238E27FC236}">
                  <a16:creationId xmlns:a16="http://schemas.microsoft.com/office/drawing/2014/main" id="{F6A31D76-7C5E-4DDC-BBE2-182957CC20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82" y="2305"/>
              <a:ext cx="0" cy="1447"/>
            </a:xfrm>
            <a:prstGeom prst="line">
              <a:avLst/>
            </a:prstGeom>
            <a:noFill/>
            <a:ln w="174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Line 77">
              <a:extLst>
                <a:ext uri="{FF2B5EF4-FFF2-40B4-BE49-F238E27FC236}">
                  <a16:creationId xmlns:a16="http://schemas.microsoft.com/office/drawing/2014/main" id="{AF64C560-89CC-4FCA-A1B4-127B67CA83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6" y="2305"/>
              <a:ext cx="0" cy="1446"/>
            </a:xfrm>
            <a:prstGeom prst="line">
              <a:avLst/>
            </a:prstGeom>
            <a:noFill/>
            <a:ln w="174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Rectangle 78">
              <a:extLst>
                <a:ext uri="{FF2B5EF4-FFF2-40B4-BE49-F238E27FC236}">
                  <a16:creationId xmlns:a16="http://schemas.microsoft.com/office/drawing/2014/main" id="{8606BB07-F4F7-4691-830B-91429FB32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6" y="2426"/>
              <a:ext cx="465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Side injection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80">
              <a:extLst>
                <a:ext uri="{FF2B5EF4-FFF2-40B4-BE49-F238E27FC236}">
                  <a16:creationId xmlns:a16="http://schemas.microsoft.com/office/drawing/2014/main" id="{A69CA358-3191-4958-B23C-B2090A505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3" y="2802"/>
              <a:ext cx="372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Fracturing 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81">
              <a:extLst>
                <a:ext uri="{FF2B5EF4-FFF2-40B4-BE49-F238E27FC236}">
                  <a16:creationId xmlns:a16="http://schemas.microsoft.com/office/drawing/2014/main" id="{A10F7B57-C25D-47DD-91C0-8D07E9C5F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3" y="2885"/>
              <a:ext cx="372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&amp; deepening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83">
              <a:extLst>
                <a:ext uri="{FF2B5EF4-FFF2-40B4-BE49-F238E27FC236}">
                  <a16:creationId xmlns:a16="http://schemas.microsoft.com/office/drawing/2014/main" id="{92EF5F79-0968-47C0-9C8D-CD8DE2221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" y="2387"/>
              <a:ext cx="90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800" dirty="0">
                  <a:solidFill>
                    <a:srgbClr val="000000"/>
                  </a:solidFill>
                  <a:ea typeface="黑体" panose="02010609060101010101" pitchFamily="49" charset="-122"/>
                  <a:cs typeface="Arial" panose="020B0604020202020204" pitchFamily="34" charset="0"/>
                </a:rPr>
                <a:t>CO</a:t>
              </a:r>
              <a:r>
                <a:rPr lang="en-US" altLang="zh-CN" sz="800" baseline="-25000" dirty="0">
                  <a:solidFill>
                    <a:srgbClr val="000000"/>
                  </a:solidFill>
                  <a:ea typeface="黑体" panose="02010609060101010101" pitchFamily="49" charset="-122"/>
                  <a:cs typeface="Arial" panose="020B0604020202020204" pitchFamily="34" charset="0"/>
                </a:rPr>
                <a:t>2</a:t>
              </a:r>
              <a:r>
                <a:rPr lang="en-US" altLang="zh-CN" sz="800" dirty="0">
                  <a:solidFill>
                    <a:srgbClr val="000000"/>
                  </a:solidFill>
                  <a:ea typeface="黑体" panose="02010609060101010101" pitchFamily="49" charset="-122"/>
                  <a:cs typeface="Arial" panose="020B0604020202020204" pitchFamily="34" charset="0"/>
                </a:rPr>
                <a:t>-EOR from new wells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</p:grpSp>
      <p:sp>
        <p:nvSpPr>
          <p:cNvPr id="111" name="Rectangle 83">
            <a:extLst>
              <a:ext uri="{FF2B5EF4-FFF2-40B4-BE49-F238E27FC236}">
                <a16:creationId xmlns:a16="http://schemas.microsoft.com/office/drawing/2014/main" id="{7A2DFC12-C83B-4F4A-8A82-43912C5AD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3537" y="1666571"/>
            <a:ext cx="1439863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800" dirty="0">
                <a:solidFill>
                  <a:srgbClr val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CO</a:t>
            </a:r>
            <a:r>
              <a:rPr lang="en-US" altLang="zh-CN" sz="800" baseline="-25000" dirty="0">
                <a:solidFill>
                  <a:srgbClr val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en-US" altLang="zh-CN" sz="800" dirty="0">
                <a:solidFill>
                  <a:srgbClr val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-EOR from old wells</a:t>
            </a:r>
            <a:endParaRPr kumimoji="0" lang="zh-CN" altLang="zh-CN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43CFD68E-8141-4BD3-923A-AE35912C2355}"/>
              </a:ext>
            </a:extLst>
          </p:cNvPr>
          <p:cNvSpPr txBox="1"/>
          <p:nvPr/>
        </p:nvSpPr>
        <p:spPr>
          <a:xfrm>
            <a:off x="4963257" y="2628963"/>
            <a:ext cx="864096" cy="923330"/>
          </a:xfrm>
          <a:prstGeom prst="rect">
            <a:avLst/>
          </a:prstGeom>
          <a:solidFill>
            <a:srgbClr val="9999FF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1FFF5E79-FC42-4DD3-9777-9A7BEB90E052}"/>
              </a:ext>
            </a:extLst>
          </p:cNvPr>
          <p:cNvSpPr txBox="1"/>
          <p:nvPr/>
        </p:nvSpPr>
        <p:spPr>
          <a:xfrm>
            <a:off x="7267513" y="1476835"/>
            <a:ext cx="72008" cy="7200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2B819925-61BC-4C26-A684-4DC74402364D}"/>
              </a:ext>
            </a:extLst>
          </p:cNvPr>
          <p:cNvSpPr txBox="1"/>
          <p:nvPr/>
        </p:nvSpPr>
        <p:spPr>
          <a:xfrm>
            <a:off x="7278943" y="1692859"/>
            <a:ext cx="72008" cy="72008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15" name="TextBox 10">
            <a:extLst>
              <a:ext uri="{FF2B5EF4-FFF2-40B4-BE49-F238E27FC236}">
                <a16:creationId xmlns:a16="http://schemas.microsoft.com/office/drawing/2014/main" id="{969128DF-6254-4A83-9845-74692E63A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4293096"/>
            <a:ext cx="4305268" cy="2148665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35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chemeClr val="tx1"/>
                </a:solidFill>
                <a:latin typeface="+mn-lt"/>
              </a:rPr>
              <a:t>Source: </a:t>
            </a:r>
            <a:r>
              <a:rPr lang="en-US" altLang="zh-CN" sz="1600" b="0" dirty="0">
                <a:solidFill>
                  <a:schemeClr val="tx1"/>
                </a:solidFill>
                <a:latin typeface="+mn-lt"/>
              </a:rPr>
              <a:t>Natural CO</a:t>
            </a:r>
            <a:r>
              <a:rPr lang="en-US" altLang="zh-CN" sz="1600" b="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sz="1600" b="0" dirty="0">
                <a:solidFill>
                  <a:schemeClr val="tx1"/>
                </a:solidFill>
                <a:latin typeface="+mn-lt"/>
              </a:rPr>
              <a:t> gas produced from </a:t>
            </a:r>
            <a:r>
              <a:rPr lang="en-US" altLang="zh-CN" sz="1600" b="0" dirty="0" err="1">
                <a:solidFill>
                  <a:schemeClr val="tx1"/>
                </a:solidFill>
                <a:latin typeface="+mn-lt"/>
              </a:rPr>
              <a:t>Subei</a:t>
            </a:r>
            <a:r>
              <a:rPr lang="en-US" altLang="zh-CN" sz="1600" b="0" dirty="0">
                <a:solidFill>
                  <a:schemeClr val="tx1"/>
                </a:solidFill>
                <a:latin typeface="+mn-lt"/>
              </a:rPr>
              <a:t> basin</a:t>
            </a:r>
          </a:p>
          <a:p>
            <a:pPr marL="285750" indent="-285750">
              <a:lnSpc>
                <a:spcPts val="25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en-US" altLang="zh-CN" sz="1600" b="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ts val="35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Accumulative injection amount: </a:t>
            </a:r>
            <a:r>
              <a:rPr lang="en-US" altLang="zh-CN" dirty="0"/>
              <a:t>196 thousand tons</a:t>
            </a:r>
          </a:p>
        </p:txBody>
      </p:sp>
      <p:sp>
        <p:nvSpPr>
          <p:cNvPr id="116" name="TextBox 10">
            <a:extLst>
              <a:ext uri="{FF2B5EF4-FFF2-40B4-BE49-F238E27FC236}">
                <a16:creationId xmlns:a16="http://schemas.microsoft.com/office/drawing/2014/main" id="{7C4698E0-7FDB-4FFB-9828-1F00183CA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854" y="4236764"/>
            <a:ext cx="4352733" cy="2277547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Reservoir type</a:t>
            </a:r>
            <a:r>
              <a:rPr lang="en-US" altLang="zh-CN" b="1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Taizhou formation, </a:t>
            </a:r>
            <a:r>
              <a:rPr lang="en-US" altLang="zh-CN" sz="1600" dirty="0" err="1">
                <a:solidFill>
                  <a:schemeClr val="tx1"/>
                </a:solidFill>
                <a:latin typeface="+mn-lt"/>
              </a:rPr>
              <a:t>Caoshe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 Oilfield, </a:t>
            </a:r>
            <a:r>
              <a:rPr lang="en-US" altLang="zh-CN" sz="1600" dirty="0" err="1">
                <a:solidFill>
                  <a:schemeClr val="tx1"/>
                </a:solidFill>
                <a:latin typeface="+mn-lt"/>
              </a:rPr>
              <a:t>Subei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 Basin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Permeability: </a:t>
            </a:r>
            <a:r>
              <a:rPr lang="en-US" altLang="zh-CN" sz="1600" dirty="0"/>
              <a:t>24.77</a:t>
            </a:r>
            <a:r>
              <a:rPr lang="en-US" altLang="zh-CN" sz="1200" dirty="0">
                <a:ea typeface="黑体" panose="02010609060101010101" pitchFamily="49" charset="-122"/>
              </a:rPr>
              <a:t>╳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en-US" altLang="zh-CN" sz="1600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-3</a:t>
            </a: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µm</a:t>
            </a:r>
            <a:r>
              <a:rPr lang="en-US" altLang="zh-CN" sz="1600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Temperature: </a:t>
            </a:r>
            <a:r>
              <a:rPr lang="en-US" altLang="zh-CN" sz="1600" dirty="0"/>
              <a:t>110</a:t>
            </a:r>
            <a:r>
              <a:rPr lang="en-US" altLang="zh-CN" dirty="0"/>
              <a:t>℃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Formation Pressure</a:t>
            </a:r>
            <a:r>
              <a:rPr lang="en-US" altLang="zh-CN" dirty="0"/>
              <a:t>: 32MPa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chemeClr val="tx1"/>
                </a:solidFill>
                <a:latin typeface="+mn-lt"/>
              </a:rPr>
              <a:t>Injection Scenario: 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CO</a:t>
            </a:r>
            <a:r>
              <a:rPr lang="en-US" altLang="zh-CN" sz="16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 miscible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Well: 1</a:t>
            </a:r>
            <a:r>
              <a:rPr lang="en-US" altLang="zh-CN" dirty="0"/>
              <a:t>5 producers and 5 injectors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Incremental RF</a:t>
            </a:r>
            <a:r>
              <a:rPr lang="en-US" altLang="zh-CN" b="1" dirty="0">
                <a:solidFill>
                  <a:schemeClr val="tx1"/>
                </a:solidFill>
              </a:rPr>
              <a:t>: </a:t>
            </a:r>
            <a:r>
              <a:rPr lang="en-US" altLang="zh-CN" dirty="0"/>
              <a:t>7.89</a:t>
            </a:r>
            <a:r>
              <a:rPr lang="en-US" altLang="zh-CN" dirty="0">
                <a:solidFill>
                  <a:schemeClr val="tx1"/>
                </a:solidFill>
              </a:rPr>
              <a:t>%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11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88" y="3346752"/>
            <a:ext cx="4573183" cy="299486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>
                <a:solidFill>
                  <a:srgbClr val="C00000"/>
                </a:solidFill>
              </a:rPr>
              <a:t>CO</a:t>
            </a:r>
            <a:r>
              <a:rPr lang="en-US" altLang="zh-CN" sz="3600" baseline="-25000">
                <a:solidFill>
                  <a:srgbClr val="C00000"/>
                </a:solidFill>
              </a:rPr>
              <a:t>2</a:t>
            </a:r>
            <a:r>
              <a:rPr lang="en-US" altLang="zh-CN" sz="360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EOR and storage Cases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22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Freeform 158"/>
          <p:cNvSpPr>
            <a:spLocks/>
          </p:cNvSpPr>
          <p:nvPr/>
        </p:nvSpPr>
        <p:spPr bwMode="gray">
          <a:xfrm rot="5571844" flipH="1">
            <a:off x="1315235" y="3450349"/>
            <a:ext cx="1853053" cy="2162401"/>
          </a:xfrm>
          <a:custGeom>
            <a:avLst/>
            <a:gdLst>
              <a:gd name="T0" fmla="*/ 1184 w 1824"/>
              <a:gd name="T1" fmla="*/ 204813 h 2648"/>
              <a:gd name="T2" fmla="*/ 7106 w 1824"/>
              <a:gd name="T3" fmla="*/ 176367 h 2648"/>
              <a:gd name="T4" fmla="*/ 16581 w 1824"/>
              <a:gd name="T5" fmla="*/ 150765 h 2648"/>
              <a:gd name="T6" fmla="*/ 28424 w 1824"/>
              <a:gd name="T7" fmla="*/ 126112 h 2648"/>
              <a:gd name="T8" fmla="*/ 41452 w 1824"/>
              <a:gd name="T9" fmla="*/ 105251 h 2648"/>
              <a:gd name="T10" fmla="*/ 56848 w 1824"/>
              <a:gd name="T11" fmla="*/ 87235 h 2648"/>
              <a:gd name="T12" fmla="*/ 72245 w 1824"/>
              <a:gd name="T13" fmla="*/ 70167 h 2648"/>
              <a:gd name="T14" fmla="*/ 88826 w 1824"/>
              <a:gd name="T15" fmla="*/ 55944 h 2648"/>
              <a:gd name="T16" fmla="*/ 104222 w 1824"/>
              <a:gd name="T17" fmla="*/ 43618 h 2648"/>
              <a:gd name="T18" fmla="*/ 118434 w 1824"/>
              <a:gd name="T19" fmla="*/ 34135 h 2648"/>
              <a:gd name="T20" fmla="*/ 131462 w 1824"/>
              <a:gd name="T21" fmla="*/ 25602 h 2648"/>
              <a:gd name="T22" fmla="*/ 143305 w 1824"/>
              <a:gd name="T23" fmla="*/ 19912 h 2648"/>
              <a:gd name="T24" fmla="*/ 152780 w 1824"/>
              <a:gd name="T25" fmla="*/ 15171 h 2648"/>
              <a:gd name="T26" fmla="*/ 157518 w 1824"/>
              <a:gd name="T27" fmla="*/ 13275 h 2648"/>
              <a:gd name="T28" fmla="*/ 159886 w 1824"/>
              <a:gd name="T29" fmla="*/ 11378 h 2648"/>
              <a:gd name="T30" fmla="*/ 226209 w 1824"/>
              <a:gd name="T31" fmla="*/ 4741 h 2648"/>
              <a:gd name="T32" fmla="*/ 204891 w 1824"/>
              <a:gd name="T33" fmla="*/ 27498 h 2648"/>
              <a:gd name="T34" fmla="*/ 203707 w 1824"/>
              <a:gd name="T35" fmla="*/ 27498 h 2648"/>
              <a:gd name="T36" fmla="*/ 197785 w 1824"/>
              <a:gd name="T37" fmla="*/ 28446 h 2648"/>
              <a:gd name="T38" fmla="*/ 189495 w 1824"/>
              <a:gd name="T39" fmla="*/ 30343 h 2648"/>
              <a:gd name="T40" fmla="*/ 180020 w 1824"/>
              <a:gd name="T41" fmla="*/ 34135 h 2648"/>
              <a:gd name="T42" fmla="*/ 165808 w 1824"/>
              <a:gd name="T43" fmla="*/ 38877 h 2648"/>
              <a:gd name="T44" fmla="*/ 151596 w 1824"/>
              <a:gd name="T45" fmla="*/ 44566 h 2648"/>
              <a:gd name="T46" fmla="*/ 136199 w 1824"/>
              <a:gd name="T47" fmla="*/ 52151 h 2648"/>
              <a:gd name="T48" fmla="*/ 118434 w 1824"/>
              <a:gd name="T49" fmla="*/ 62582 h 2648"/>
              <a:gd name="T50" fmla="*/ 100669 w 1824"/>
              <a:gd name="T51" fmla="*/ 74908 h 2648"/>
              <a:gd name="T52" fmla="*/ 82904 w 1824"/>
              <a:gd name="T53" fmla="*/ 89132 h 2648"/>
              <a:gd name="T54" fmla="*/ 65139 w 1824"/>
              <a:gd name="T55" fmla="*/ 106199 h 2648"/>
              <a:gd name="T56" fmla="*/ 48558 w 1824"/>
              <a:gd name="T57" fmla="*/ 126112 h 2648"/>
              <a:gd name="T58" fmla="*/ 31977 w 1824"/>
              <a:gd name="T59" fmla="*/ 148869 h 2648"/>
              <a:gd name="T60" fmla="*/ 17765 w 1824"/>
              <a:gd name="T61" fmla="*/ 174470 h 2648"/>
              <a:gd name="T62" fmla="*/ 5922 w 1824"/>
              <a:gd name="T63" fmla="*/ 203865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800" b="0"/>
          </a:p>
        </p:txBody>
      </p:sp>
      <p:sp>
        <p:nvSpPr>
          <p:cNvPr id="3" name="TextBox 2"/>
          <p:cNvSpPr txBox="1"/>
          <p:nvPr/>
        </p:nvSpPr>
        <p:spPr>
          <a:xfrm>
            <a:off x="577611" y="1124744"/>
            <a:ext cx="8203556" cy="1938992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r>
              <a:rPr lang="en-US" altLang="zh-CN" sz="2400" b="1" dirty="0"/>
              <a:t>Reservoir type: </a:t>
            </a:r>
            <a:r>
              <a:rPr lang="en-US" altLang="zh-CN" sz="2400" dirty="0"/>
              <a:t>high water cut, low permeability, tight.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r>
              <a:rPr lang="en-US" altLang="zh-CN" sz="2400" b="1" dirty="0"/>
              <a:t>Project Number: </a:t>
            </a:r>
            <a:r>
              <a:rPr lang="en-US" altLang="zh-CN" sz="2400" dirty="0"/>
              <a:t>26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r>
              <a:rPr lang="en-US" altLang="zh-CN" sz="2400" b="1" dirty="0"/>
              <a:t>Incremental injection amount: </a:t>
            </a:r>
            <a:r>
              <a:rPr lang="en-US" altLang="zh-CN" sz="2400" dirty="0"/>
              <a:t>1.77</a:t>
            </a:r>
            <a:r>
              <a:rPr lang="en-US" altLang="zh-CN" sz="2400" dirty="0">
                <a:ea typeface="宋体"/>
              </a:rPr>
              <a:t>×10</a:t>
            </a:r>
            <a:r>
              <a:rPr lang="en-US" altLang="zh-CN" sz="2400" baseline="30000" dirty="0">
                <a:ea typeface="宋体"/>
              </a:rPr>
              <a:t>6</a:t>
            </a:r>
            <a:r>
              <a:rPr lang="en-US" altLang="zh-CN" sz="2400" baseline="30000" dirty="0"/>
              <a:t> </a:t>
            </a:r>
            <a:r>
              <a:rPr lang="en-US" altLang="zh-CN" sz="2400" dirty="0"/>
              <a:t>tons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r>
              <a:rPr lang="en-US" altLang="zh-CN" sz="2400" b="1" dirty="0"/>
              <a:t>Incremental oil recovery: </a:t>
            </a:r>
            <a:r>
              <a:rPr lang="en-US" altLang="zh-CN" sz="2400" dirty="0"/>
              <a:t>28</a:t>
            </a:r>
            <a:r>
              <a:rPr lang="en-US" altLang="zh-CN" sz="2400" dirty="0">
                <a:ea typeface="宋体"/>
              </a:rPr>
              <a:t>×10</a:t>
            </a:r>
            <a:r>
              <a:rPr lang="en-US" altLang="zh-CN" sz="2400" baseline="30000" dirty="0">
                <a:ea typeface="宋体"/>
              </a:rPr>
              <a:t>4</a:t>
            </a:r>
            <a:r>
              <a:rPr lang="en-US" altLang="zh-CN" sz="2400" baseline="30000" dirty="0"/>
              <a:t> </a:t>
            </a:r>
            <a:r>
              <a:rPr lang="en-US" altLang="zh-CN" sz="2400" dirty="0"/>
              <a:t>tons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r>
              <a:rPr lang="en-US" altLang="zh-CN" sz="2400" b="1" dirty="0"/>
              <a:t>Oil exchange rate: </a:t>
            </a:r>
            <a:r>
              <a:rPr lang="en-US" altLang="zh-CN" sz="2400" dirty="0"/>
              <a:t>0.16 t/t CO</a:t>
            </a:r>
            <a:r>
              <a:rPr lang="en-US" altLang="zh-CN" sz="2400" baseline="-25000" dirty="0"/>
              <a:t>2</a:t>
            </a:r>
            <a:r>
              <a:rPr lang="en-US" altLang="zh-CN" sz="2400" dirty="0"/>
              <a:t>.</a:t>
            </a:r>
            <a:endParaRPr lang="zh-CN" altLang="en-US" sz="2400" dirty="0"/>
          </a:p>
        </p:txBody>
      </p:sp>
      <p:grpSp>
        <p:nvGrpSpPr>
          <p:cNvPr id="40" name="组合 39"/>
          <p:cNvGrpSpPr/>
          <p:nvPr/>
        </p:nvGrpSpPr>
        <p:grpSpPr>
          <a:xfrm>
            <a:off x="4782201" y="3385379"/>
            <a:ext cx="4126595" cy="2989999"/>
            <a:chOff x="4782201" y="3385379"/>
            <a:chExt cx="4126595" cy="2989999"/>
          </a:xfrm>
        </p:grpSpPr>
        <p:grpSp>
          <p:nvGrpSpPr>
            <p:cNvPr id="7" name="组合 7"/>
            <p:cNvGrpSpPr>
              <a:grpSpLocks/>
            </p:cNvGrpSpPr>
            <p:nvPr/>
          </p:nvGrpSpPr>
          <p:grpSpPr bwMode="auto">
            <a:xfrm>
              <a:off x="4782201" y="3385379"/>
              <a:ext cx="4126595" cy="2989999"/>
              <a:chOff x="6402953" y="3678671"/>
              <a:chExt cx="4559598" cy="2991148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6425491" y="3814894"/>
                <a:ext cx="4047567" cy="2000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zh-CN" altLang="en-US" sz="7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9" name="Picture 30" descr="2001中国石油化工集团公司油气田分布图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6" t="4500" r="4179" b="5428"/>
              <a:stretch>
                <a:fillRect/>
              </a:stretch>
            </p:blipFill>
            <p:spPr bwMode="auto">
              <a:xfrm>
                <a:off x="6402953" y="3678671"/>
                <a:ext cx="4559598" cy="29911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6869911" y="4336022"/>
                <a:ext cx="693919" cy="3078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700" b="1" dirty="0" err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Tahe</a:t>
                </a:r>
                <a:r>
                  <a:rPr lang="en-US" altLang="zh-CN" sz="700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Oilfield</a:t>
                </a:r>
                <a:endParaRPr lang="zh-CN" altLang="en-US" sz="7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7515574" y="4266943"/>
                <a:ext cx="787668" cy="3078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700" b="1" dirty="0" err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Baolang</a:t>
                </a:r>
                <a:r>
                  <a:rPr lang="en-US" altLang="zh-CN" sz="700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oilfield</a:t>
                </a: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9245961" y="4205839"/>
                <a:ext cx="579640" cy="200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700" b="1" dirty="0" err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Dongbei</a:t>
                </a:r>
                <a:endParaRPr lang="zh-CN" altLang="en-US" sz="7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8212672" y="4998663"/>
                <a:ext cx="701023" cy="4156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700" b="1" dirty="0" err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Honghe</a:t>
                </a:r>
                <a:r>
                  <a:rPr lang="en-US" altLang="zh-CN" sz="700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oilfield</a:t>
                </a:r>
                <a:r>
                  <a:rPr lang="zh-CN" altLang="en-US" sz="700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en-US" altLang="zh-CN" sz="700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(</a:t>
                </a:r>
                <a:r>
                  <a:rPr lang="en-US" altLang="zh-CN" sz="700" b="1" dirty="0" err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Huabei</a:t>
                </a:r>
                <a:r>
                  <a:rPr lang="en-US" altLang="zh-CN" sz="700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)</a:t>
                </a:r>
                <a:endParaRPr lang="zh-CN" altLang="en-US" sz="7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8974825" y="4744321"/>
                <a:ext cx="907080" cy="3078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700" b="1" dirty="0" err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Shengli</a:t>
                </a:r>
                <a:r>
                  <a:rPr lang="en-US" altLang="zh-CN" sz="700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Oilfield</a:t>
                </a:r>
                <a:endParaRPr lang="zh-CN" altLang="en-US" sz="7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8626545" y="5244876"/>
                <a:ext cx="827335" cy="3078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700" b="1" dirty="0" err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Zhongyuan</a:t>
                </a:r>
                <a:r>
                  <a:rPr lang="en-US" altLang="zh-CN" sz="700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oilfield</a:t>
                </a:r>
                <a:endParaRPr lang="zh-CN" altLang="en-US" sz="7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9386299" y="5408647"/>
                <a:ext cx="1026021" cy="200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700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Jiangsu oilfield</a:t>
                </a:r>
                <a:endParaRPr lang="zh-CN" altLang="en-US" sz="7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9351640" y="5249128"/>
                <a:ext cx="1063899" cy="200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700" b="1" dirty="0" err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Huadong</a:t>
                </a:r>
                <a:r>
                  <a:rPr lang="en-US" altLang="zh-CN" sz="700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oilfield</a:t>
                </a:r>
                <a:endParaRPr lang="zh-CN" altLang="en-US" sz="7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8" name="Rectangle 35"/>
              <p:cNvSpPr>
                <a:spLocks noChangeArrowheads="1"/>
              </p:cNvSpPr>
              <p:nvPr/>
            </p:nvSpPr>
            <p:spPr bwMode="auto">
              <a:xfrm>
                <a:off x="6418581" y="3678860"/>
                <a:ext cx="2566766" cy="168906"/>
              </a:xfrm>
              <a:prstGeom prst="rect">
                <a:avLst/>
              </a:prstGeom>
              <a:solidFill>
                <a:srgbClr val="FFFFD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4D4D4D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7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pic>
          <p:nvPicPr>
            <p:cNvPr id="31" name="Picture 10" descr="2[1]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360" y="4702304"/>
              <a:ext cx="142016" cy="105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0" descr="2[1]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42" y="4098012"/>
              <a:ext cx="142016" cy="105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0" descr="2[1]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8781" y="4761501"/>
              <a:ext cx="142016" cy="105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0" descr="2[1]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0865" y="5140844"/>
              <a:ext cx="142016" cy="105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0" descr="2[1]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9709" y="4912613"/>
              <a:ext cx="142016" cy="105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0" descr="2[1]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9539" y="5036841"/>
              <a:ext cx="142016" cy="105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0" descr="2[1]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7019" y="4285159"/>
              <a:ext cx="142016" cy="105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0" descr="2[1]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047" y="4180861"/>
              <a:ext cx="142016" cy="105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771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CCS-EOR industrial bases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en-US" altLang="zh-CN" smtClean="0">
                <a:solidFill>
                  <a:schemeClr val="tx1"/>
                </a:solidFill>
              </a:rPr>
              <a:pPr/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41"/>
          <p:cNvSpPr txBox="1">
            <a:spLocks noChangeArrowheads="1"/>
          </p:cNvSpPr>
          <p:nvPr/>
        </p:nvSpPr>
        <p:spPr bwMode="auto">
          <a:xfrm>
            <a:off x="5180545" y="4507210"/>
            <a:ext cx="388869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chemeClr val="tx1"/>
                </a:solidFill>
              </a:rPr>
              <a:t>Two large scale projects</a:t>
            </a:r>
          </a:p>
          <a:p>
            <a:pPr>
              <a:buClr>
                <a:srgbClr val="FF0000"/>
              </a:buClr>
              <a:defRPr/>
            </a:pPr>
            <a:r>
              <a:rPr lang="en-US" altLang="zh-CN" sz="2000" dirty="0"/>
              <a:t>   --</a:t>
            </a:r>
            <a:r>
              <a:rPr lang="en-US" altLang="zh-CN" sz="2000" b="0" dirty="0" err="1">
                <a:solidFill>
                  <a:schemeClr val="tx1"/>
                </a:solidFill>
              </a:rPr>
              <a:t>Shengli</a:t>
            </a:r>
            <a:r>
              <a:rPr lang="en-US" altLang="zh-CN" sz="2000" b="0" dirty="0">
                <a:solidFill>
                  <a:schemeClr val="tx1"/>
                </a:solidFill>
              </a:rPr>
              <a:t> Power Plant: </a:t>
            </a:r>
            <a:r>
              <a:rPr lang="en-US" altLang="zh-CN" sz="2000" b="0" dirty="0">
                <a:solidFill>
                  <a:srgbClr val="FF0000"/>
                </a:solidFill>
              </a:rPr>
              <a:t>1.0 million t/a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defRPr/>
            </a:pPr>
            <a:r>
              <a:rPr lang="en-US" altLang="zh-CN" sz="2000" dirty="0"/>
              <a:t>   --</a:t>
            </a:r>
            <a:r>
              <a:rPr lang="en-US" altLang="zh-CN" sz="2000" b="0" dirty="0" err="1">
                <a:solidFill>
                  <a:schemeClr val="tx1"/>
                </a:solidFill>
              </a:rPr>
              <a:t>Qilu</a:t>
            </a:r>
            <a:r>
              <a:rPr lang="en-US" altLang="zh-CN" sz="2000" b="0" dirty="0">
                <a:solidFill>
                  <a:schemeClr val="tx1"/>
                </a:solidFill>
              </a:rPr>
              <a:t> Refinery plant:</a:t>
            </a:r>
            <a:r>
              <a:rPr lang="en-US" altLang="zh-CN" sz="2000" dirty="0"/>
              <a:t>  </a:t>
            </a:r>
            <a:r>
              <a:rPr lang="en-US" altLang="zh-CN" sz="2000" dirty="0">
                <a:solidFill>
                  <a:srgbClr val="FF0000"/>
                </a:solidFill>
              </a:rPr>
              <a:t>0</a:t>
            </a:r>
            <a:r>
              <a:rPr lang="en-US" altLang="zh-CN" sz="2000" b="0" dirty="0">
                <a:solidFill>
                  <a:srgbClr val="FF0000"/>
                </a:solidFill>
              </a:rPr>
              <a:t>.6 million t/a</a:t>
            </a:r>
            <a:endParaRPr lang="zh-CN" altLang="en-US" sz="2000" b="0" dirty="0">
              <a:solidFill>
                <a:srgbClr val="FF0000"/>
              </a:solidFill>
            </a:endParaRPr>
          </a:p>
        </p:txBody>
      </p:sp>
      <p:sp>
        <p:nvSpPr>
          <p:cNvPr id="8" name="TextBox 46"/>
          <p:cNvSpPr txBox="1">
            <a:spLocks noChangeArrowheads="1"/>
          </p:cNvSpPr>
          <p:nvPr/>
        </p:nvSpPr>
        <p:spPr bwMode="auto">
          <a:xfrm>
            <a:off x="395536" y="1206331"/>
            <a:ext cx="5292725" cy="1523494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pitchFamily="34" charset="0"/>
                <a:ea typeface="黑体" pitchFamily="49" charset="-122"/>
              </a:defRPr>
            </a:lvl1pPr>
            <a:lvl2pPr>
              <a:defRPr sz="2800">
                <a:solidFill>
                  <a:srgbClr val="003366"/>
                </a:solidFill>
                <a:latin typeface="Arial" pitchFamily="34" charset="0"/>
                <a:ea typeface="黑体" pitchFamily="49" charset="-122"/>
              </a:defRPr>
            </a:lvl2pPr>
            <a:lvl3pPr>
              <a:defRPr sz="2400">
                <a:solidFill>
                  <a:srgbClr val="003366"/>
                </a:solidFill>
                <a:latin typeface="Arial" pitchFamily="34" charset="0"/>
                <a:ea typeface="黑体" pitchFamily="49" charset="-122"/>
              </a:defRPr>
            </a:lvl3pPr>
            <a:lvl4pPr>
              <a:defRPr sz="2000">
                <a:solidFill>
                  <a:srgbClr val="003366"/>
                </a:solidFill>
                <a:latin typeface="Arial" pitchFamily="34" charset="0"/>
                <a:ea typeface="黑体" pitchFamily="49" charset="-122"/>
              </a:defRPr>
            </a:lvl4pPr>
            <a:lvl5pPr>
              <a:defRPr sz="2000">
                <a:solidFill>
                  <a:srgbClr val="003366"/>
                </a:solidFill>
                <a:latin typeface="Arial" pitchFamily="34" charset="0"/>
                <a:ea typeface="黑体" pitchFamily="49" charset="-122"/>
              </a:defRPr>
            </a:lvl5pPr>
            <a:lvl6pPr eaLnBrk="0" hangingPunct="0">
              <a:defRPr sz="2000">
                <a:solidFill>
                  <a:srgbClr val="003366"/>
                </a:solidFill>
                <a:latin typeface="Arial" pitchFamily="34" charset="0"/>
                <a:ea typeface="黑体" pitchFamily="49" charset="-122"/>
              </a:defRPr>
            </a:lvl6pPr>
            <a:lvl7pPr eaLnBrk="0" hangingPunct="0">
              <a:defRPr sz="2000">
                <a:solidFill>
                  <a:srgbClr val="003366"/>
                </a:solidFill>
                <a:latin typeface="Arial" pitchFamily="34" charset="0"/>
                <a:ea typeface="黑体" pitchFamily="49" charset="-122"/>
              </a:defRPr>
            </a:lvl7pPr>
            <a:lvl8pPr eaLnBrk="0" hangingPunct="0">
              <a:defRPr sz="2000">
                <a:solidFill>
                  <a:srgbClr val="003366"/>
                </a:solidFill>
                <a:latin typeface="Arial" pitchFamily="34" charset="0"/>
                <a:ea typeface="黑体" pitchFamily="49" charset="-122"/>
              </a:defRPr>
            </a:lvl8pPr>
            <a:lvl9pPr eaLnBrk="0" hangingPunct="0">
              <a:defRPr sz="2000">
                <a:solidFill>
                  <a:srgbClr val="003366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indent="93663">
              <a:spcAft>
                <a:spcPts val="600"/>
              </a:spcAft>
              <a:buClr>
                <a:srgbClr val="FF0000"/>
              </a:buClr>
              <a:buFontTx/>
              <a:buChar char="•"/>
            </a:pPr>
            <a:r>
              <a:rPr lang="zh-CN" alt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+mn-lt"/>
              </a:rPr>
              <a:t>Three industrial bases           </a:t>
            </a:r>
          </a:p>
          <a:p>
            <a:pPr>
              <a:buClr>
                <a:srgbClr val="FF0000"/>
              </a:buClr>
            </a:pPr>
            <a:r>
              <a:rPr lang="en-US" altLang="zh-CN" sz="2400" dirty="0">
                <a:solidFill>
                  <a:schemeClr val="tx1"/>
                </a:solidFill>
                <a:latin typeface="+mn-lt"/>
              </a:rPr>
              <a:t>   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--</a:t>
            </a:r>
            <a:r>
              <a:rPr lang="en-US" altLang="zh-CN" sz="2000" b="0" dirty="0" err="1">
                <a:solidFill>
                  <a:schemeClr val="tx1"/>
                </a:solidFill>
                <a:latin typeface="+mn-lt"/>
              </a:rPr>
              <a:t>Shengli</a:t>
            </a: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 Oilfield</a:t>
            </a:r>
          </a:p>
          <a:p>
            <a:pPr>
              <a:buClr>
                <a:srgbClr val="FF0000"/>
              </a:buClr>
            </a:pP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   --</a:t>
            </a:r>
            <a:r>
              <a:rPr lang="en-US" altLang="zh-CN" sz="2000" b="0" dirty="0" err="1">
                <a:solidFill>
                  <a:schemeClr val="tx1"/>
                </a:solidFill>
                <a:latin typeface="+mn-lt"/>
              </a:rPr>
              <a:t>Zhongyuan</a:t>
            </a: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 Oilfield</a:t>
            </a:r>
          </a:p>
          <a:p>
            <a:pPr>
              <a:buClr>
                <a:srgbClr val="FF0000"/>
              </a:buClr>
            </a:pP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   --</a:t>
            </a:r>
            <a:r>
              <a:rPr lang="en-US" altLang="zh-CN" sz="2000" b="0" dirty="0" err="1">
                <a:solidFill>
                  <a:schemeClr val="tx1"/>
                </a:solidFill>
                <a:latin typeface="+mn-lt"/>
              </a:rPr>
              <a:t>Subei</a:t>
            </a: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 basin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altLang="zh-CN" sz="2000" dirty="0" err="1">
                <a:solidFill>
                  <a:schemeClr val="tx1"/>
                </a:solidFill>
                <a:latin typeface="+mn-lt"/>
              </a:rPr>
              <a:t>Huadong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 &amp; Jiangsu)</a:t>
            </a:r>
            <a:endParaRPr lang="zh-CN" altLang="en-US" sz="2000" b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5940152" y="1785938"/>
            <a:ext cx="2998788" cy="2390775"/>
            <a:chOff x="5940152" y="1785938"/>
            <a:chExt cx="2998788" cy="239077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940152" y="1785938"/>
              <a:ext cx="2947988" cy="239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pic>
          <p:nvPicPr>
            <p:cNvPr id="9" name="Picture 25" descr="x1-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7590" y="1928813"/>
              <a:ext cx="169862" cy="14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5" descr="x1-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3215" y="3929063"/>
              <a:ext cx="169862" cy="14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39"/>
            <p:cNvSpPr txBox="1">
              <a:spLocks noChangeArrowheads="1"/>
            </p:cNvSpPr>
            <p:nvPr/>
          </p:nvSpPr>
          <p:spPr bwMode="auto">
            <a:xfrm>
              <a:off x="7464152" y="2143125"/>
              <a:ext cx="1474788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r>
                <a:rPr lang="en-US" altLang="zh-CN" sz="1400" dirty="0" err="1">
                  <a:solidFill>
                    <a:srgbClr val="FFFF00"/>
                  </a:solidFill>
                </a:rPr>
                <a:t>Shengli</a:t>
              </a:r>
              <a:r>
                <a:rPr lang="en-US" altLang="zh-CN" sz="1400" dirty="0">
                  <a:solidFill>
                    <a:srgbClr val="FFFF00"/>
                  </a:solidFill>
                </a:rPr>
                <a:t> Power Plant</a:t>
              </a:r>
            </a:p>
            <a:p>
              <a:r>
                <a:rPr lang="en-US" altLang="zh-CN" sz="1200" b="0" dirty="0">
                  <a:solidFill>
                    <a:schemeClr val="bg1"/>
                  </a:solidFill>
                </a:rPr>
                <a:t>(project appraisal)</a:t>
              </a:r>
              <a:endParaRPr lang="zh-CN" altLang="en-US" sz="1200" b="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41"/>
            <p:cNvSpPr txBox="1">
              <a:spLocks noChangeArrowheads="1"/>
            </p:cNvSpPr>
            <p:nvPr/>
          </p:nvSpPr>
          <p:spPr bwMode="auto">
            <a:xfrm>
              <a:off x="6011590" y="2786063"/>
              <a:ext cx="135731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r>
                <a:rPr lang="en-US" altLang="zh-CN" sz="1400">
                  <a:solidFill>
                    <a:srgbClr val="FFFF00"/>
                  </a:solidFill>
                </a:rPr>
                <a:t>CO</a:t>
              </a:r>
              <a:r>
                <a:rPr lang="en-US" altLang="zh-CN" sz="1400" baseline="-25000">
                  <a:solidFill>
                    <a:srgbClr val="FFFF00"/>
                  </a:solidFill>
                </a:rPr>
                <a:t>2</a:t>
              </a:r>
              <a:r>
                <a:rPr lang="en-US" altLang="zh-CN" sz="1400">
                  <a:solidFill>
                    <a:srgbClr val="FFFF00"/>
                  </a:solidFill>
                </a:rPr>
                <a:t> </a:t>
              </a:r>
              <a:r>
                <a:rPr lang="en-US" altLang="zh-CN" sz="1400" dirty="0">
                  <a:solidFill>
                    <a:srgbClr val="FFFF00"/>
                  </a:solidFill>
                </a:rPr>
                <a:t>EOR Pilot Tests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40"/>
            <p:cNvSpPr txBox="1">
              <a:spLocks noChangeArrowheads="1"/>
            </p:cNvSpPr>
            <p:nvPr/>
          </p:nvSpPr>
          <p:spPr bwMode="auto">
            <a:xfrm>
              <a:off x="6583090" y="3433763"/>
              <a:ext cx="230505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r>
                <a:rPr lang="en-US" altLang="zh-CN" sz="1400" dirty="0" err="1">
                  <a:solidFill>
                    <a:srgbClr val="FFFF00"/>
                  </a:solidFill>
                </a:rPr>
                <a:t>Qilu</a:t>
              </a:r>
              <a:r>
                <a:rPr lang="en-US" altLang="zh-CN" sz="1400" dirty="0">
                  <a:solidFill>
                    <a:srgbClr val="FFFF00"/>
                  </a:solidFill>
                </a:rPr>
                <a:t> petrochemical coal gas</a:t>
              </a:r>
              <a:r>
                <a:rPr lang="en-US" altLang="zh-CN" sz="1200" b="0" dirty="0">
                  <a:solidFill>
                    <a:schemeClr val="bg1"/>
                  </a:solidFill>
                </a:rPr>
                <a:t>(partial implementation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251520" y="3141663"/>
            <a:ext cx="5211763" cy="3240087"/>
            <a:chOff x="431" y="811"/>
            <a:chExt cx="5400" cy="3305"/>
          </a:xfrm>
        </p:grpSpPr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431" y="947"/>
              <a:ext cx="4550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zh-CN" altLang="zh-CN" sz="2000">
                <a:solidFill>
                  <a:srgbClr val="0000FF"/>
                </a:solidFill>
              </a:endParaRPr>
            </a:p>
          </p:txBody>
        </p:sp>
        <p:pic>
          <p:nvPicPr>
            <p:cNvPr id="16" name="Picture 5" descr="2001中国石油化工集团公司油气田分布图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" t="4500" r="4179" b="5428"/>
            <a:stretch>
              <a:fillRect/>
            </a:stretch>
          </p:blipFill>
          <p:spPr bwMode="auto">
            <a:xfrm>
              <a:off x="432" y="867"/>
              <a:ext cx="4895" cy="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930" y="1539"/>
              <a:ext cx="65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zh-CN" altLang="en-US" sz="1200">
                <a:solidFill>
                  <a:srgbClr val="0000FF"/>
                </a:solidFill>
                <a:latin typeface="Times New Roman" pitchFamily="18" charset="0"/>
                <a:ea typeface="华文新魏" pitchFamily="2" charset="-122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582" y="1815"/>
              <a:ext cx="813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zh-CN" altLang="en-US" sz="1200">
                <a:solidFill>
                  <a:schemeClr val="tx1"/>
                </a:solidFill>
                <a:latin typeface="Times New Roman" pitchFamily="18" charset="0"/>
                <a:ea typeface="华文新魏" pitchFamily="2" charset="-122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3918" y="1455"/>
              <a:ext cx="1276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200">
                  <a:solidFill>
                    <a:srgbClr val="FF0000"/>
                  </a:solidFill>
                  <a:latin typeface="Times New Roman" pitchFamily="18" charset="0"/>
                  <a:ea typeface="华文新魏" pitchFamily="2" charset="-122"/>
                </a:rPr>
                <a:t>FANG48-CNPC</a:t>
              </a: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2207" y="2023"/>
              <a:ext cx="1671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200">
                  <a:solidFill>
                    <a:srgbClr val="0000FF"/>
                  </a:solidFill>
                  <a:latin typeface="Times New Roman" pitchFamily="18" charset="0"/>
                  <a:ea typeface="华文新魏" pitchFamily="2" charset="-122"/>
                </a:rPr>
                <a:t>HONGHE-SINOPEC</a:t>
              </a:r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2867" y="2424"/>
              <a:ext cx="737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zh-CN" altLang="en-US" sz="1200">
                <a:solidFill>
                  <a:schemeClr val="tx1"/>
                </a:solidFill>
                <a:latin typeface="Times New Roman" pitchFamily="18" charset="0"/>
                <a:ea typeface="华文新魏" pitchFamily="2" charset="-122"/>
              </a:endParaRPr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3878" y="2214"/>
              <a:ext cx="1587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200">
                  <a:solidFill>
                    <a:srgbClr val="0000FF"/>
                  </a:solidFill>
                  <a:latin typeface="Times New Roman" pitchFamily="18" charset="0"/>
                  <a:ea typeface="华文新魏" pitchFamily="2" charset="-122"/>
                </a:rPr>
                <a:t>GAO 89-SINOPEC</a:t>
              </a: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1971" y="2330"/>
              <a:ext cx="1569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000">
                  <a:solidFill>
                    <a:srgbClr val="0000FF"/>
                  </a:solidFill>
                  <a:latin typeface="Times New Roman" pitchFamily="18" charset="0"/>
                  <a:ea typeface="华文新魏" pitchFamily="2" charset="-122"/>
                </a:rPr>
                <a:t>PUCHENG-SINOEPC</a:t>
              </a: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3651" y="2536"/>
              <a:ext cx="2180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200">
                  <a:solidFill>
                    <a:srgbClr val="0000FF"/>
                  </a:solidFill>
                  <a:latin typeface="Times New Roman" pitchFamily="18" charset="0"/>
                  <a:ea typeface="华文新魏" pitchFamily="2" charset="-122"/>
                </a:rPr>
                <a:t>CHUJIANGLOU-SINOPEC</a:t>
              </a:r>
            </a:p>
          </p:txBody>
        </p: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540" y="2776"/>
              <a:ext cx="1834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200">
                  <a:solidFill>
                    <a:srgbClr val="0000FF"/>
                  </a:solidFill>
                  <a:latin typeface="Times New Roman" pitchFamily="18" charset="0"/>
                  <a:ea typeface="华文新魏" pitchFamily="2" charset="-122"/>
                </a:rPr>
                <a:t>CAOSHE-SINOPEC</a:t>
              </a: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3070" y="2626"/>
              <a:ext cx="651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zh-CN" altLang="en-US" sz="1200">
                <a:solidFill>
                  <a:srgbClr val="0000FF"/>
                </a:solidFill>
                <a:latin typeface="Times New Roman" pitchFamily="18" charset="0"/>
                <a:ea typeface="华文新魏" pitchFamily="2" charset="-122"/>
              </a:endParaRP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2317" y="2779"/>
              <a:ext cx="651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zh-CN" altLang="en-US" sz="1200">
                <a:solidFill>
                  <a:srgbClr val="0000FF"/>
                </a:solidFill>
                <a:latin typeface="Times New Roman" pitchFamily="18" charset="0"/>
                <a:ea typeface="华文新魏" pitchFamily="2" charset="-122"/>
              </a:endParaRP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1190" y="1365"/>
              <a:ext cx="1017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zh-CN" altLang="en-US" sz="1000">
                <a:solidFill>
                  <a:schemeClr val="tx1"/>
                </a:solidFill>
                <a:latin typeface="Times New Roman" pitchFamily="18" charset="0"/>
                <a:ea typeface="华文新魏" pitchFamily="2" charset="-122"/>
              </a:endParaRP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968" y="1755"/>
              <a:ext cx="910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000">
                  <a:solidFill>
                    <a:schemeClr val="tx1"/>
                  </a:solidFill>
                  <a:latin typeface="Times New Roman" pitchFamily="18" charset="0"/>
                  <a:ea typeface="华文新魏" pitchFamily="2" charset="-122"/>
                </a:rPr>
                <a:t>)</a:t>
              </a:r>
            </a:p>
          </p:txBody>
        </p:sp>
        <p:pic>
          <p:nvPicPr>
            <p:cNvPr id="30" name="Picture 21" descr="x1-1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2296"/>
              <a:ext cx="150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3" descr="x1-1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2428"/>
              <a:ext cx="149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4" descr="x1-1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98"/>
              <a:ext cx="150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28"/>
            <p:cNvSpPr txBox="1">
              <a:spLocks noChangeArrowheads="1"/>
            </p:cNvSpPr>
            <p:nvPr/>
          </p:nvSpPr>
          <p:spPr bwMode="auto">
            <a:xfrm>
              <a:off x="431" y="811"/>
              <a:ext cx="2771" cy="376"/>
            </a:xfrm>
            <a:prstGeom prst="rect">
              <a:avLst/>
            </a:prstGeom>
            <a:solidFill>
              <a:srgbClr val="EDF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zh-CN" sz="200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CO</a:t>
              </a:r>
              <a:r>
                <a:rPr lang="en-US" altLang="zh-CN" sz="120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200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PILOT TESTS</a:t>
              </a:r>
            </a:p>
          </p:txBody>
        </p:sp>
        <p:sp>
          <p:nvSpPr>
            <p:cNvPr id="34" name="Text Box 30"/>
            <p:cNvSpPr txBox="1">
              <a:spLocks noChangeArrowheads="1"/>
            </p:cNvSpPr>
            <p:nvPr/>
          </p:nvSpPr>
          <p:spPr bwMode="auto">
            <a:xfrm>
              <a:off x="2588" y="1658"/>
              <a:ext cx="699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HEI59-CNPC</a:t>
              </a:r>
            </a:p>
          </p:txBody>
        </p:sp>
        <p:pic>
          <p:nvPicPr>
            <p:cNvPr id="35" name="Picture 21" descr="x1-1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3" y="1672"/>
              <a:ext cx="150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 Box 33"/>
            <p:cNvSpPr txBox="1">
              <a:spLocks noChangeArrowheads="1"/>
            </p:cNvSpPr>
            <p:nvPr/>
          </p:nvSpPr>
          <p:spPr bwMode="auto">
            <a:xfrm>
              <a:off x="3936" y="1660"/>
              <a:ext cx="1229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YAOYINGTAI-SINOPEC</a:t>
              </a: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3832" y="2380"/>
              <a:ext cx="1681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200">
                  <a:solidFill>
                    <a:srgbClr val="0000FF"/>
                  </a:solidFill>
                  <a:latin typeface="Times New Roman" pitchFamily="18" charset="0"/>
                  <a:ea typeface="华文新魏" pitchFamily="2" charset="-122"/>
                </a:rPr>
                <a:t>FUMING-SINOPEC</a:t>
              </a:r>
            </a:p>
          </p:txBody>
        </p:sp>
        <p:pic>
          <p:nvPicPr>
            <p:cNvPr id="38" name="Picture 25" descr="x1-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324"/>
              <a:ext cx="149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>
              <a:off x="3833" y="1249"/>
              <a:ext cx="1408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200">
                  <a:solidFill>
                    <a:srgbClr val="FF0000"/>
                  </a:solidFill>
                  <a:latin typeface="Times New Roman" pitchFamily="18" charset="0"/>
                  <a:ea typeface="华文新魏" pitchFamily="2" charset="-122"/>
                </a:rPr>
                <a:t>SHU101-CNPC</a:t>
              </a:r>
            </a:p>
          </p:txBody>
        </p:sp>
        <p:sp>
          <p:nvSpPr>
            <p:cNvPr id="40" name="Text Box 39"/>
            <p:cNvSpPr txBox="1">
              <a:spLocks noChangeArrowheads="1"/>
            </p:cNvSpPr>
            <p:nvPr/>
          </p:nvSpPr>
          <p:spPr bwMode="auto">
            <a:xfrm>
              <a:off x="2460" y="1455"/>
              <a:ext cx="819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1pPr>
              <a:lvl2pPr>
                <a:defRPr sz="28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2pPr>
              <a:lvl3pPr>
                <a:defRPr sz="24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3pPr>
              <a:lvl4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4pPr>
              <a:lvl5pPr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5pPr>
              <a:lvl6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6pPr>
              <a:lvl7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7pPr>
              <a:lvl8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8pPr>
              <a:lvl9pPr eaLnBrk="0" hangingPunct="0">
                <a:defRPr sz="2000">
                  <a:solidFill>
                    <a:srgbClr val="003366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HONG87-CNPC</a:t>
              </a:r>
            </a:p>
          </p:txBody>
        </p:sp>
      </p:grpSp>
      <p:cxnSp>
        <p:nvCxnSpPr>
          <p:cNvPr id="41" name="直接箭头连接符 40"/>
          <p:cNvCxnSpPr>
            <a:stCxn id="30" idx="0"/>
          </p:cNvCxnSpPr>
          <p:nvPr/>
        </p:nvCxnSpPr>
        <p:spPr bwMode="auto">
          <a:xfrm flipV="1">
            <a:off x="3518595" y="2008188"/>
            <a:ext cx="2193925" cy="2589212"/>
          </a:xfrm>
          <a:prstGeom prst="straightConnector1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直接箭头连接符 41"/>
          <p:cNvCxnSpPr>
            <a:stCxn id="30" idx="3"/>
          </p:cNvCxnSpPr>
          <p:nvPr/>
        </p:nvCxnSpPr>
        <p:spPr bwMode="auto">
          <a:xfrm flipV="1">
            <a:off x="3591620" y="4294188"/>
            <a:ext cx="2120900" cy="366712"/>
          </a:xfrm>
          <a:prstGeom prst="straightConnector1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3" name="Picture 25" descr="x1-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914" y="3790950"/>
            <a:ext cx="14763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5" descr="x1-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376" y="3790950"/>
            <a:ext cx="147638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5" descr="x1-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914" y="3954463"/>
            <a:ext cx="147637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5" descr="x1-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51" y="4530725"/>
            <a:ext cx="147638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5" descr="x1-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64" y="4721225"/>
            <a:ext cx="147637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5" descr="x1-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76" y="4873625"/>
            <a:ext cx="147638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任意多边形 49"/>
          <p:cNvSpPr/>
          <p:nvPr/>
        </p:nvSpPr>
        <p:spPr>
          <a:xfrm>
            <a:off x="6586780" y="2882673"/>
            <a:ext cx="1069383" cy="1038398"/>
          </a:xfrm>
          <a:custGeom>
            <a:avLst/>
            <a:gdLst>
              <a:gd name="connsiteX0" fmla="*/ 1069383 w 1069383"/>
              <a:gd name="connsiteY0" fmla="*/ 1038398 h 1038398"/>
              <a:gd name="connsiteX1" fmla="*/ 945396 w 1069383"/>
              <a:gd name="connsiteY1" fmla="*/ 976405 h 1038398"/>
              <a:gd name="connsiteX2" fmla="*/ 867905 w 1069383"/>
              <a:gd name="connsiteY2" fmla="*/ 929910 h 1038398"/>
              <a:gd name="connsiteX3" fmla="*/ 774915 w 1069383"/>
              <a:gd name="connsiteY3" fmla="*/ 867917 h 1038398"/>
              <a:gd name="connsiteX4" fmla="*/ 681925 w 1069383"/>
              <a:gd name="connsiteY4" fmla="*/ 759429 h 1038398"/>
              <a:gd name="connsiteX5" fmla="*/ 635430 w 1069383"/>
              <a:gd name="connsiteY5" fmla="*/ 619944 h 1038398"/>
              <a:gd name="connsiteX6" fmla="*/ 619932 w 1069383"/>
              <a:gd name="connsiteY6" fmla="*/ 573449 h 1038398"/>
              <a:gd name="connsiteX7" fmla="*/ 604434 w 1069383"/>
              <a:gd name="connsiteY7" fmla="*/ 464961 h 1038398"/>
              <a:gd name="connsiteX8" fmla="*/ 526942 w 1069383"/>
              <a:gd name="connsiteY8" fmla="*/ 371971 h 1038398"/>
              <a:gd name="connsiteX9" fmla="*/ 495945 w 1069383"/>
              <a:gd name="connsiteY9" fmla="*/ 325476 h 1038398"/>
              <a:gd name="connsiteX10" fmla="*/ 449451 w 1069383"/>
              <a:gd name="connsiteY10" fmla="*/ 309978 h 1038398"/>
              <a:gd name="connsiteX11" fmla="*/ 309966 w 1069383"/>
              <a:gd name="connsiteY11" fmla="*/ 170493 h 1038398"/>
              <a:gd name="connsiteX12" fmla="*/ 263471 w 1069383"/>
              <a:gd name="connsiteY12" fmla="*/ 139496 h 1038398"/>
              <a:gd name="connsiteX13" fmla="*/ 170481 w 1069383"/>
              <a:gd name="connsiteY13" fmla="*/ 77503 h 1038398"/>
              <a:gd name="connsiteX14" fmla="*/ 139484 w 1069383"/>
              <a:gd name="connsiteY14" fmla="*/ 31008 h 1038398"/>
              <a:gd name="connsiteX15" fmla="*/ 92989 w 1069383"/>
              <a:gd name="connsiteY15" fmla="*/ 15510 h 1038398"/>
              <a:gd name="connsiteX16" fmla="*/ 0 w 1069383"/>
              <a:gd name="connsiteY16" fmla="*/ 12 h 103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69383" h="1038398">
                <a:moveTo>
                  <a:pt x="1069383" y="1038398"/>
                </a:moveTo>
                <a:cubicBezTo>
                  <a:pt x="934824" y="1011487"/>
                  <a:pt x="1040118" y="1047447"/>
                  <a:pt x="945396" y="976405"/>
                </a:cubicBezTo>
                <a:cubicBezTo>
                  <a:pt x="921298" y="958331"/>
                  <a:pt x="893319" y="946082"/>
                  <a:pt x="867905" y="929910"/>
                </a:cubicBezTo>
                <a:cubicBezTo>
                  <a:pt x="836476" y="909910"/>
                  <a:pt x="805912" y="888581"/>
                  <a:pt x="774915" y="867917"/>
                </a:cubicBezTo>
                <a:cubicBezTo>
                  <a:pt x="742536" y="846331"/>
                  <a:pt x="703410" y="788076"/>
                  <a:pt x="681925" y="759429"/>
                </a:cubicBezTo>
                <a:lnTo>
                  <a:pt x="635430" y="619944"/>
                </a:lnTo>
                <a:lnTo>
                  <a:pt x="619932" y="573449"/>
                </a:lnTo>
                <a:cubicBezTo>
                  <a:pt x="614766" y="537286"/>
                  <a:pt x="614931" y="499950"/>
                  <a:pt x="604434" y="464961"/>
                </a:cubicBezTo>
                <a:cubicBezTo>
                  <a:pt x="593612" y="428887"/>
                  <a:pt x="548562" y="397915"/>
                  <a:pt x="526942" y="371971"/>
                </a:cubicBezTo>
                <a:cubicBezTo>
                  <a:pt x="515017" y="357662"/>
                  <a:pt x="510490" y="337112"/>
                  <a:pt x="495945" y="325476"/>
                </a:cubicBezTo>
                <a:cubicBezTo>
                  <a:pt x="483188" y="315271"/>
                  <a:pt x="464949" y="315144"/>
                  <a:pt x="449451" y="309978"/>
                </a:cubicBezTo>
                <a:lnTo>
                  <a:pt x="309966" y="170493"/>
                </a:lnTo>
                <a:cubicBezTo>
                  <a:pt x="296795" y="157322"/>
                  <a:pt x="277781" y="151420"/>
                  <a:pt x="263471" y="139496"/>
                </a:cubicBezTo>
                <a:cubicBezTo>
                  <a:pt x="186076" y="75001"/>
                  <a:pt x="252190" y="104741"/>
                  <a:pt x="170481" y="77503"/>
                </a:cubicBezTo>
                <a:cubicBezTo>
                  <a:pt x="160149" y="62005"/>
                  <a:pt x="154029" y="42644"/>
                  <a:pt x="139484" y="31008"/>
                </a:cubicBezTo>
                <a:cubicBezTo>
                  <a:pt x="126727" y="20803"/>
                  <a:pt x="108838" y="19472"/>
                  <a:pt x="92989" y="15510"/>
                </a:cubicBezTo>
                <a:cubicBezTo>
                  <a:pt x="26943" y="-1001"/>
                  <a:pt x="38602" y="12"/>
                  <a:pt x="0" y="12"/>
                </a:cubicBezTo>
              </a:path>
            </a:pathLst>
          </a:cu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007964" y="4477544"/>
            <a:ext cx="677529" cy="876051"/>
          </a:xfrm>
          <a:prstGeom prst="ellips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28212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Contents</a:t>
            </a:r>
            <a:endParaRPr lang="zh-CN" altLang="en-US" sz="40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   34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6" name="Rectangle 3"/>
          <p:cNvSpPr/>
          <p:nvPr/>
        </p:nvSpPr>
        <p:spPr>
          <a:xfrm>
            <a:off x="1336687" y="1196752"/>
            <a:ext cx="7045313" cy="1077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cs typeface="+mn-ea"/>
                <a:sym typeface="+mn-lt"/>
              </a:rPr>
              <a:t>   </a:t>
            </a:r>
            <a:r>
              <a:rPr lang="en-US" altLang="zh-CN" sz="2400" dirty="0">
                <a:solidFill>
                  <a:srgbClr val="111111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China’s CCUS Policies and Actions</a:t>
            </a:r>
          </a:p>
        </p:txBody>
      </p:sp>
      <p:sp>
        <p:nvSpPr>
          <p:cNvPr id="7" name="Oval 2"/>
          <p:cNvSpPr/>
          <p:nvPr/>
        </p:nvSpPr>
        <p:spPr>
          <a:xfrm>
            <a:off x="762000" y="1196752"/>
            <a:ext cx="1077537" cy="10775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rPr>
              <a:t>1.</a:t>
            </a:r>
          </a:p>
        </p:txBody>
      </p:sp>
      <p:sp>
        <p:nvSpPr>
          <p:cNvPr id="8" name="Rectangle 25"/>
          <p:cNvSpPr/>
          <p:nvPr/>
        </p:nvSpPr>
        <p:spPr>
          <a:xfrm>
            <a:off x="1336687" y="2522632"/>
            <a:ext cx="7045313" cy="1077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111111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SINOPEC CCUS Strategy</a:t>
            </a:r>
          </a:p>
        </p:txBody>
      </p:sp>
      <p:sp>
        <p:nvSpPr>
          <p:cNvPr id="9" name="Oval 26"/>
          <p:cNvSpPr/>
          <p:nvPr/>
        </p:nvSpPr>
        <p:spPr>
          <a:xfrm>
            <a:off x="762000" y="2522632"/>
            <a:ext cx="1077537" cy="10775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kern="0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rPr>
              <a:t>2.</a:t>
            </a:r>
            <a:endParaRPr lang="en-US" altLang="zh-CN" sz="3200" b="1" dirty="0">
              <a:solidFill>
                <a:srgbClr val="FFFFFF">
                  <a:lumMod val="9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0" name="Rectangle 30"/>
          <p:cNvSpPr/>
          <p:nvPr/>
        </p:nvSpPr>
        <p:spPr>
          <a:xfrm>
            <a:off x="1336687" y="3863752"/>
            <a:ext cx="7045313" cy="1077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400" dirty="0">
                <a:solidFill>
                  <a:srgbClr val="111111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SINOPEC CCUS Projects</a:t>
            </a:r>
          </a:p>
        </p:txBody>
      </p:sp>
      <p:sp>
        <p:nvSpPr>
          <p:cNvPr id="11" name="Oval 31"/>
          <p:cNvSpPr/>
          <p:nvPr/>
        </p:nvSpPr>
        <p:spPr>
          <a:xfrm>
            <a:off x="762000" y="3863752"/>
            <a:ext cx="1077537" cy="10775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kern="0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rPr>
              <a:t>3.</a:t>
            </a:r>
            <a:endParaRPr lang="en-US" altLang="zh-CN" sz="3200" b="1" dirty="0">
              <a:solidFill>
                <a:srgbClr val="FFFFFF">
                  <a:lumMod val="9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0BB10CF7-BEDB-4385-8E37-AF7ABE6637BC}"/>
              </a:ext>
            </a:extLst>
          </p:cNvPr>
          <p:cNvSpPr/>
          <p:nvPr/>
        </p:nvSpPr>
        <p:spPr>
          <a:xfrm>
            <a:off x="1330263" y="5205495"/>
            <a:ext cx="7045313" cy="1077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b="1" dirty="0">
                <a:solidFill>
                  <a:schemeClr val="tx1"/>
                </a:solidFill>
                <a:cs typeface="+mn-ea"/>
                <a:sym typeface="+mn-lt"/>
              </a:rPr>
              <a:t>SINOPEC CCUS Technology</a:t>
            </a:r>
          </a:p>
        </p:txBody>
      </p:sp>
      <p:sp>
        <p:nvSpPr>
          <p:cNvPr id="13" name="Oval 31">
            <a:extLst>
              <a:ext uri="{FF2B5EF4-FFF2-40B4-BE49-F238E27FC236}">
                <a16:creationId xmlns:a16="http://schemas.microsoft.com/office/drawing/2014/main" id="{4D2FFDF2-F186-4304-80E7-251E0CD24EB2}"/>
              </a:ext>
            </a:extLst>
          </p:cNvPr>
          <p:cNvSpPr/>
          <p:nvPr/>
        </p:nvSpPr>
        <p:spPr>
          <a:xfrm>
            <a:off x="755576" y="5205495"/>
            <a:ext cx="1077537" cy="10775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kern="0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rPr>
              <a:t>4.</a:t>
            </a:r>
            <a:endParaRPr lang="en-US" altLang="zh-CN" sz="3200" b="1" dirty="0">
              <a:solidFill>
                <a:srgbClr val="FFFFFF">
                  <a:lumMod val="95000"/>
                </a:srgb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3184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</a:rPr>
              <a:t>Full-chain CCS-EOR technologies </a:t>
            </a:r>
            <a:r>
              <a:rPr lang="en-US" altLang="zh-CN" sz="3600" dirty="0"/>
              <a:t> </a:t>
            </a:r>
            <a:endParaRPr lang="zh-CN" altLang="en-US" sz="36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25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图示 5"/>
          <p:cNvGraphicFramePr/>
          <p:nvPr>
            <p:extLst/>
          </p:nvPr>
        </p:nvGraphicFramePr>
        <p:xfrm>
          <a:off x="708452" y="1412776"/>
          <a:ext cx="8040012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5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8"/>
          <a:stretch/>
        </p:blipFill>
        <p:spPr bwMode="auto">
          <a:xfrm>
            <a:off x="107504" y="2492896"/>
            <a:ext cx="892968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613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>
                <a:solidFill>
                  <a:srgbClr val="C00000"/>
                </a:solidFill>
              </a:rPr>
              <a:t>CO</a:t>
            </a:r>
            <a:r>
              <a:rPr lang="en-US" altLang="zh-CN" sz="3600" baseline="-25000">
                <a:solidFill>
                  <a:srgbClr val="C00000"/>
                </a:solidFill>
              </a:rPr>
              <a:t>2</a:t>
            </a:r>
            <a:r>
              <a:rPr lang="en-US" altLang="zh-CN" sz="360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Capture Technology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26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69548" y="1052736"/>
            <a:ext cx="84210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400" dirty="0"/>
              <a:t>   </a:t>
            </a:r>
            <a:r>
              <a:rPr lang="en-US" altLang="zh-CN" sz="2400" b="1" dirty="0"/>
              <a:t>New capture solvents have been developed to tackle the issues of corrosion, higher energy consumption, amine loss.</a:t>
            </a:r>
            <a:endParaRPr lang="zh-CN" altLang="en-US" sz="2400" b="1" dirty="0"/>
          </a:p>
        </p:txBody>
      </p:sp>
      <p:sp>
        <p:nvSpPr>
          <p:cNvPr id="7" name="Freeform 4"/>
          <p:cNvSpPr>
            <a:spLocks/>
          </p:cNvSpPr>
          <p:nvPr/>
        </p:nvSpPr>
        <p:spPr bwMode="ltGray">
          <a:xfrm>
            <a:off x="692150" y="3482107"/>
            <a:ext cx="7767638" cy="3043237"/>
          </a:xfrm>
          <a:custGeom>
            <a:avLst/>
            <a:gdLst>
              <a:gd name="T0" fmla="*/ 4878 w 4893"/>
              <a:gd name="T1" fmla="*/ 0 h 1917"/>
              <a:gd name="T2" fmla="*/ 4893 w 4893"/>
              <a:gd name="T3" fmla="*/ 440 h 1917"/>
              <a:gd name="T4" fmla="*/ 2467 w 4893"/>
              <a:gd name="T5" fmla="*/ 1917 h 1917"/>
              <a:gd name="T6" fmla="*/ 21 w 4893"/>
              <a:gd name="T7" fmla="*/ 500 h 1917"/>
              <a:gd name="T8" fmla="*/ 0 w 4893"/>
              <a:gd name="T9" fmla="*/ 2 h 1917"/>
              <a:gd name="T10" fmla="*/ 2461 w 4893"/>
              <a:gd name="T11" fmla="*/ 667 h 1917"/>
              <a:gd name="T12" fmla="*/ 4878 w 4893"/>
              <a:gd name="T13" fmla="*/ 0 h 1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93" h="1917">
                <a:moveTo>
                  <a:pt x="4878" y="0"/>
                </a:moveTo>
                <a:cubicBezTo>
                  <a:pt x="4878" y="0"/>
                  <a:pt x="4891" y="226"/>
                  <a:pt x="4893" y="440"/>
                </a:cubicBezTo>
                <a:cubicBezTo>
                  <a:pt x="3867" y="440"/>
                  <a:pt x="3815" y="1811"/>
                  <a:pt x="2467" y="1917"/>
                </a:cubicBezTo>
                <a:cubicBezTo>
                  <a:pt x="1073" y="1877"/>
                  <a:pt x="1309" y="493"/>
                  <a:pt x="21" y="500"/>
                </a:cubicBezTo>
                <a:lnTo>
                  <a:pt x="0" y="2"/>
                </a:lnTo>
                <a:cubicBezTo>
                  <a:pt x="620" y="518"/>
                  <a:pt x="1873" y="671"/>
                  <a:pt x="2461" y="667"/>
                </a:cubicBezTo>
                <a:cubicBezTo>
                  <a:pt x="2461" y="667"/>
                  <a:pt x="4076" y="668"/>
                  <a:pt x="4878" y="0"/>
                </a:cubicBezTo>
                <a:close/>
              </a:path>
            </a:pathLst>
          </a:custGeom>
          <a:gradFill rotWithShape="1">
            <a:gsLst>
              <a:gs pos="0">
                <a:srgbClr val="ADADAD"/>
              </a:gs>
              <a:gs pos="50000">
                <a:srgbClr val="EAEAEA"/>
              </a:gs>
              <a:gs pos="100000">
                <a:srgbClr val="ADADAD"/>
              </a:gs>
            </a:gsLst>
            <a:lin ang="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white">
          <a:xfrm>
            <a:off x="2801886" y="4802812"/>
            <a:ext cx="36687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altLang="zh-CN" sz="2800" b="1" dirty="0">
                <a:solidFill>
                  <a:srgbClr val="000000"/>
                </a:solidFill>
                <a:ea typeface="微软雅黑" pitchFamily="34" charset="-122"/>
              </a:rPr>
              <a:t>Carbon Capture Solvent</a:t>
            </a:r>
          </a:p>
        </p:txBody>
      </p:sp>
      <p:sp>
        <p:nvSpPr>
          <p:cNvPr id="9" name="Freeform 13"/>
          <p:cNvSpPr>
            <a:spLocks/>
          </p:cNvSpPr>
          <p:nvPr/>
        </p:nvSpPr>
        <p:spPr bwMode="gray">
          <a:xfrm>
            <a:off x="685800" y="3464644"/>
            <a:ext cx="7743825" cy="1036638"/>
          </a:xfrm>
          <a:custGeom>
            <a:avLst/>
            <a:gdLst>
              <a:gd name="T0" fmla="*/ 0 w 4878"/>
              <a:gd name="T1" fmla="*/ 0 h 653"/>
              <a:gd name="T2" fmla="*/ 2443 w 4878"/>
              <a:gd name="T3" fmla="*/ 649 h 653"/>
              <a:gd name="T4" fmla="*/ 4878 w 4878"/>
              <a:gd name="T5" fmla="*/ 17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78" h="653">
                <a:moveTo>
                  <a:pt x="0" y="0"/>
                </a:moveTo>
                <a:cubicBezTo>
                  <a:pt x="522" y="422"/>
                  <a:pt x="1577" y="653"/>
                  <a:pt x="2443" y="649"/>
                </a:cubicBezTo>
                <a:cubicBezTo>
                  <a:pt x="3387" y="645"/>
                  <a:pt x="4229" y="447"/>
                  <a:pt x="4878" y="17"/>
                </a:cubicBezTo>
              </a:path>
            </a:pathLst>
          </a:custGeom>
          <a:noFill/>
          <a:ln w="28575" cmpd="sng">
            <a:solidFill>
              <a:srgbClr val="FFFFFF">
                <a:alpha val="8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07704" y="2575177"/>
            <a:ext cx="1634147" cy="1751472"/>
            <a:chOff x="1668240" y="659196"/>
            <a:chExt cx="1459921" cy="1564738"/>
          </a:xfrm>
        </p:grpSpPr>
        <p:sp>
          <p:nvSpPr>
            <p:cNvPr id="11" name="椭圆 10"/>
            <p:cNvSpPr/>
            <p:nvPr/>
          </p:nvSpPr>
          <p:spPr>
            <a:xfrm>
              <a:off x="1770536" y="1988840"/>
              <a:ext cx="1255328" cy="235094"/>
            </a:xfrm>
            <a:prstGeom prst="ellipse">
              <a:avLst/>
            </a:prstGeom>
            <a:gradFill flip="none" rotWithShape="1">
              <a:gsLst>
                <a:gs pos="97000">
                  <a:sysClr val="windowText" lastClr="000000">
                    <a:alpha val="0"/>
                  </a:sysClr>
                </a:gs>
                <a:gs pos="0">
                  <a:sysClr val="windowText" lastClr="000000">
                    <a:alpha val="54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endParaRPr>
            </a:p>
          </p:txBody>
        </p:sp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1668240" y="659196"/>
              <a:ext cx="1459921" cy="1460252"/>
            </a:xfrm>
            <a:prstGeom prst="ellipse">
              <a:avLst/>
            </a:prstGeom>
            <a:solidFill>
              <a:srgbClr val="337739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2000" b="1" kern="0" dirty="0">
                  <a:solidFill>
                    <a:sysClr val="window" lastClr="FFFFFF"/>
                  </a:solidFill>
                  <a:latin typeface="Arial" pitchFamily="34" charset="0"/>
                  <a:ea typeface="微软雅黑" pitchFamily="34" charset="-122"/>
                </a:rPr>
                <a:t>Solvent absorption</a:t>
              </a:r>
            </a:p>
          </p:txBody>
        </p:sp>
        <p:sp>
          <p:nvSpPr>
            <p:cNvPr id="13" name="未知"/>
            <p:cNvSpPr>
              <a:spLocks/>
            </p:cNvSpPr>
            <p:nvPr/>
          </p:nvSpPr>
          <p:spPr bwMode="auto">
            <a:xfrm>
              <a:off x="1835696" y="692696"/>
              <a:ext cx="1126529" cy="549688"/>
            </a:xfrm>
            <a:custGeom>
              <a:avLst/>
              <a:gdLst>
                <a:gd name="T0" fmla="*/ 729 w 1321"/>
                <a:gd name="T1" fmla="*/ 203 h 712"/>
                <a:gd name="T2" fmla="*/ 738 w 1321"/>
                <a:gd name="T3" fmla="*/ 224 h 712"/>
                <a:gd name="T4" fmla="*/ 740 w 1321"/>
                <a:gd name="T5" fmla="*/ 244 h 712"/>
                <a:gd name="T6" fmla="*/ 737 w 1321"/>
                <a:gd name="T7" fmla="*/ 262 h 712"/>
                <a:gd name="T8" fmla="*/ 727 w 1321"/>
                <a:gd name="T9" fmla="*/ 279 h 712"/>
                <a:gd name="T10" fmla="*/ 713 w 1321"/>
                <a:gd name="T11" fmla="*/ 294 h 712"/>
                <a:gd name="T12" fmla="*/ 694 w 1321"/>
                <a:gd name="T13" fmla="*/ 306 h 712"/>
                <a:gd name="T14" fmla="*/ 670 w 1321"/>
                <a:gd name="T15" fmla="*/ 318 h 712"/>
                <a:gd name="T16" fmla="*/ 643 w 1321"/>
                <a:gd name="T17" fmla="*/ 329 h 712"/>
                <a:gd name="T18" fmla="*/ 612 w 1321"/>
                <a:gd name="T19" fmla="*/ 338 h 712"/>
                <a:gd name="T20" fmla="*/ 578 w 1321"/>
                <a:gd name="T21" fmla="*/ 346 h 712"/>
                <a:gd name="T22" fmla="*/ 542 w 1321"/>
                <a:gd name="T23" fmla="*/ 352 h 712"/>
                <a:gd name="T24" fmla="*/ 502 w 1321"/>
                <a:gd name="T25" fmla="*/ 357 h 712"/>
                <a:gd name="T26" fmla="*/ 462 w 1321"/>
                <a:gd name="T27" fmla="*/ 360 h 712"/>
                <a:gd name="T28" fmla="*/ 445 w 1321"/>
                <a:gd name="T29" fmla="*/ 361 h 712"/>
                <a:gd name="T30" fmla="*/ 267 w 1321"/>
                <a:gd name="T31" fmla="*/ 361 h 712"/>
                <a:gd name="T32" fmla="*/ 264 w 1321"/>
                <a:gd name="T33" fmla="*/ 361 h 712"/>
                <a:gd name="T34" fmla="*/ 229 w 1321"/>
                <a:gd name="T35" fmla="*/ 359 h 712"/>
                <a:gd name="T36" fmla="*/ 195 w 1321"/>
                <a:gd name="T37" fmla="*/ 357 h 712"/>
                <a:gd name="T38" fmla="*/ 162 w 1321"/>
                <a:gd name="T39" fmla="*/ 353 h 712"/>
                <a:gd name="T40" fmla="*/ 132 w 1321"/>
                <a:gd name="T41" fmla="*/ 349 h 712"/>
                <a:gd name="T42" fmla="*/ 104 w 1321"/>
                <a:gd name="T43" fmla="*/ 343 h 712"/>
                <a:gd name="T44" fmla="*/ 79 w 1321"/>
                <a:gd name="T45" fmla="*/ 336 h 712"/>
                <a:gd name="T46" fmla="*/ 57 w 1321"/>
                <a:gd name="T47" fmla="*/ 329 h 712"/>
                <a:gd name="T48" fmla="*/ 38 w 1321"/>
                <a:gd name="T49" fmla="*/ 319 h 712"/>
                <a:gd name="T50" fmla="*/ 22 w 1321"/>
                <a:gd name="T51" fmla="*/ 308 h 712"/>
                <a:gd name="T52" fmla="*/ 10 w 1321"/>
                <a:gd name="T53" fmla="*/ 296 h 712"/>
                <a:gd name="T54" fmla="*/ 3 w 1321"/>
                <a:gd name="T55" fmla="*/ 281 h 712"/>
                <a:gd name="T56" fmla="*/ 0 w 1321"/>
                <a:gd name="T57" fmla="*/ 266 h 712"/>
                <a:gd name="T58" fmla="*/ 0 w 1321"/>
                <a:gd name="T59" fmla="*/ 264 h 712"/>
                <a:gd name="T60" fmla="*/ 2 w 1321"/>
                <a:gd name="T61" fmla="*/ 247 h 712"/>
                <a:gd name="T62" fmla="*/ 9 w 1321"/>
                <a:gd name="T63" fmla="*/ 226 h 712"/>
                <a:gd name="T64" fmla="*/ 29 w 1321"/>
                <a:gd name="T65" fmla="*/ 188 h 712"/>
                <a:gd name="T66" fmla="*/ 53 w 1321"/>
                <a:gd name="T67" fmla="*/ 152 h 712"/>
                <a:gd name="T68" fmla="*/ 82 w 1321"/>
                <a:gd name="T69" fmla="*/ 119 h 712"/>
                <a:gd name="T70" fmla="*/ 114 w 1321"/>
                <a:gd name="T71" fmla="*/ 89 h 712"/>
                <a:gd name="T72" fmla="*/ 151 w 1321"/>
                <a:gd name="T73" fmla="*/ 63 h 712"/>
                <a:gd name="T74" fmla="*/ 191 w 1321"/>
                <a:gd name="T75" fmla="*/ 42 h 712"/>
                <a:gd name="T76" fmla="*/ 232 w 1321"/>
                <a:gd name="T77" fmla="*/ 24 h 712"/>
                <a:gd name="T78" fmla="*/ 278 w 1321"/>
                <a:gd name="T79" fmla="*/ 11 h 712"/>
                <a:gd name="T80" fmla="*/ 325 w 1321"/>
                <a:gd name="T81" fmla="*/ 3 h 712"/>
                <a:gd name="T82" fmla="*/ 374 w 1321"/>
                <a:gd name="T83" fmla="*/ 0 h 712"/>
                <a:gd name="T84" fmla="*/ 374 w 1321"/>
                <a:gd name="T85" fmla="*/ 0 h 712"/>
                <a:gd name="T86" fmla="*/ 425 w 1321"/>
                <a:gd name="T87" fmla="*/ 3 h 712"/>
                <a:gd name="T88" fmla="*/ 474 w 1321"/>
                <a:gd name="T89" fmla="*/ 12 h 712"/>
                <a:gd name="T90" fmla="*/ 522 w 1321"/>
                <a:gd name="T91" fmla="*/ 27 h 712"/>
                <a:gd name="T92" fmla="*/ 566 w 1321"/>
                <a:gd name="T93" fmla="*/ 46 h 712"/>
                <a:gd name="T94" fmla="*/ 606 w 1321"/>
                <a:gd name="T95" fmla="*/ 69 h 712"/>
                <a:gd name="T96" fmla="*/ 644 w 1321"/>
                <a:gd name="T97" fmla="*/ 98 h 712"/>
                <a:gd name="T98" fmla="*/ 677 w 1321"/>
                <a:gd name="T99" fmla="*/ 130 h 712"/>
                <a:gd name="T100" fmla="*/ 705 w 1321"/>
                <a:gd name="T101" fmla="*/ 165 h 712"/>
                <a:gd name="T102" fmla="*/ 729 w 1321"/>
                <a:gd name="T103" fmla="*/ 203 h 712"/>
                <a:gd name="T104" fmla="*/ 729 w 1321"/>
                <a:gd name="T105" fmla="*/ 203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707904" y="2575177"/>
            <a:ext cx="1634147" cy="1751472"/>
            <a:chOff x="1668240" y="659196"/>
            <a:chExt cx="1459921" cy="1564738"/>
          </a:xfrm>
        </p:grpSpPr>
        <p:sp>
          <p:nvSpPr>
            <p:cNvPr id="15" name="椭圆 14"/>
            <p:cNvSpPr/>
            <p:nvPr/>
          </p:nvSpPr>
          <p:spPr>
            <a:xfrm>
              <a:off x="1770536" y="1988840"/>
              <a:ext cx="1255328" cy="235094"/>
            </a:xfrm>
            <a:prstGeom prst="ellipse">
              <a:avLst/>
            </a:prstGeom>
            <a:gradFill flip="none" rotWithShape="1">
              <a:gsLst>
                <a:gs pos="97000">
                  <a:sysClr val="windowText" lastClr="000000">
                    <a:alpha val="0"/>
                  </a:sysClr>
                </a:gs>
                <a:gs pos="0">
                  <a:sysClr val="windowText" lastClr="000000">
                    <a:alpha val="54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68240" y="659196"/>
              <a:ext cx="1459921" cy="1460252"/>
            </a:xfrm>
            <a:prstGeom prst="ellipse">
              <a:avLst/>
            </a:prstGeom>
            <a:gradFill rotWithShape="1">
              <a:gsLst>
                <a:gs pos="0">
                  <a:srgbClr val="2676FF">
                    <a:lumMod val="40000"/>
                    <a:lumOff val="60000"/>
                  </a:srgbClr>
                </a:gs>
                <a:gs pos="100000">
                  <a:srgbClr val="267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2676FF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kern="0" dirty="0">
                  <a:solidFill>
                    <a:sysClr val="window" lastClr="FFFFFF"/>
                  </a:solidFill>
                  <a:latin typeface="Arial" pitchFamily="34" charset="0"/>
                  <a:ea typeface="微软雅黑" pitchFamily="34" charset="-122"/>
                </a:rPr>
                <a:t>Ionic liquid method</a:t>
              </a:r>
            </a:p>
          </p:txBody>
        </p:sp>
        <p:sp>
          <p:nvSpPr>
            <p:cNvPr id="17" name="未知"/>
            <p:cNvSpPr>
              <a:spLocks/>
            </p:cNvSpPr>
            <p:nvPr/>
          </p:nvSpPr>
          <p:spPr bwMode="auto">
            <a:xfrm>
              <a:off x="1835696" y="692696"/>
              <a:ext cx="1126529" cy="549688"/>
            </a:xfrm>
            <a:custGeom>
              <a:avLst/>
              <a:gdLst>
                <a:gd name="T0" fmla="*/ 729 w 1321"/>
                <a:gd name="T1" fmla="*/ 203 h 712"/>
                <a:gd name="T2" fmla="*/ 738 w 1321"/>
                <a:gd name="T3" fmla="*/ 224 h 712"/>
                <a:gd name="T4" fmla="*/ 740 w 1321"/>
                <a:gd name="T5" fmla="*/ 244 h 712"/>
                <a:gd name="T6" fmla="*/ 737 w 1321"/>
                <a:gd name="T7" fmla="*/ 262 h 712"/>
                <a:gd name="T8" fmla="*/ 727 w 1321"/>
                <a:gd name="T9" fmla="*/ 279 h 712"/>
                <a:gd name="T10" fmla="*/ 713 w 1321"/>
                <a:gd name="T11" fmla="*/ 294 h 712"/>
                <a:gd name="T12" fmla="*/ 694 w 1321"/>
                <a:gd name="T13" fmla="*/ 306 h 712"/>
                <a:gd name="T14" fmla="*/ 670 w 1321"/>
                <a:gd name="T15" fmla="*/ 318 h 712"/>
                <a:gd name="T16" fmla="*/ 643 w 1321"/>
                <a:gd name="T17" fmla="*/ 329 h 712"/>
                <a:gd name="T18" fmla="*/ 612 w 1321"/>
                <a:gd name="T19" fmla="*/ 338 h 712"/>
                <a:gd name="T20" fmla="*/ 578 w 1321"/>
                <a:gd name="T21" fmla="*/ 346 h 712"/>
                <a:gd name="T22" fmla="*/ 542 w 1321"/>
                <a:gd name="T23" fmla="*/ 352 h 712"/>
                <a:gd name="T24" fmla="*/ 502 w 1321"/>
                <a:gd name="T25" fmla="*/ 357 h 712"/>
                <a:gd name="T26" fmla="*/ 462 w 1321"/>
                <a:gd name="T27" fmla="*/ 360 h 712"/>
                <a:gd name="T28" fmla="*/ 445 w 1321"/>
                <a:gd name="T29" fmla="*/ 361 h 712"/>
                <a:gd name="T30" fmla="*/ 267 w 1321"/>
                <a:gd name="T31" fmla="*/ 361 h 712"/>
                <a:gd name="T32" fmla="*/ 264 w 1321"/>
                <a:gd name="T33" fmla="*/ 361 h 712"/>
                <a:gd name="T34" fmla="*/ 229 w 1321"/>
                <a:gd name="T35" fmla="*/ 359 h 712"/>
                <a:gd name="T36" fmla="*/ 195 w 1321"/>
                <a:gd name="T37" fmla="*/ 357 h 712"/>
                <a:gd name="T38" fmla="*/ 162 w 1321"/>
                <a:gd name="T39" fmla="*/ 353 h 712"/>
                <a:gd name="T40" fmla="*/ 132 w 1321"/>
                <a:gd name="T41" fmla="*/ 349 h 712"/>
                <a:gd name="T42" fmla="*/ 104 w 1321"/>
                <a:gd name="T43" fmla="*/ 343 h 712"/>
                <a:gd name="T44" fmla="*/ 79 w 1321"/>
                <a:gd name="T45" fmla="*/ 336 h 712"/>
                <a:gd name="T46" fmla="*/ 57 w 1321"/>
                <a:gd name="T47" fmla="*/ 329 h 712"/>
                <a:gd name="T48" fmla="*/ 38 w 1321"/>
                <a:gd name="T49" fmla="*/ 319 h 712"/>
                <a:gd name="T50" fmla="*/ 22 w 1321"/>
                <a:gd name="T51" fmla="*/ 308 h 712"/>
                <a:gd name="T52" fmla="*/ 10 w 1321"/>
                <a:gd name="T53" fmla="*/ 296 h 712"/>
                <a:gd name="T54" fmla="*/ 3 w 1321"/>
                <a:gd name="T55" fmla="*/ 281 h 712"/>
                <a:gd name="T56" fmla="*/ 0 w 1321"/>
                <a:gd name="T57" fmla="*/ 266 h 712"/>
                <a:gd name="T58" fmla="*/ 0 w 1321"/>
                <a:gd name="T59" fmla="*/ 264 h 712"/>
                <a:gd name="T60" fmla="*/ 2 w 1321"/>
                <a:gd name="T61" fmla="*/ 247 h 712"/>
                <a:gd name="T62" fmla="*/ 9 w 1321"/>
                <a:gd name="T63" fmla="*/ 226 h 712"/>
                <a:gd name="T64" fmla="*/ 29 w 1321"/>
                <a:gd name="T65" fmla="*/ 188 h 712"/>
                <a:gd name="T66" fmla="*/ 53 w 1321"/>
                <a:gd name="T67" fmla="*/ 152 h 712"/>
                <a:gd name="T68" fmla="*/ 82 w 1321"/>
                <a:gd name="T69" fmla="*/ 119 h 712"/>
                <a:gd name="T70" fmla="*/ 114 w 1321"/>
                <a:gd name="T71" fmla="*/ 89 h 712"/>
                <a:gd name="T72" fmla="*/ 151 w 1321"/>
                <a:gd name="T73" fmla="*/ 63 h 712"/>
                <a:gd name="T74" fmla="*/ 191 w 1321"/>
                <a:gd name="T75" fmla="*/ 42 h 712"/>
                <a:gd name="T76" fmla="*/ 232 w 1321"/>
                <a:gd name="T77" fmla="*/ 24 h 712"/>
                <a:gd name="T78" fmla="*/ 278 w 1321"/>
                <a:gd name="T79" fmla="*/ 11 h 712"/>
                <a:gd name="T80" fmla="*/ 325 w 1321"/>
                <a:gd name="T81" fmla="*/ 3 h 712"/>
                <a:gd name="T82" fmla="*/ 374 w 1321"/>
                <a:gd name="T83" fmla="*/ 0 h 712"/>
                <a:gd name="T84" fmla="*/ 374 w 1321"/>
                <a:gd name="T85" fmla="*/ 0 h 712"/>
                <a:gd name="T86" fmla="*/ 425 w 1321"/>
                <a:gd name="T87" fmla="*/ 3 h 712"/>
                <a:gd name="T88" fmla="*/ 474 w 1321"/>
                <a:gd name="T89" fmla="*/ 12 h 712"/>
                <a:gd name="T90" fmla="*/ 522 w 1321"/>
                <a:gd name="T91" fmla="*/ 27 h 712"/>
                <a:gd name="T92" fmla="*/ 566 w 1321"/>
                <a:gd name="T93" fmla="*/ 46 h 712"/>
                <a:gd name="T94" fmla="*/ 606 w 1321"/>
                <a:gd name="T95" fmla="*/ 69 h 712"/>
                <a:gd name="T96" fmla="*/ 644 w 1321"/>
                <a:gd name="T97" fmla="*/ 98 h 712"/>
                <a:gd name="T98" fmla="*/ 677 w 1321"/>
                <a:gd name="T99" fmla="*/ 130 h 712"/>
                <a:gd name="T100" fmla="*/ 705 w 1321"/>
                <a:gd name="T101" fmla="*/ 165 h 712"/>
                <a:gd name="T102" fmla="*/ 729 w 1321"/>
                <a:gd name="T103" fmla="*/ 203 h 712"/>
                <a:gd name="T104" fmla="*/ 729 w 1321"/>
                <a:gd name="T105" fmla="*/ 203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67544" y="2300535"/>
            <a:ext cx="1365409" cy="1463440"/>
            <a:chOff x="1668240" y="659196"/>
            <a:chExt cx="1459921" cy="1564738"/>
          </a:xfrm>
        </p:grpSpPr>
        <p:sp>
          <p:nvSpPr>
            <p:cNvPr id="19" name="椭圆 18"/>
            <p:cNvSpPr/>
            <p:nvPr/>
          </p:nvSpPr>
          <p:spPr>
            <a:xfrm>
              <a:off x="1770536" y="1988840"/>
              <a:ext cx="1255328" cy="235094"/>
            </a:xfrm>
            <a:prstGeom prst="ellipse">
              <a:avLst/>
            </a:prstGeom>
            <a:gradFill flip="none" rotWithShape="1">
              <a:gsLst>
                <a:gs pos="97000">
                  <a:sysClr val="windowText" lastClr="000000">
                    <a:alpha val="0"/>
                  </a:sysClr>
                </a:gs>
                <a:gs pos="0">
                  <a:sysClr val="windowText" lastClr="000000">
                    <a:alpha val="54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668240" y="659196"/>
              <a:ext cx="1459921" cy="1460252"/>
            </a:xfrm>
            <a:prstGeom prst="ellipse">
              <a:avLst/>
            </a:prstGeom>
            <a:gradFill rotWithShape="1">
              <a:gsLst>
                <a:gs pos="0">
                  <a:srgbClr val="2676FF">
                    <a:lumMod val="40000"/>
                    <a:lumOff val="60000"/>
                  </a:srgbClr>
                </a:gs>
                <a:gs pos="100000">
                  <a:srgbClr val="267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2676FF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kern="0" dirty="0">
                  <a:solidFill>
                    <a:sysClr val="window" lastClr="FFFFFF"/>
                  </a:solidFill>
                  <a:latin typeface="Arial" pitchFamily="34" charset="0"/>
                  <a:ea typeface="微软雅黑" pitchFamily="34" charset="-122"/>
                </a:rPr>
                <a:t>Solid adsorption</a:t>
              </a:r>
            </a:p>
          </p:txBody>
        </p:sp>
        <p:sp>
          <p:nvSpPr>
            <p:cNvPr id="21" name="未知"/>
            <p:cNvSpPr>
              <a:spLocks/>
            </p:cNvSpPr>
            <p:nvPr/>
          </p:nvSpPr>
          <p:spPr bwMode="auto">
            <a:xfrm>
              <a:off x="1835696" y="692696"/>
              <a:ext cx="1126529" cy="549688"/>
            </a:xfrm>
            <a:custGeom>
              <a:avLst/>
              <a:gdLst>
                <a:gd name="T0" fmla="*/ 729 w 1321"/>
                <a:gd name="T1" fmla="*/ 203 h 712"/>
                <a:gd name="T2" fmla="*/ 738 w 1321"/>
                <a:gd name="T3" fmla="*/ 224 h 712"/>
                <a:gd name="T4" fmla="*/ 740 w 1321"/>
                <a:gd name="T5" fmla="*/ 244 h 712"/>
                <a:gd name="T6" fmla="*/ 737 w 1321"/>
                <a:gd name="T7" fmla="*/ 262 h 712"/>
                <a:gd name="T8" fmla="*/ 727 w 1321"/>
                <a:gd name="T9" fmla="*/ 279 h 712"/>
                <a:gd name="T10" fmla="*/ 713 w 1321"/>
                <a:gd name="T11" fmla="*/ 294 h 712"/>
                <a:gd name="T12" fmla="*/ 694 w 1321"/>
                <a:gd name="T13" fmla="*/ 306 h 712"/>
                <a:gd name="T14" fmla="*/ 670 w 1321"/>
                <a:gd name="T15" fmla="*/ 318 h 712"/>
                <a:gd name="T16" fmla="*/ 643 w 1321"/>
                <a:gd name="T17" fmla="*/ 329 h 712"/>
                <a:gd name="T18" fmla="*/ 612 w 1321"/>
                <a:gd name="T19" fmla="*/ 338 h 712"/>
                <a:gd name="T20" fmla="*/ 578 w 1321"/>
                <a:gd name="T21" fmla="*/ 346 h 712"/>
                <a:gd name="T22" fmla="*/ 542 w 1321"/>
                <a:gd name="T23" fmla="*/ 352 h 712"/>
                <a:gd name="T24" fmla="*/ 502 w 1321"/>
                <a:gd name="T25" fmla="*/ 357 h 712"/>
                <a:gd name="T26" fmla="*/ 462 w 1321"/>
                <a:gd name="T27" fmla="*/ 360 h 712"/>
                <a:gd name="T28" fmla="*/ 445 w 1321"/>
                <a:gd name="T29" fmla="*/ 361 h 712"/>
                <a:gd name="T30" fmla="*/ 267 w 1321"/>
                <a:gd name="T31" fmla="*/ 361 h 712"/>
                <a:gd name="T32" fmla="*/ 264 w 1321"/>
                <a:gd name="T33" fmla="*/ 361 h 712"/>
                <a:gd name="T34" fmla="*/ 229 w 1321"/>
                <a:gd name="T35" fmla="*/ 359 h 712"/>
                <a:gd name="T36" fmla="*/ 195 w 1321"/>
                <a:gd name="T37" fmla="*/ 357 h 712"/>
                <a:gd name="T38" fmla="*/ 162 w 1321"/>
                <a:gd name="T39" fmla="*/ 353 h 712"/>
                <a:gd name="T40" fmla="*/ 132 w 1321"/>
                <a:gd name="T41" fmla="*/ 349 h 712"/>
                <a:gd name="T42" fmla="*/ 104 w 1321"/>
                <a:gd name="T43" fmla="*/ 343 h 712"/>
                <a:gd name="T44" fmla="*/ 79 w 1321"/>
                <a:gd name="T45" fmla="*/ 336 h 712"/>
                <a:gd name="T46" fmla="*/ 57 w 1321"/>
                <a:gd name="T47" fmla="*/ 329 h 712"/>
                <a:gd name="T48" fmla="*/ 38 w 1321"/>
                <a:gd name="T49" fmla="*/ 319 h 712"/>
                <a:gd name="T50" fmla="*/ 22 w 1321"/>
                <a:gd name="T51" fmla="*/ 308 h 712"/>
                <a:gd name="T52" fmla="*/ 10 w 1321"/>
                <a:gd name="T53" fmla="*/ 296 h 712"/>
                <a:gd name="T54" fmla="*/ 3 w 1321"/>
                <a:gd name="T55" fmla="*/ 281 h 712"/>
                <a:gd name="T56" fmla="*/ 0 w 1321"/>
                <a:gd name="T57" fmla="*/ 266 h 712"/>
                <a:gd name="T58" fmla="*/ 0 w 1321"/>
                <a:gd name="T59" fmla="*/ 264 h 712"/>
                <a:gd name="T60" fmla="*/ 2 w 1321"/>
                <a:gd name="T61" fmla="*/ 247 h 712"/>
                <a:gd name="T62" fmla="*/ 9 w 1321"/>
                <a:gd name="T63" fmla="*/ 226 h 712"/>
                <a:gd name="T64" fmla="*/ 29 w 1321"/>
                <a:gd name="T65" fmla="*/ 188 h 712"/>
                <a:gd name="T66" fmla="*/ 53 w 1321"/>
                <a:gd name="T67" fmla="*/ 152 h 712"/>
                <a:gd name="T68" fmla="*/ 82 w 1321"/>
                <a:gd name="T69" fmla="*/ 119 h 712"/>
                <a:gd name="T70" fmla="*/ 114 w 1321"/>
                <a:gd name="T71" fmla="*/ 89 h 712"/>
                <a:gd name="T72" fmla="*/ 151 w 1321"/>
                <a:gd name="T73" fmla="*/ 63 h 712"/>
                <a:gd name="T74" fmla="*/ 191 w 1321"/>
                <a:gd name="T75" fmla="*/ 42 h 712"/>
                <a:gd name="T76" fmla="*/ 232 w 1321"/>
                <a:gd name="T77" fmla="*/ 24 h 712"/>
                <a:gd name="T78" fmla="*/ 278 w 1321"/>
                <a:gd name="T79" fmla="*/ 11 h 712"/>
                <a:gd name="T80" fmla="*/ 325 w 1321"/>
                <a:gd name="T81" fmla="*/ 3 h 712"/>
                <a:gd name="T82" fmla="*/ 374 w 1321"/>
                <a:gd name="T83" fmla="*/ 0 h 712"/>
                <a:gd name="T84" fmla="*/ 374 w 1321"/>
                <a:gd name="T85" fmla="*/ 0 h 712"/>
                <a:gd name="T86" fmla="*/ 425 w 1321"/>
                <a:gd name="T87" fmla="*/ 3 h 712"/>
                <a:gd name="T88" fmla="*/ 474 w 1321"/>
                <a:gd name="T89" fmla="*/ 12 h 712"/>
                <a:gd name="T90" fmla="*/ 522 w 1321"/>
                <a:gd name="T91" fmla="*/ 27 h 712"/>
                <a:gd name="T92" fmla="*/ 566 w 1321"/>
                <a:gd name="T93" fmla="*/ 46 h 712"/>
                <a:gd name="T94" fmla="*/ 606 w 1321"/>
                <a:gd name="T95" fmla="*/ 69 h 712"/>
                <a:gd name="T96" fmla="*/ 644 w 1321"/>
                <a:gd name="T97" fmla="*/ 98 h 712"/>
                <a:gd name="T98" fmla="*/ 677 w 1321"/>
                <a:gd name="T99" fmla="*/ 130 h 712"/>
                <a:gd name="T100" fmla="*/ 705 w 1321"/>
                <a:gd name="T101" fmla="*/ 165 h 712"/>
                <a:gd name="T102" fmla="*/ 729 w 1321"/>
                <a:gd name="T103" fmla="*/ 203 h 712"/>
                <a:gd name="T104" fmla="*/ 729 w 1321"/>
                <a:gd name="T105" fmla="*/ 203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580110" y="2553795"/>
            <a:ext cx="1656185" cy="1690956"/>
            <a:chOff x="1668240" y="659196"/>
            <a:chExt cx="1357624" cy="1564738"/>
          </a:xfrm>
        </p:grpSpPr>
        <p:sp>
          <p:nvSpPr>
            <p:cNvPr id="23" name="椭圆 22"/>
            <p:cNvSpPr/>
            <p:nvPr/>
          </p:nvSpPr>
          <p:spPr>
            <a:xfrm>
              <a:off x="1770536" y="1988840"/>
              <a:ext cx="1255328" cy="235094"/>
            </a:xfrm>
            <a:prstGeom prst="ellipse">
              <a:avLst/>
            </a:prstGeom>
            <a:gradFill flip="none" rotWithShape="1">
              <a:gsLst>
                <a:gs pos="97000">
                  <a:sysClr val="windowText" lastClr="000000">
                    <a:alpha val="0"/>
                  </a:sysClr>
                </a:gs>
                <a:gs pos="0">
                  <a:sysClr val="windowText" lastClr="000000">
                    <a:alpha val="54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endParaRPr>
            </a:p>
          </p:txBody>
        </p:sp>
        <p:sp>
          <p:nvSpPr>
            <p:cNvPr id="24" name="Oval 19"/>
            <p:cNvSpPr>
              <a:spLocks noChangeArrowheads="1"/>
            </p:cNvSpPr>
            <p:nvPr/>
          </p:nvSpPr>
          <p:spPr bwMode="auto">
            <a:xfrm>
              <a:off x="1668240" y="659196"/>
              <a:ext cx="1357624" cy="1460252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2676FF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1600" kern="0" dirty="0">
                  <a:solidFill>
                    <a:sysClr val="window" lastClr="FFFFFF"/>
                  </a:solidFill>
                  <a:latin typeface="Arial" pitchFamily="34" charset="0"/>
                  <a:ea typeface="微软雅黑" pitchFamily="34" charset="-122"/>
                </a:rPr>
                <a:t>Low temperature distillation</a:t>
              </a:r>
            </a:p>
          </p:txBody>
        </p:sp>
        <p:sp>
          <p:nvSpPr>
            <p:cNvPr id="25" name="未知"/>
            <p:cNvSpPr>
              <a:spLocks/>
            </p:cNvSpPr>
            <p:nvPr/>
          </p:nvSpPr>
          <p:spPr bwMode="auto">
            <a:xfrm>
              <a:off x="1835696" y="692696"/>
              <a:ext cx="1126529" cy="549688"/>
            </a:xfrm>
            <a:custGeom>
              <a:avLst/>
              <a:gdLst>
                <a:gd name="T0" fmla="*/ 729 w 1321"/>
                <a:gd name="T1" fmla="*/ 203 h 712"/>
                <a:gd name="T2" fmla="*/ 738 w 1321"/>
                <a:gd name="T3" fmla="*/ 224 h 712"/>
                <a:gd name="T4" fmla="*/ 740 w 1321"/>
                <a:gd name="T5" fmla="*/ 244 h 712"/>
                <a:gd name="T6" fmla="*/ 737 w 1321"/>
                <a:gd name="T7" fmla="*/ 262 h 712"/>
                <a:gd name="T8" fmla="*/ 727 w 1321"/>
                <a:gd name="T9" fmla="*/ 279 h 712"/>
                <a:gd name="T10" fmla="*/ 713 w 1321"/>
                <a:gd name="T11" fmla="*/ 294 h 712"/>
                <a:gd name="T12" fmla="*/ 694 w 1321"/>
                <a:gd name="T13" fmla="*/ 306 h 712"/>
                <a:gd name="T14" fmla="*/ 670 w 1321"/>
                <a:gd name="T15" fmla="*/ 318 h 712"/>
                <a:gd name="T16" fmla="*/ 643 w 1321"/>
                <a:gd name="T17" fmla="*/ 329 h 712"/>
                <a:gd name="T18" fmla="*/ 612 w 1321"/>
                <a:gd name="T19" fmla="*/ 338 h 712"/>
                <a:gd name="T20" fmla="*/ 578 w 1321"/>
                <a:gd name="T21" fmla="*/ 346 h 712"/>
                <a:gd name="T22" fmla="*/ 542 w 1321"/>
                <a:gd name="T23" fmla="*/ 352 h 712"/>
                <a:gd name="T24" fmla="*/ 502 w 1321"/>
                <a:gd name="T25" fmla="*/ 357 h 712"/>
                <a:gd name="T26" fmla="*/ 462 w 1321"/>
                <a:gd name="T27" fmla="*/ 360 h 712"/>
                <a:gd name="T28" fmla="*/ 445 w 1321"/>
                <a:gd name="T29" fmla="*/ 361 h 712"/>
                <a:gd name="T30" fmla="*/ 267 w 1321"/>
                <a:gd name="T31" fmla="*/ 361 h 712"/>
                <a:gd name="T32" fmla="*/ 264 w 1321"/>
                <a:gd name="T33" fmla="*/ 361 h 712"/>
                <a:gd name="T34" fmla="*/ 229 w 1321"/>
                <a:gd name="T35" fmla="*/ 359 h 712"/>
                <a:gd name="T36" fmla="*/ 195 w 1321"/>
                <a:gd name="T37" fmla="*/ 357 h 712"/>
                <a:gd name="T38" fmla="*/ 162 w 1321"/>
                <a:gd name="T39" fmla="*/ 353 h 712"/>
                <a:gd name="T40" fmla="*/ 132 w 1321"/>
                <a:gd name="T41" fmla="*/ 349 h 712"/>
                <a:gd name="T42" fmla="*/ 104 w 1321"/>
                <a:gd name="T43" fmla="*/ 343 h 712"/>
                <a:gd name="T44" fmla="*/ 79 w 1321"/>
                <a:gd name="T45" fmla="*/ 336 h 712"/>
                <a:gd name="T46" fmla="*/ 57 w 1321"/>
                <a:gd name="T47" fmla="*/ 329 h 712"/>
                <a:gd name="T48" fmla="*/ 38 w 1321"/>
                <a:gd name="T49" fmla="*/ 319 h 712"/>
                <a:gd name="T50" fmla="*/ 22 w 1321"/>
                <a:gd name="T51" fmla="*/ 308 h 712"/>
                <a:gd name="T52" fmla="*/ 10 w 1321"/>
                <a:gd name="T53" fmla="*/ 296 h 712"/>
                <a:gd name="T54" fmla="*/ 3 w 1321"/>
                <a:gd name="T55" fmla="*/ 281 h 712"/>
                <a:gd name="T56" fmla="*/ 0 w 1321"/>
                <a:gd name="T57" fmla="*/ 266 h 712"/>
                <a:gd name="T58" fmla="*/ 0 w 1321"/>
                <a:gd name="T59" fmla="*/ 264 h 712"/>
                <a:gd name="T60" fmla="*/ 2 w 1321"/>
                <a:gd name="T61" fmla="*/ 247 h 712"/>
                <a:gd name="T62" fmla="*/ 9 w 1321"/>
                <a:gd name="T63" fmla="*/ 226 h 712"/>
                <a:gd name="T64" fmla="*/ 29 w 1321"/>
                <a:gd name="T65" fmla="*/ 188 h 712"/>
                <a:gd name="T66" fmla="*/ 53 w 1321"/>
                <a:gd name="T67" fmla="*/ 152 h 712"/>
                <a:gd name="T68" fmla="*/ 82 w 1321"/>
                <a:gd name="T69" fmla="*/ 119 h 712"/>
                <a:gd name="T70" fmla="*/ 114 w 1321"/>
                <a:gd name="T71" fmla="*/ 89 h 712"/>
                <a:gd name="T72" fmla="*/ 151 w 1321"/>
                <a:gd name="T73" fmla="*/ 63 h 712"/>
                <a:gd name="T74" fmla="*/ 191 w 1321"/>
                <a:gd name="T75" fmla="*/ 42 h 712"/>
                <a:gd name="T76" fmla="*/ 232 w 1321"/>
                <a:gd name="T77" fmla="*/ 24 h 712"/>
                <a:gd name="T78" fmla="*/ 278 w 1321"/>
                <a:gd name="T79" fmla="*/ 11 h 712"/>
                <a:gd name="T80" fmla="*/ 325 w 1321"/>
                <a:gd name="T81" fmla="*/ 3 h 712"/>
                <a:gd name="T82" fmla="*/ 374 w 1321"/>
                <a:gd name="T83" fmla="*/ 0 h 712"/>
                <a:gd name="T84" fmla="*/ 374 w 1321"/>
                <a:gd name="T85" fmla="*/ 0 h 712"/>
                <a:gd name="T86" fmla="*/ 425 w 1321"/>
                <a:gd name="T87" fmla="*/ 3 h 712"/>
                <a:gd name="T88" fmla="*/ 474 w 1321"/>
                <a:gd name="T89" fmla="*/ 12 h 712"/>
                <a:gd name="T90" fmla="*/ 522 w 1321"/>
                <a:gd name="T91" fmla="*/ 27 h 712"/>
                <a:gd name="T92" fmla="*/ 566 w 1321"/>
                <a:gd name="T93" fmla="*/ 46 h 712"/>
                <a:gd name="T94" fmla="*/ 606 w 1321"/>
                <a:gd name="T95" fmla="*/ 69 h 712"/>
                <a:gd name="T96" fmla="*/ 644 w 1321"/>
                <a:gd name="T97" fmla="*/ 98 h 712"/>
                <a:gd name="T98" fmla="*/ 677 w 1321"/>
                <a:gd name="T99" fmla="*/ 130 h 712"/>
                <a:gd name="T100" fmla="*/ 705 w 1321"/>
                <a:gd name="T101" fmla="*/ 165 h 712"/>
                <a:gd name="T102" fmla="*/ 729 w 1321"/>
                <a:gd name="T103" fmla="*/ 203 h 712"/>
                <a:gd name="T104" fmla="*/ 729 w 1321"/>
                <a:gd name="T105" fmla="*/ 203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236296" y="2349263"/>
            <a:ext cx="1365409" cy="1463440"/>
            <a:chOff x="1668240" y="659196"/>
            <a:chExt cx="1459921" cy="1564738"/>
          </a:xfrm>
        </p:grpSpPr>
        <p:sp>
          <p:nvSpPr>
            <p:cNvPr id="27" name="椭圆 26"/>
            <p:cNvSpPr/>
            <p:nvPr/>
          </p:nvSpPr>
          <p:spPr>
            <a:xfrm>
              <a:off x="1770536" y="1988840"/>
              <a:ext cx="1255328" cy="235094"/>
            </a:xfrm>
            <a:prstGeom prst="ellipse">
              <a:avLst/>
            </a:prstGeom>
            <a:gradFill flip="none" rotWithShape="1">
              <a:gsLst>
                <a:gs pos="97000">
                  <a:sysClr val="windowText" lastClr="000000">
                    <a:alpha val="0"/>
                  </a:sysClr>
                </a:gs>
                <a:gs pos="0">
                  <a:sysClr val="windowText" lastClr="000000">
                    <a:alpha val="54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Oval 19"/>
            <p:cNvSpPr>
              <a:spLocks noChangeArrowheads="1"/>
            </p:cNvSpPr>
            <p:nvPr/>
          </p:nvSpPr>
          <p:spPr bwMode="auto">
            <a:xfrm>
              <a:off x="1668240" y="659196"/>
              <a:ext cx="1459921" cy="1460252"/>
            </a:xfrm>
            <a:prstGeom prst="ellipse">
              <a:avLst/>
            </a:prstGeom>
            <a:gradFill rotWithShape="1">
              <a:gsLst>
                <a:gs pos="0">
                  <a:srgbClr val="2676FF">
                    <a:lumMod val="40000"/>
                    <a:lumOff val="60000"/>
                  </a:srgbClr>
                </a:gs>
                <a:gs pos="100000">
                  <a:srgbClr val="267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2676FF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lvl="0"/>
              <a:r>
                <a:rPr lang="en-US" altLang="zh-CN" sz="1200" kern="0" dirty="0">
                  <a:latin typeface="Arial" pitchFamily="34" charset="0"/>
                  <a:ea typeface="微软雅黑" pitchFamily="34" charset="-122"/>
                </a:rPr>
                <a:t>Membrane separation</a:t>
              </a:r>
              <a:endParaRPr lang="zh-CN" altLang="en-US" sz="1200" dirty="0"/>
            </a:p>
          </p:txBody>
        </p:sp>
        <p:sp>
          <p:nvSpPr>
            <p:cNvPr id="29" name="未知"/>
            <p:cNvSpPr>
              <a:spLocks/>
            </p:cNvSpPr>
            <p:nvPr/>
          </p:nvSpPr>
          <p:spPr bwMode="auto">
            <a:xfrm>
              <a:off x="1835696" y="692696"/>
              <a:ext cx="1126529" cy="549688"/>
            </a:xfrm>
            <a:custGeom>
              <a:avLst/>
              <a:gdLst>
                <a:gd name="T0" fmla="*/ 729 w 1321"/>
                <a:gd name="T1" fmla="*/ 203 h 712"/>
                <a:gd name="T2" fmla="*/ 738 w 1321"/>
                <a:gd name="T3" fmla="*/ 224 h 712"/>
                <a:gd name="T4" fmla="*/ 740 w 1321"/>
                <a:gd name="T5" fmla="*/ 244 h 712"/>
                <a:gd name="T6" fmla="*/ 737 w 1321"/>
                <a:gd name="T7" fmla="*/ 262 h 712"/>
                <a:gd name="T8" fmla="*/ 727 w 1321"/>
                <a:gd name="T9" fmla="*/ 279 h 712"/>
                <a:gd name="T10" fmla="*/ 713 w 1321"/>
                <a:gd name="T11" fmla="*/ 294 h 712"/>
                <a:gd name="T12" fmla="*/ 694 w 1321"/>
                <a:gd name="T13" fmla="*/ 306 h 712"/>
                <a:gd name="T14" fmla="*/ 670 w 1321"/>
                <a:gd name="T15" fmla="*/ 318 h 712"/>
                <a:gd name="T16" fmla="*/ 643 w 1321"/>
                <a:gd name="T17" fmla="*/ 329 h 712"/>
                <a:gd name="T18" fmla="*/ 612 w 1321"/>
                <a:gd name="T19" fmla="*/ 338 h 712"/>
                <a:gd name="T20" fmla="*/ 578 w 1321"/>
                <a:gd name="T21" fmla="*/ 346 h 712"/>
                <a:gd name="T22" fmla="*/ 542 w 1321"/>
                <a:gd name="T23" fmla="*/ 352 h 712"/>
                <a:gd name="T24" fmla="*/ 502 w 1321"/>
                <a:gd name="T25" fmla="*/ 357 h 712"/>
                <a:gd name="T26" fmla="*/ 462 w 1321"/>
                <a:gd name="T27" fmla="*/ 360 h 712"/>
                <a:gd name="T28" fmla="*/ 445 w 1321"/>
                <a:gd name="T29" fmla="*/ 361 h 712"/>
                <a:gd name="T30" fmla="*/ 267 w 1321"/>
                <a:gd name="T31" fmla="*/ 361 h 712"/>
                <a:gd name="T32" fmla="*/ 264 w 1321"/>
                <a:gd name="T33" fmla="*/ 361 h 712"/>
                <a:gd name="T34" fmla="*/ 229 w 1321"/>
                <a:gd name="T35" fmla="*/ 359 h 712"/>
                <a:gd name="T36" fmla="*/ 195 w 1321"/>
                <a:gd name="T37" fmla="*/ 357 h 712"/>
                <a:gd name="T38" fmla="*/ 162 w 1321"/>
                <a:gd name="T39" fmla="*/ 353 h 712"/>
                <a:gd name="T40" fmla="*/ 132 w 1321"/>
                <a:gd name="T41" fmla="*/ 349 h 712"/>
                <a:gd name="T42" fmla="*/ 104 w 1321"/>
                <a:gd name="T43" fmla="*/ 343 h 712"/>
                <a:gd name="T44" fmla="*/ 79 w 1321"/>
                <a:gd name="T45" fmla="*/ 336 h 712"/>
                <a:gd name="T46" fmla="*/ 57 w 1321"/>
                <a:gd name="T47" fmla="*/ 329 h 712"/>
                <a:gd name="T48" fmla="*/ 38 w 1321"/>
                <a:gd name="T49" fmla="*/ 319 h 712"/>
                <a:gd name="T50" fmla="*/ 22 w 1321"/>
                <a:gd name="T51" fmla="*/ 308 h 712"/>
                <a:gd name="T52" fmla="*/ 10 w 1321"/>
                <a:gd name="T53" fmla="*/ 296 h 712"/>
                <a:gd name="T54" fmla="*/ 3 w 1321"/>
                <a:gd name="T55" fmla="*/ 281 h 712"/>
                <a:gd name="T56" fmla="*/ 0 w 1321"/>
                <a:gd name="T57" fmla="*/ 266 h 712"/>
                <a:gd name="T58" fmla="*/ 0 w 1321"/>
                <a:gd name="T59" fmla="*/ 264 h 712"/>
                <a:gd name="T60" fmla="*/ 2 w 1321"/>
                <a:gd name="T61" fmla="*/ 247 h 712"/>
                <a:gd name="T62" fmla="*/ 9 w 1321"/>
                <a:gd name="T63" fmla="*/ 226 h 712"/>
                <a:gd name="T64" fmla="*/ 29 w 1321"/>
                <a:gd name="T65" fmla="*/ 188 h 712"/>
                <a:gd name="T66" fmla="*/ 53 w 1321"/>
                <a:gd name="T67" fmla="*/ 152 h 712"/>
                <a:gd name="T68" fmla="*/ 82 w 1321"/>
                <a:gd name="T69" fmla="*/ 119 h 712"/>
                <a:gd name="T70" fmla="*/ 114 w 1321"/>
                <a:gd name="T71" fmla="*/ 89 h 712"/>
                <a:gd name="T72" fmla="*/ 151 w 1321"/>
                <a:gd name="T73" fmla="*/ 63 h 712"/>
                <a:gd name="T74" fmla="*/ 191 w 1321"/>
                <a:gd name="T75" fmla="*/ 42 h 712"/>
                <a:gd name="T76" fmla="*/ 232 w 1321"/>
                <a:gd name="T77" fmla="*/ 24 h 712"/>
                <a:gd name="T78" fmla="*/ 278 w 1321"/>
                <a:gd name="T79" fmla="*/ 11 h 712"/>
                <a:gd name="T80" fmla="*/ 325 w 1321"/>
                <a:gd name="T81" fmla="*/ 3 h 712"/>
                <a:gd name="T82" fmla="*/ 374 w 1321"/>
                <a:gd name="T83" fmla="*/ 0 h 712"/>
                <a:gd name="T84" fmla="*/ 374 w 1321"/>
                <a:gd name="T85" fmla="*/ 0 h 712"/>
                <a:gd name="T86" fmla="*/ 425 w 1321"/>
                <a:gd name="T87" fmla="*/ 3 h 712"/>
                <a:gd name="T88" fmla="*/ 474 w 1321"/>
                <a:gd name="T89" fmla="*/ 12 h 712"/>
                <a:gd name="T90" fmla="*/ 522 w 1321"/>
                <a:gd name="T91" fmla="*/ 27 h 712"/>
                <a:gd name="T92" fmla="*/ 566 w 1321"/>
                <a:gd name="T93" fmla="*/ 46 h 712"/>
                <a:gd name="T94" fmla="*/ 606 w 1321"/>
                <a:gd name="T95" fmla="*/ 69 h 712"/>
                <a:gd name="T96" fmla="*/ 644 w 1321"/>
                <a:gd name="T97" fmla="*/ 98 h 712"/>
                <a:gd name="T98" fmla="*/ 677 w 1321"/>
                <a:gd name="T99" fmla="*/ 130 h 712"/>
                <a:gd name="T100" fmla="*/ 705 w 1321"/>
                <a:gd name="T101" fmla="*/ 165 h 712"/>
                <a:gd name="T102" fmla="*/ 729 w 1321"/>
                <a:gd name="T103" fmla="*/ 203 h 712"/>
                <a:gd name="T104" fmla="*/ 729 w 1321"/>
                <a:gd name="T105" fmla="*/ 203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249873" y="4244751"/>
            <a:ext cx="1291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1400" b="1" kern="0" dirty="0">
                <a:latin typeface="Arial" pitchFamily="34" charset="0"/>
                <a:ea typeface="微软雅黑" pitchFamily="34" charset="-122"/>
              </a:rPr>
              <a:t> </a:t>
            </a:r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375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>
                <a:solidFill>
                  <a:srgbClr val="C00000"/>
                </a:solidFill>
              </a:rPr>
              <a:t>CO</a:t>
            </a:r>
            <a:r>
              <a:rPr lang="en-US" altLang="zh-CN" sz="3600" baseline="-25000">
                <a:solidFill>
                  <a:srgbClr val="C00000"/>
                </a:solidFill>
              </a:rPr>
              <a:t>2</a:t>
            </a:r>
            <a:r>
              <a:rPr lang="en-US" altLang="zh-CN" sz="360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Capture Technology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27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78349" y="1136938"/>
            <a:ext cx="8421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/>
              <a:t>   Self-developed product of MSA-II solvent has a more superior performance than the normal MEA.</a:t>
            </a:r>
            <a:endParaRPr lang="zh-CN" altLang="en-US" sz="2400" b="1" dirty="0"/>
          </a:p>
        </p:txBody>
      </p:sp>
      <p:grpSp>
        <p:nvGrpSpPr>
          <p:cNvPr id="12" name="组合 11"/>
          <p:cNvGrpSpPr/>
          <p:nvPr/>
        </p:nvGrpSpPr>
        <p:grpSpPr>
          <a:xfrm>
            <a:off x="178963" y="2336109"/>
            <a:ext cx="8786076" cy="3703935"/>
            <a:chOff x="178963" y="2336109"/>
            <a:chExt cx="8786076" cy="370393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/>
            <a:srcRect l="1733" t="5563" r="1886" b="14706"/>
            <a:stretch/>
          </p:blipFill>
          <p:spPr>
            <a:xfrm>
              <a:off x="178963" y="2336109"/>
              <a:ext cx="8786076" cy="370393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539552" y="5445224"/>
              <a:ext cx="216437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Absorption capacity (L/L)</a:t>
              </a:r>
              <a:endParaRPr lang="zh-CN" altLang="en-US" sz="1400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522089" y="5445224"/>
              <a:ext cx="193354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Corrosion rate (mm/a)</a:t>
              </a:r>
              <a:endParaRPr lang="zh-CN" altLang="en-US" sz="1400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177175" y="5452139"/>
              <a:ext cx="257153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Oxidation degradation rate(%)</a:t>
              </a:r>
              <a:endParaRPr lang="zh-CN" altLang="en-US" sz="1400" dirty="0"/>
            </a:p>
          </p:txBody>
        </p:sp>
        <p:sp>
          <p:nvSpPr>
            <p:cNvPr id="6" name="文本框 5"/>
            <p:cNvSpPr txBox="1"/>
            <p:nvPr/>
          </p:nvSpPr>
          <p:spPr>
            <a:xfrm rot="19005724">
              <a:off x="582880" y="2814393"/>
              <a:ext cx="15183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Increase by 30%</a:t>
              </a:r>
              <a:endParaRPr lang="zh-CN" altLang="en-US" sz="1400" dirty="0"/>
            </a:p>
          </p:txBody>
        </p:sp>
        <p:sp>
          <p:nvSpPr>
            <p:cNvPr id="13" name="文本框 12"/>
            <p:cNvSpPr txBox="1"/>
            <p:nvPr/>
          </p:nvSpPr>
          <p:spPr>
            <a:xfrm rot="3889373">
              <a:off x="4324038" y="3254616"/>
              <a:ext cx="15985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Decrease by 97%</a:t>
              </a:r>
              <a:endParaRPr lang="zh-CN" altLang="en-US" sz="1400" dirty="0"/>
            </a:p>
          </p:txBody>
        </p:sp>
        <p:sp>
          <p:nvSpPr>
            <p:cNvPr id="14" name="文本框 13"/>
            <p:cNvSpPr txBox="1"/>
            <p:nvPr/>
          </p:nvSpPr>
          <p:spPr>
            <a:xfrm rot="3889373">
              <a:off x="7142974" y="3380449"/>
              <a:ext cx="15985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Decrease by 98%</a:t>
              </a:r>
              <a:endParaRPr lang="zh-CN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4449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</a:rPr>
              <a:t>CO</a:t>
            </a:r>
            <a:r>
              <a:rPr lang="en-US" altLang="zh-CN" sz="3600" baseline="-25000" dirty="0">
                <a:solidFill>
                  <a:srgbClr val="C00000"/>
                </a:solidFill>
              </a:rPr>
              <a:t>2</a:t>
            </a:r>
            <a:r>
              <a:rPr lang="en-US" altLang="zh-CN" sz="3600" dirty="0">
                <a:solidFill>
                  <a:srgbClr val="C00000"/>
                </a:solidFill>
              </a:rPr>
              <a:t> Transportation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28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13850" r="12032" b="11947"/>
          <a:stretch/>
        </p:blipFill>
        <p:spPr>
          <a:xfrm>
            <a:off x="4788024" y="4219909"/>
            <a:ext cx="3888432" cy="2233427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84567" y="1013827"/>
            <a:ext cx="8264146" cy="830997"/>
          </a:xfrm>
          <a:prstGeom prst="rect">
            <a:avLst/>
          </a:prstGeom>
          <a:noFill/>
          <a:ln>
            <a:noFill/>
          </a:ln>
          <a:effectLst>
            <a:prstShdw prst="shdw15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585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355600" algn="just" eaLnBrk="1" hangingPunct="1">
              <a:buClr>
                <a:srgbClr val="222268"/>
              </a:buClr>
            </a:pPr>
            <a:r>
              <a:rPr lang="en-US" altLang="zh-CN" sz="2400" b="1" dirty="0">
                <a:latin typeface="+mn-lt"/>
                <a:ea typeface="+mn-ea"/>
                <a:cs typeface="Times New Roman" pitchFamily="18" charset="0"/>
              </a:rPr>
              <a:t>Three CO</a:t>
            </a:r>
            <a:r>
              <a:rPr lang="en-US" altLang="zh-CN" sz="2400" b="1" baseline="-25000" dirty="0">
                <a:latin typeface="+mn-lt"/>
                <a:ea typeface="+mn-ea"/>
                <a:cs typeface="Times New Roman" pitchFamily="18" charset="0"/>
              </a:rPr>
              <a:t>2</a:t>
            </a:r>
            <a:r>
              <a:rPr lang="en-US" altLang="zh-CN" sz="2400" b="1" dirty="0">
                <a:latin typeface="+mn-lt"/>
                <a:ea typeface="+mn-ea"/>
                <a:cs typeface="Times New Roman" pitchFamily="18" charset="0"/>
              </a:rPr>
              <a:t> transportation ways have been successfully tested in CO</a:t>
            </a:r>
            <a:r>
              <a:rPr lang="en-US" altLang="zh-CN" sz="2400" b="1" baseline="-25000" dirty="0">
                <a:latin typeface="+mn-lt"/>
                <a:ea typeface="+mn-ea"/>
                <a:cs typeface="Times New Roman" pitchFamily="18" charset="0"/>
              </a:rPr>
              <a:t>2</a:t>
            </a:r>
            <a:r>
              <a:rPr lang="en-US" altLang="zh-CN" sz="2400" b="1" dirty="0">
                <a:latin typeface="+mn-lt"/>
                <a:ea typeface="+mn-ea"/>
                <a:cs typeface="Times New Roman" pitchFamily="18" charset="0"/>
              </a:rPr>
              <a:t> EOR pilot tests. </a:t>
            </a:r>
            <a:endParaRPr lang="zh-CN" altLang="en-US" sz="2400" b="1" dirty="0"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8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6831"/>
            <a:ext cx="3456384" cy="208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6"/>
          <p:cNvSpPr txBox="1"/>
          <p:nvPr/>
        </p:nvSpPr>
        <p:spPr>
          <a:xfrm>
            <a:off x="506411" y="1982794"/>
            <a:ext cx="433428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zh-CN" dirty="0"/>
              <a:t>CO</a:t>
            </a:r>
            <a:r>
              <a:rPr lang="en-US" altLang="zh-CN" baseline="-25000" dirty="0"/>
              <a:t>2</a:t>
            </a:r>
            <a:r>
              <a:rPr lang="en-US" altLang="zh-CN" dirty="0"/>
              <a:t> Pipeline in </a:t>
            </a:r>
            <a:r>
              <a:rPr lang="en-US" altLang="zh-CN" dirty="0" err="1"/>
              <a:t>Shengli</a:t>
            </a:r>
            <a:r>
              <a:rPr lang="en-US" altLang="zh-CN" dirty="0"/>
              <a:t> oilfield</a:t>
            </a:r>
          </a:p>
          <a:p>
            <a:r>
              <a:rPr lang="en-US" altLang="zh-CN" dirty="0"/>
              <a:t>   </a:t>
            </a:r>
            <a:r>
              <a:rPr lang="en-US" altLang="zh-CN" dirty="0">
                <a:solidFill>
                  <a:srgbClr val="FF0000"/>
                </a:solidFill>
              </a:rPr>
              <a:t>--20km, gas phase transport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文本框 7"/>
          <p:cNvSpPr txBox="1"/>
          <p:nvPr/>
        </p:nvSpPr>
        <p:spPr>
          <a:xfrm>
            <a:off x="473036" y="2690680"/>
            <a:ext cx="447830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zh-CN" dirty="0"/>
              <a:t>CO</a:t>
            </a:r>
            <a:r>
              <a:rPr lang="en-US" altLang="zh-CN" baseline="-25000" dirty="0"/>
              <a:t>2</a:t>
            </a:r>
            <a:r>
              <a:rPr lang="en-US" altLang="zh-CN" dirty="0"/>
              <a:t> Truck in </a:t>
            </a:r>
            <a:r>
              <a:rPr lang="en-US" altLang="zh-CN" dirty="0" err="1"/>
              <a:t>Zhongyuan</a:t>
            </a:r>
            <a:r>
              <a:rPr lang="en-US" altLang="zh-CN" dirty="0"/>
              <a:t> oilfield</a:t>
            </a:r>
          </a:p>
          <a:p>
            <a:r>
              <a:rPr lang="en-US" altLang="zh-CN" dirty="0"/>
              <a:t>   </a:t>
            </a:r>
            <a:r>
              <a:rPr lang="en-US" altLang="zh-CN" dirty="0">
                <a:solidFill>
                  <a:srgbClr val="FF0000"/>
                </a:solidFill>
              </a:rPr>
              <a:t>--low temp., liquid phase transport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11" name="文本框 8"/>
          <p:cNvSpPr txBox="1"/>
          <p:nvPr/>
        </p:nvSpPr>
        <p:spPr>
          <a:xfrm>
            <a:off x="473036" y="3410760"/>
            <a:ext cx="452916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zh-CN" dirty="0"/>
              <a:t>CO</a:t>
            </a:r>
            <a:r>
              <a:rPr lang="en-US" altLang="zh-CN" baseline="-25000" dirty="0"/>
              <a:t>2</a:t>
            </a:r>
            <a:r>
              <a:rPr lang="en-US" altLang="zh-CN" dirty="0"/>
              <a:t> ship in </a:t>
            </a:r>
            <a:r>
              <a:rPr lang="en-US" altLang="zh-CN" dirty="0" err="1"/>
              <a:t>Huadong</a:t>
            </a:r>
            <a:r>
              <a:rPr lang="en-US" altLang="zh-CN" dirty="0"/>
              <a:t> oilfield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   --low temp., liquid phase transport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18945" y="3574748"/>
            <a:ext cx="2539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>
                <a:solidFill>
                  <a:srgbClr val="FFFF00"/>
                </a:solidFill>
              </a:rPr>
              <a:t>Shengli</a:t>
            </a:r>
            <a:r>
              <a:rPr lang="en-US" altLang="zh-CN" sz="1600" b="1" dirty="0">
                <a:solidFill>
                  <a:srgbClr val="FFFF00"/>
                </a:solidFill>
              </a:rPr>
              <a:t> oilfield--pipeline</a:t>
            </a:r>
            <a:endParaRPr lang="zh-CN" altLang="en-US" sz="1600" b="1" dirty="0">
              <a:solidFill>
                <a:srgbClr val="FFFF0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49997"/>
          <a:stretch/>
        </p:blipFill>
        <p:spPr bwMode="auto">
          <a:xfrm>
            <a:off x="775441" y="4195061"/>
            <a:ext cx="3610705" cy="225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矩形 13"/>
          <p:cNvSpPr/>
          <p:nvPr/>
        </p:nvSpPr>
        <p:spPr>
          <a:xfrm>
            <a:off x="6213922" y="6114782"/>
            <a:ext cx="2351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solidFill>
                  <a:srgbClr val="FFFF00"/>
                </a:solidFill>
              </a:rPr>
              <a:t>Huadong</a:t>
            </a:r>
            <a:r>
              <a:rPr lang="en-US" altLang="zh-CN" sz="1600" b="1" dirty="0">
                <a:solidFill>
                  <a:srgbClr val="FFFF00"/>
                </a:solidFill>
              </a:rPr>
              <a:t> oilfield--ship</a:t>
            </a:r>
          </a:p>
        </p:txBody>
      </p:sp>
      <p:sp>
        <p:nvSpPr>
          <p:cNvPr id="15" name="矩形 14"/>
          <p:cNvSpPr/>
          <p:nvPr/>
        </p:nvSpPr>
        <p:spPr>
          <a:xfrm>
            <a:off x="1630391" y="6042774"/>
            <a:ext cx="26837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solidFill>
                  <a:srgbClr val="FFFF00"/>
                </a:solidFill>
              </a:rPr>
              <a:t>Zhongyuan</a:t>
            </a:r>
            <a:r>
              <a:rPr lang="en-US" altLang="zh-CN" sz="1600" b="1" dirty="0">
                <a:solidFill>
                  <a:srgbClr val="FFFF00"/>
                </a:solidFill>
              </a:rPr>
              <a:t> Oilfield--truck</a:t>
            </a:r>
            <a:endParaRPr lang="zh-CN" altLang="en-US" sz="1600" b="1" dirty="0">
              <a:solidFill>
                <a:srgbClr val="FFFF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3528" y="1982794"/>
            <a:ext cx="4392488" cy="2094278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68682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>
                <a:solidFill>
                  <a:srgbClr val="C00000"/>
                </a:solidFill>
              </a:rPr>
              <a:t>CO</a:t>
            </a:r>
            <a:r>
              <a:rPr lang="en-US" altLang="zh-CN" sz="3600" baseline="-25000">
                <a:solidFill>
                  <a:srgbClr val="C00000"/>
                </a:solidFill>
              </a:rPr>
              <a:t>2</a:t>
            </a:r>
            <a:r>
              <a:rPr lang="en-US" altLang="zh-CN" sz="360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EOR and Storage Technology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29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395289" y="1196752"/>
            <a:ext cx="8353424" cy="51119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/>
              <a:t>CO</a:t>
            </a:r>
            <a:r>
              <a:rPr lang="en-US" altLang="zh-CN" sz="2400" b="1" baseline="-25000"/>
              <a:t>2</a:t>
            </a:r>
            <a:r>
              <a:rPr lang="en-US" altLang="zh-CN" sz="2400" b="1"/>
              <a:t> </a:t>
            </a:r>
            <a:r>
              <a:rPr lang="en-US" altLang="zh-CN" sz="2400" b="1" dirty="0"/>
              <a:t>EOR Laboratory</a:t>
            </a:r>
            <a:endParaRPr lang="zh-CN" altLang="en-US" sz="2400" b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41538"/>
            <a:ext cx="19446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9388" y="3581400"/>
            <a:ext cx="2160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0">
                <a:solidFill>
                  <a:schemeClr val="tx1"/>
                </a:solidFill>
                <a:latin typeface="Times New Roman" panose="02020603050405020304" pitchFamily="18" charset="0"/>
              </a:rPr>
              <a:t>PVT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141538"/>
            <a:ext cx="17287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68538" y="3568700"/>
            <a:ext cx="2016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0">
                <a:solidFill>
                  <a:schemeClr val="tx1"/>
                </a:solidFill>
              </a:rPr>
              <a:t>Capillary viscometer </a:t>
            </a:r>
          </a:p>
        </p:txBody>
      </p:sp>
      <p:pic>
        <p:nvPicPr>
          <p:cNvPr id="11" name="Picture 7" descr="Inserted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4479925"/>
            <a:ext cx="22336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318000" y="5983288"/>
            <a:ext cx="2701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0">
                <a:solidFill>
                  <a:schemeClr val="tx1"/>
                </a:solidFill>
              </a:rPr>
              <a:t>Multipoint Long core holder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54000" y="1773238"/>
            <a:ext cx="3816350" cy="368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800" b="0" u="sng" dirty="0">
                <a:solidFill>
                  <a:schemeClr val="tx1"/>
                </a:solidFill>
              </a:rPr>
              <a:t>Phase behavior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176838" y="4079875"/>
            <a:ext cx="2881312" cy="3698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800" b="0" u="sng" dirty="0">
                <a:solidFill>
                  <a:schemeClr val="tx1"/>
                </a:solidFill>
              </a:rPr>
              <a:t>Multiphase flow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77838" y="4060825"/>
            <a:ext cx="3816350" cy="368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800" b="0" u="sng" dirty="0">
                <a:solidFill>
                  <a:schemeClr val="tx1"/>
                </a:solidFill>
              </a:rPr>
              <a:t>Interfacial tension and diffusion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816475" y="1773238"/>
            <a:ext cx="3816350" cy="368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800" b="0" u="sng" dirty="0">
                <a:solidFill>
                  <a:schemeClr val="tx1"/>
                </a:solidFill>
              </a:rPr>
              <a:t>Miscibility and Micro-visualization</a:t>
            </a:r>
          </a:p>
        </p:txBody>
      </p:sp>
      <p:pic>
        <p:nvPicPr>
          <p:cNvPr id="17" name="Picture 15" descr="安徽 019_副本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2143125"/>
            <a:ext cx="22320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4413250" y="3589338"/>
            <a:ext cx="23034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0">
                <a:solidFill>
                  <a:schemeClr val="tx1"/>
                </a:solidFill>
              </a:rPr>
              <a:t>Micro-physical simulation system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850063" y="3633788"/>
            <a:ext cx="215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0">
                <a:solidFill>
                  <a:schemeClr val="tx1"/>
                </a:solidFill>
              </a:rPr>
              <a:t>Slim-tube device</a:t>
            </a:r>
          </a:p>
        </p:txBody>
      </p:sp>
      <p:pic>
        <p:nvPicPr>
          <p:cNvPr id="20" name="Picture 19" descr="安徽 003_副本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489450"/>
            <a:ext cx="19446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8"/>
          <a:stretch>
            <a:fillRect/>
          </a:stretch>
        </p:blipFill>
        <p:spPr bwMode="auto">
          <a:xfrm>
            <a:off x="2493963" y="4489450"/>
            <a:ext cx="17986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6732588" y="5118100"/>
            <a:ext cx="2160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0">
                <a:solidFill>
                  <a:schemeClr val="tx1"/>
                </a:solidFill>
              </a:rPr>
              <a:t>Interfacial tension</a:t>
            </a:r>
          </a:p>
        </p:txBody>
      </p:sp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2127250"/>
            <a:ext cx="228123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473575"/>
            <a:ext cx="2163763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461125" y="5975350"/>
            <a:ext cx="2701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0">
                <a:solidFill>
                  <a:schemeClr val="tx1"/>
                </a:solidFill>
              </a:rPr>
              <a:t>Foam flooding system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25400" y="5973763"/>
            <a:ext cx="2701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0">
                <a:solidFill>
                  <a:schemeClr val="tx1"/>
                </a:solidFill>
              </a:rPr>
              <a:t>Diffusion coefficient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2041525" y="5965825"/>
            <a:ext cx="2701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0">
                <a:solidFill>
                  <a:schemeClr val="tx1"/>
                </a:solidFill>
              </a:rPr>
              <a:t>Interfacial tension device</a:t>
            </a:r>
          </a:p>
        </p:txBody>
      </p:sp>
    </p:spTree>
    <p:extLst>
      <p:ext uri="{BB962C8B-B14F-4D97-AF65-F5344CB8AC3E}">
        <p14:creationId xmlns:p14="http://schemas.microsoft.com/office/powerpoint/2010/main" val="43247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    34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en-US" altLang="zh-CN" smtClean="0"/>
              <a:pPr/>
              <a:t>3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9" y="2924944"/>
            <a:ext cx="3337775" cy="1166489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5289" y="260351"/>
            <a:ext cx="8353424" cy="720724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</a:rPr>
              <a:t>Brief introduction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on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PEPRIS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395289" y="1052736"/>
            <a:ext cx="8353424" cy="5112568"/>
          </a:xfrm>
        </p:spPr>
        <p:txBody>
          <a:bodyPr/>
          <a:lstStyle/>
          <a:p>
            <a:pPr marL="0" indent="0" algn="just">
              <a:buNone/>
            </a:pPr>
            <a:r>
              <a:rPr lang="zh-CN" altLang="en-US" b="1" dirty="0">
                <a:solidFill>
                  <a:schemeClr val="tx1"/>
                </a:solidFill>
              </a:rPr>
              <a:t>   </a:t>
            </a:r>
            <a:r>
              <a:rPr lang="en-US" altLang="zh-CN" sz="2400" b="1" dirty="0">
                <a:solidFill>
                  <a:srgbClr val="FF0000"/>
                </a:solidFill>
              </a:rPr>
              <a:t>P</a:t>
            </a:r>
            <a:r>
              <a:rPr lang="en-US" altLang="zh-CN" sz="2400" b="1" dirty="0">
                <a:solidFill>
                  <a:schemeClr val="tx1"/>
                </a:solidFill>
              </a:rPr>
              <a:t>etroleum </a:t>
            </a:r>
            <a:r>
              <a:rPr lang="en-US" altLang="zh-CN" sz="2400" b="1" dirty="0">
                <a:solidFill>
                  <a:srgbClr val="FF0000"/>
                </a:solidFill>
              </a:rPr>
              <a:t>E</a:t>
            </a:r>
            <a:r>
              <a:rPr lang="en-US" altLang="zh-CN" sz="2400" b="1" dirty="0">
                <a:solidFill>
                  <a:schemeClr val="tx1"/>
                </a:solidFill>
              </a:rPr>
              <a:t>xploration and </a:t>
            </a:r>
            <a:r>
              <a:rPr lang="en-US" altLang="zh-CN" sz="2400" b="1" dirty="0">
                <a:solidFill>
                  <a:srgbClr val="FF0000"/>
                </a:solidFill>
              </a:rPr>
              <a:t>P</a:t>
            </a:r>
            <a:r>
              <a:rPr lang="en-US" altLang="zh-CN" sz="2400" b="1" dirty="0">
                <a:solidFill>
                  <a:schemeClr val="tx1"/>
                </a:solidFill>
              </a:rPr>
              <a:t>roduction </a:t>
            </a:r>
            <a:r>
              <a:rPr lang="en-US" altLang="zh-CN" sz="2400" b="1" dirty="0">
                <a:solidFill>
                  <a:srgbClr val="FF0000"/>
                </a:solidFill>
              </a:rPr>
              <a:t>R</a:t>
            </a:r>
            <a:r>
              <a:rPr lang="en-US" altLang="zh-CN" sz="2400" b="1" dirty="0">
                <a:solidFill>
                  <a:schemeClr val="tx1"/>
                </a:solidFill>
              </a:rPr>
              <a:t>esearch </a:t>
            </a:r>
            <a:r>
              <a:rPr lang="en-US" altLang="zh-CN" sz="2400" b="1" dirty="0">
                <a:solidFill>
                  <a:srgbClr val="FF0000"/>
                </a:solidFill>
              </a:rPr>
              <a:t>I</a:t>
            </a:r>
            <a:r>
              <a:rPr lang="en-US" altLang="zh-CN" sz="2400" b="1" dirty="0">
                <a:solidFill>
                  <a:schemeClr val="tx1"/>
                </a:solidFill>
              </a:rPr>
              <a:t>n</a:t>
            </a:r>
            <a:r>
              <a:rPr lang="en-US" altLang="zh-CN" sz="2400" b="1" dirty="0">
                <a:solidFill>
                  <a:srgbClr val="FF0000"/>
                </a:solidFill>
              </a:rPr>
              <a:t>s</a:t>
            </a:r>
            <a:r>
              <a:rPr lang="en-US" altLang="zh-CN" sz="2400" b="1" dirty="0">
                <a:solidFill>
                  <a:schemeClr val="tx1"/>
                </a:solidFill>
              </a:rPr>
              <a:t>titute is a secondary unit of SINOPEC Group. Its business mainly includes the development of technology, supporting the E&amp;P of oil field, strategy research, etc.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39" y="4091433"/>
            <a:ext cx="3362325" cy="233362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644008" y="3164171"/>
            <a:ext cx="3456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/>
              <a:t>Oil&amp;Gas</a:t>
            </a:r>
            <a:r>
              <a:rPr lang="en-US" altLang="zh-CN" sz="2200" dirty="0"/>
              <a:t> Planning Office</a:t>
            </a:r>
            <a:endParaRPr lang="zh-CN" altLang="en-US" sz="2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644008" y="3635015"/>
            <a:ext cx="3456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Strategy Research Office</a:t>
            </a:r>
            <a:endParaRPr lang="zh-CN" altLang="en-US" sz="22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644008" y="4105859"/>
            <a:ext cx="3672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/>
              <a:t>Oil&amp;Gas</a:t>
            </a:r>
            <a:r>
              <a:rPr lang="en-US" altLang="zh-CN" sz="2200" dirty="0"/>
              <a:t> Exploration Office</a:t>
            </a:r>
            <a:endParaRPr lang="zh-CN" altLang="en-US" sz="2200" dirty="0"/>
          </a:p>
        </p:txBody>
      </p:sp>
      <p:sp>
        <p:nvSpPr>
          <p:cNvPr id="15" name="文本框 14"/>
          <p:cNvSpPr txBox="1"/>
          <p:nvPr/>
        </p:nvSpPr>
        <p:spPr>
          <a:xfrm>
            <a:off x="4644008" y="4576703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Geophysical Research Office</a:t>
            </a:r>
            <a:endParaRPr lang="zh-CN" altLang="en-US" sz="2200" dirty="0"/>
          </a:p>
        </p:txBody>
      </p:sp>
      <p:sp>
        <p:nvSpPr>
          <p:cNvPr id="16" name="文本框 15"/>
          <p:cNvSpPr txBox="1"/>
          <p:nvPr/>
        </p:nvSpPr>
        <p:spPr>
          <a:xfrm>
            <a:off x="4644008" y="5047547"/>
            <a:ext cx="4536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Unconventional Resource Office</a:t>
            </a:r>
            <a:endParaRPr lang="zh-CN" altLang="en-US" sz="2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4644008" y="5518393"/>
            <a:ext cx="40679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rgbClr val="FF0000"/>
                </a:solidFill>
              </a:rPr>
              <a:t>Enhance Oil Recovery Office</a:t>
            </a:r>
            <a:endParaRPr lang="zh-CN" altLang="en-US" sz="2200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572000" y="5661248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/>
              <a:t>…</a:t>
            </a:r>
            <a:endParaRPr lang="zh-CN" altLang="en-US" sz="4000" b="1" dirty="0"/>
          </a:p>
        </p:txBody>
      </p:sp>
      <p:sp>
        <p:nvSpPr>
          <p:cNvPr id="20" name="左大括号 19"/>
          <p:cNvSpPr/>
          <p:nvPr/>
        </p:nvSpPr>
        <p:spPr>
          <a:xfrm>
            <a:off x="4283968" y="3164171"/>
            <a:ext cx="288032" cy="3204963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271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>
                <a:solidFill>
                  <a:srgbClr val="C00000"/>
                </a:solidFill>
              </a:rPr>
              <a:t>CO</a:t>
            </a:r>
            <a:r>
              <a:rPr lang="en-US" altLang="zh-CN" sz="3600" baseline="-25000">
                <a:solidFill>
                  <a:srgbClr val="C00000"/>
                </a:solidFill>
              </a:rPr>
              <a:t>2</a:t>
            </a:r>
            <a:r>
              <a:rPr lang="en-US" altLang="zh-CN" sz="360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EOR and Storage Technology</a:t>
            </a:r>
            <a:endParaRPr lang="zh-CN" altLang="en-US" sz="3600" dirty="0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395288" y="1196752"/>
            <a:ext cx="8557509" cy="51119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/>
              <a:t>Numerical simulation </a:t>
            </a:r>
            <a:r>
              <a:rPr lang="en-US" altLang="zh-CN" sz="2400" b="1"/>
              <a:t>integrated CO</a:t>
            </a:r>
            <a:r>
              <a:rPr lang="en-US" altLang="zh-CN" sz="2400" b="1" baseline="-25000"/>
              <a:t>2</a:t>
            </a:r>
            <a:r>
              <a:rPr lang="en-US" altLang="zh-CN" sz="2400" b="1"/>
              <a:t> </a:t>
            </a:r>
            <a:r>
              <a:rPr lang="en-US" altLang="zh-CN" sz="2400" b="1" dirty="0"/>
              <a:t>EOR and storage</a:t>
            </a:r>
            <a:endParaRPr lang="zh-CN" altLang="en-US" sz="2400" b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30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3383587063"/>
              </p:ext>
            </p:extLst>
          </p:nvPr>
        </p:nvGraphicFramePr>
        <p:xfrm>
          <a:off x="467544" y="1917532"/>
          <a:ext cx="36240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3665339" y="3349174"/>
            <a:ext cx="28418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2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63688" y="3336926"/>
            <a:ext cx="36004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1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699792" y="5460550"/>
            <a:ext cx="31005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3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5159073" y="2227094"/>
            <a:ext cx="3252638" cy="1333500"/>
            <a:chOff x="5093909" y="2312064"/>
            <a:chExt cx="3252638" cy="1333500"/>
          </a:xfrm>
        </p:grpSpPr>
        <p:sp>
          <p:nvSpPr>
            <p:cNvPr id="21" name="矩形 20"/>
            <p:cNvSpPr/>
            <p:nvPr/>
          </p:nvSpPr>
          <p:spPr>
            <a:xfrm>
              <a:off x="5712650" y="2312064"/>
              <a:ext cx="731558" cy="1333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0000FF"/>
                  </a:solidFill>
                </a:rPr>
                <a:t>EOR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876256" y="2312064"/>
              <a:ext cx="1470291" cy="1333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0000FF"/>
                  </a:solidFill>
                </a:rPr>
                <a:t>Storage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23" name="对象 11"/>
            <p:cNvGraphicFramePr>
              <a:graphicFrameLocks noChangeAspect="1"/>
            </p:cNvGraphicFramePr>
            <p:nvPr>
              <p:extLst/>
            </p:nvPr>
          </p:nvGraphicFramePr>
          <p:xfrm>
            <a:off x="5093909" y="2358706"/>
            <a:ext cx="3190875" cy="852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" name="Equation" r:id="rId8" imgW="1841500" imgH="482600" progId="Equation.DSMT4">
                    <p:embed/>
                  </p:oleObj>
                </mc:Choice>
                <mc:Fallback>
                  <p:oleObj name="Equation" r:id="rId8" imgW="1841500" imgH="482600" progId="Equation.DSMT4">
                    <p:embed/>
                    <p:pic>
                      <p:nvPicPr>
                        <p:cNvPr id="23" name="对象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3909" y="2358706"/>
                          <a:ext cx="3190875" cy="8524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组合 45"/>
          <p:cNvGrpSpPr/>
          <p:nvPr/>
        </p:nvGrpSpPr>
        <p:grpSpPr>
          <a:xfrm>
            <a:off x="4777547" y="3749284"/>
            <a:ext cx="4175251" cy="2414516"/>
            <a:chOff x="4777547" y="4060836"/>
            <a:chExt cx="4175251" cy="2414516"/>
          </a:xfrm>
        </p:grpSpPr>
        <p:grpSp>
          <p:nvGrpSpPr>
            <p:cNvPr id="31" name="组合 30"/>
            <p:cNvGrpSpPr/>
            <p:nvPr/>
          </p:nvGrpSpPr>
          <p:grpSpPr>
            <a:xfrm>
              <a:off x="4777547" y="4060836"/>
              <a:ext cx="4043421" cy="2414516"/>
              <a:chOff x="435831" y="2325333"/>
              <a:chExt cx="4932896" cy="3790950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435831" y="2325333"/>
                <a:ext cx="4932896" cy="3790950"/>
                <a:chOff x="435831" y="2325333"/>
                <a:chExt cx="4932896" cy="3790950"/>
              </a:xfrm>
            </p:grpSpPr>
            <p:pic>
              <p:nvPicPr>
                <p:cNvPr id="38" name="图片 37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39552" y="2325333"/>
                  <a:ext cx="4829175" cy="3790950"/>
                </a:xfrm>
                <a:prstGeom prst="rect">
                  <a:avLst/>
                </a:prstGeom>
              </p:spPr>
            </p:pic>
            <p:sp>
              <p:nvSpPr>
                <p:cNvPr id="39" name="文本框 8"/>
                <p:cNvSpPr txBox="1"/>
                <p:nvPr/>
              </p:nvSpPr>
              <p:spPr>
                <a:xfrm>
                  <a:off x="3781265" y="5514695"/>
                  <a:ext cx="1512096" cy="4832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/>
                    <a:t>Injection time</a:t>
                  </a:r>
                  <a:endParaRPr lang="zh-CN" altLang="en-US" sz="1400" dirty="0"/>
                </a:p>
              </p:txBody>
            </p:sp>
            <p:sp>
              <p:nvSpPr>
                <p:cNvPr id="40" name="文本框 9"/>
                <p:cNvSpPr txBox="1"/>
                <p:nvPr/>
              </p:nvSpPr>
              <p:spPr>
                <a:xfrm>
                  <a:off x="435831" y="2506164"/>
                  <a:ext cx="706086" cy="8214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/>
                    <a:t>Oil rate</a:t>
                  </a:r>
                  <a:endParaRPr lang="zh-CN" altLang="en-US" sz="1400" dirty="0"/>
                </a:p>
              </p:txBody>
            </p:sp>
          </p:grpSp>
          <p:cxnSp>
            <p:nvCxnSpPr>
              <p:cNvPr id="33" name="直接连接符 32"/>
              <p:cNvCxnSpPr/>
              <p:nvPr/>
            </p:nvCxnSpPr>
            <p:spPr>
              <a:xfrm>
                <a:off x="2411760" y="2564904"/>
                <a:ext cx="0" cy="25922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3851920" y="2564904"/>
                <a:ext cx="0" cy="25922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文本框 16"/>
              <p:cNvSpPr txBox="1"/>
              <p:nvPr/>
            </p:nvSpPr>
            <p:spPr>
              <a:xfrm>
                <a:off x="1039930" y="2556447"/>
                <a:ext cx="1473970" cy="82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zh-CN" sz="1400" i="1" dirty="0">
                    <a:solidFill>
                      <a:srgbClr val="FF0000"/>
                    </a:solidFill>
                    <a:latin typeface="+mn-ea"/>
                  </a:rPr>
                  <a:t>ω</a:t>
                </a:r>
                <a:r>
                  <a:rPr lang="en-US" altLang="zh-CN" sz="1400" baseline="-25000" dirty="0">
                    <a:solidFill>
                      <a:srgbClr val="FF0000"/>
                    </a:solidFill>
                    <a:latin typeface="+mn-ea"/>
                  </a:rPr>
                  <a:t>1</a:t>
                </a:r>
                <a:r>
                  <a:rPr lang="el-GR" altLang="zh-CN" sz="1400" dirty="0">
                    <a:solidFill>
                      <a:srgbClr val="FF0000"/>
                    </a:solidFill>
                    <a:latin typeface="+mn-ea"/>
                  </a:rPr>
                  <a:t> </a:t>
                </a:r>
                <a:r>
                  <a:rPr lang="en-US" altLang="zh-CN" sz="1400" dirty="0">
                    <a:solidFill>
                      <a:srgbClr val="FF0000"/>
                    </a:solidFill>
                    <a:latin typeface="+mn-ea"/>
                  </a:rPr>
                  <a:t>=0.9</a:t>
                </a:r>
              </a:p>
              <a:p>
                <a:r>
                  <a:rPr lang="el-GR" altLang="zh-CN" sz="1400" i="1" dirty="0">
                    <a:solidFill>
                      <a:srgbClr val="FF0000"/>
                    </a:solidFill>
                    <a:latin typeface="+mn-ea"/>
                  </a:rPr>
                  <a:t>ω</a:t>
                </a:r>
                <a:r>
                  <a:rPr lang="en-US" altLang="zh-CN" sz="1400" baseline="-25000" dirty="0">
                    <a:solidFill>
                      <a:srgbClr val="FF0000"/>
                    </a:solidFill>
                    <a:latin typeface="+mn-ea"/>
                  </a:rPr>
                  <a:t>2</a:t>
                </a:r>
                <a:r>
                  <a:rPr lang="zh-CN" altLang="en-US" sz="1400" i="1" dirty="0">
                    <a:solidFill>
                      <a:srgbClr val="FF0000"/>
                    </a:solidFill>
                    <a:latin typeface="+mn-ea"/>
                  </a:rPr>
                  <a:t> </a:t>
                </a:r>
                <a:r>
                  <a:rPr lang="en-US" altLang="zh-CN" sz="1400" i="1" dirty="0">
                    <a:solidFill>
                      <a:srgbClr val="FF0000"/>
                    </a:solidFill>
                    <a:latin typeface="+mn-ea"/>
                  </a:rPr>
                  <a:t>=0.1</a:t>
                </a:r>
                <a:endParaRPr lang="zh-CN" altLang="en-US" sz="1400" dirty="0">
                  <a:solidFill>
                    <a:schemeClr val="accent1"/>
                  </a:solidFill>
                  <a:latin typeface="Arial" pitchFamily="34" charset="0"/>
                  <a:ea typeface="微软雅黑" pitchFamily="34" charset="-122"/>
                  <a:cs typeface="+mj-cs"/>
                </a:endParaRPr>
              </a:p>
            </p:txBody>
          </p:sp>
          <p:sp>
            <p:nvSpPr>
              <p:cNvPr id="36" name="文本框 17"/>
              <p:cNvSpPr txBox="1"/>
              <p:nvPr/>
            </p:nvSpPr>
            <p:spPr>
              <a:xfrm>
                <a:off x="2570573" y="2605489"/>
                <a:ext cx="1126385" cy="82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zh-CN" sz="1400" i="1" dirty="0">
                    <a:solidFill>
                      <a:srgbClr val="FF0000"/>
                    </a:solidFill>
                    <a:latin typeface="+mn-ea"/>
                  </a:rPr>
                  <a:t>ω</a:t>
                </a:r>
                <a:r>
                  <a:rPr lang="en-US" altLang="zh-CN" sz="1400" baseline="-25000" dirty="0">
                    <a:solidFill>
                      <a:srgbClr val="FF0000"/>
                    </a:solidFill>
                    <a:latin typeface="+mn-ea"/>
                  </a:rPr>
                  <a:t>1</a:t>
                </a:r>
                <a:r>
                  <a:rPr lang="el-GR" altLang="zh-CN" sz="1400" dirty="0">
                    <a:solidFill>
                      <a:srgbClr val="FF0000"/>
                    </a:solidFill>
                    <a:latin typeface="+mn-ea"/>
                  </a:rPr>
                  <a:t> </a:t>
                </a:r>
                <a:r>
                  <a:rPr lang="en-US" altLang="zh-CN" sz="1400" dirty="0">
                    <a:solidFill>
                      <a:srgbClr val="FF0000"/>
                    </a:solidFill>
                    <a:latin typeface="+mn-ea"/>
                  </a:rPr>
                  <a:t>=0.5</a:t>
                </a:r>
              </a:p>
              <a:p>
                <a:r>
                  <a:rPr lang="el-GR" altLang="zh-CN" sz="1400" i="1" dirty="0">
                    <a:solidFill>
                      <a:srgbClr val="FF0000"/>
                    </a:solidFill>
                    <a:latin typeface="+mn-ea"/>
                  </a:rPr>
                  <a:t>ω</a:t>
                </a:r>
                <a:r>
                  <a:rPr lang="en-US" altLang="zh-CN" sz="1400" baseline="-25000" dirty="0">
                    <a:solidFill>
                      <a:srgbClr val="FF0000"/>
                    </a:solidFill>
                    <a:latin typeface="+mn-ea"/>
                  </a:rPr>
                  <a:t>2</a:t>
                </a:r>
                <a:r>
                  <a:rPr lang="zh-CN" altLang="en-US" sz="1400" i="1" dirty="0">
                    <a:solidFill>
                      <a:srgbClr val="FF0000"/>
                    </a:solidFill>
                    <a:latin typeface="+mn-ea"/>
                  </a:rPr>
                  <a:t> </a:t>
                </a:r>
                <a:r>
                  <a:rPr lang="en-US" altLang="zh-CN" sz="1400" i="1" dirty="0">
                    <a:solidFill>
                      <a:srgbClr val="FF0000"/>
                    </a:solidFill>
                    <a:latin typeface="+mn-ea"/>
                  </a:rPr>
                  <a:t>=0.5</a:t>
                </a:r>
                <a:endParaRPr lang="zh-CN" altLang="en-US" sz="1400" dirty="0">
                  <a:solidFill>
                    <a:schemeClr val="accent1"/>
                  </a:solidFill>
                  <a:latin typeface="Arial" pitchFamily="34" charset="0"/>
                  <a:ea typeface="微软雅黑" pitchFamily="34" charset="-122"/>
                </a:endParaRPr>
              </a:p>
            </p:txBody>
          </p:sp>
          <p:sp>
            <p:nvSpPr>
              <p:cNvPr id="37" name="文本框 18"/>
              <p:cNvSpPr txBox="1"/>
              <p:nvPr/>
            </p:nvSpPr>
            <p:spPr>
              <a:xfrm>
                <a:off x="3937508" y="2594326"/>
                <a:ext cx="1199610" cy="82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zh-CN" sz="1400" i="1" dirty="0">
                    <a:solidFill>
                      <a:srgbClr val="FF0000"/>
                    </a:solidFill>
                    <a:latin typeface="+mn-ea"/>
                  </a:rPr>
                  <a:t>ω</a:t>
                </a:r>
                <a:r>
                  <a:rPr lang="en-US" altLang="zh-CN" sz="1400" baseline="-25000" dirty="0">
                    <a:solidFill>
                      <a:srgbClr val="FF0000"/>
                    </a:solidFill>
                    <a:latin typeface="+mn-ea"/>
                  </a:rPr>
                  <a:t>1</a:t>
                </a:r>
                <a:r>
                  <a:rPr lang="el-GR" altLang="zh-CN" sz="1400" dirty="0">
                    <a:solidFill>
                      <a:srgbClr val="FF0000"/>
                    </a:solidFill>
                    <a:latin typeface="+mn-ea"/>
                  </a:rPr>
                  <a:t> </a:t>
                </a:r>
                <a:r>
                  <a:rPr lang="en-US" altLang="zh-CN" sz="1400" dirty="0">
                    <a:solidFill>
                      <a:srgbClr val="FF0000"/>
                    </a:solidFill>
                    <a:latin typeface="+mn-ea"/>
                  </a:rPr>
                  <a:t>=0.1</a:t>
                </a:r>
              </a:p>
              <a:p>
                <a:r>
                  <a:rPr lang="el-GR" altLang="zh-CN" sz="1400" i="1" dirty="0">
                    <a:solidFill>
                      <a:srgbClr val="FF0000"/>
                    </a:solidFill>
                    <a:latin typeface="+mn-ea"/>
                  </a:rPr>
                  <a:t>ω</a:t>
                </a:r>
                <a:r>
                  <a:rPr lang="en-US" altLang="zh-CN" sz="1400" baseline="-25000" dirty="0">
                    <a:solidFill>
                      <a:srgbClr val="FF0000"/>
                    </a:solidFill>
                    <a:latin typeface="+mn-ea"/>
                  </a:rPr>
                  <a:t>2</a:t>
                </a:r>
                <a:r>
                  <a:rPr lang="zh-CN" altLang="en-US" sz="1400" i="1" dirty="0">
                    <a:solidFill>
                      <a:srgbClr val="FF0000"/>
                    </a:solidFill>
                    <a:latin typeface="+mn-ea"/>
                  </a:rPr>
                  <a:t> </a:t>
                </a:r>
                <a:r>
                  <a:rPr lang="en-US" altLang="zh-CN" sz="1400" i="1" dirty="0">
                    <a:solidFill>
                      <a:srgbClr val="FF0000"/>
                    </a:solidFill>
                    <a:latin typeface="+mn-ea"/>
                  </a:rPr>
                  <a:t>=0.9</a:t>
                </a:r>
                <a:endParaRPr lang="zh-CN" altLang="en-US" sz="1400" dirty="0">
                  <a:solidFill>
                    <a:schemeClr val="accent1"/>
                  </a:solidFill>
                  <a:latin typeface="Arial" pitchFamily="34" charset="0"/>
                  <a:ea typeface="微软雅黑" pitchFamily="34" charset="-122"/>
                </a:endParaRPr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5137587" y="5789028"/>
              <a:ext cx="125226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00" dirty="0">
                  <a:solidFill>
                    <a:srgbClr val="35A1D4"/>
                  </a:solidFill>
                  <a:latin typeface="Tahoma" panose="020B0604030504040204" pitchFamily="34" charset="0"/>
                </a:rPr>
                <a:t>initial</a:t>
              </a:r>
              <a:r>
                <a:rPr lang="en-US" altLang="zh-CN" sz="1100" dirty="0">
                  <a:solidFill>
                    <a:srgbClr val="434343"/>
                  </a:solidFill>
                  <a:latin typeface="Tahoma" panose="020B0604030504040204" pitchFamily="34" charset="0"/>
                </a:rPr>
                <a:t> </a:t>
              </a:r>
              <a:r>
                <a:rPr lang="en-US" altLang="zh-CN" sz="1100" dirty="0">
                  <a:solidFill>
                    <a:srgbClr val="35A1D4"/>
                  </a:solidFill>
                  <a:latin typeface="Tahoma" panose="020B0604030504040204" pitchFamily="34" charset="0"/>
                </a:rPr>
                <a:t>stage: EOR</a:t>
              </a:r>
              <a:endParaRPr lang="en-US" altLang="zh-CN" sz="1100" b="0" i="0" dirty="0">
                <a:solidFill>
                  <a:srgbClr val="434343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6397186" y="5646173"/>
              <a:ext cx="122741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100" dirty="0">
                  <a:solidFill>
                    <a:srgbClr val="35A1D4"/>
                  </a:solidFill>
                  <a:latin typeface="Tahoma" panose="020B0604030504040204" pitchFamily="34" charset="0"/>
                </a:rPr>
                <a:t>Mid-term: EOR and storage</a:t>
              </a:r>
              <a:endParaRPr lang="en-US" altLang="zh-CN" sz="1100" b="0" i="0" dirty="0">
                <a:solidFill>
                  <a:srgbClr val="434343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553056" y="5789028"/>
              <a:ext cx="139974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00" dirty="0">
                  <a:solidFill>
                    <a:srgbClr val="35A1D4"/>
                  </a:solidFill>
                  <a:latin typeface="Tahoma" panose="020B0604030504040204" pitchFamily="34" charset="0"/>
                </a:rPr>
                <a:t>later</a:t>
              </a:r>
              <a:r>
                <a:rPr lang="en-US" altLang="zh-CN" sz="1100" dirty="0">
                  <a:solidFill>
                    <a:srgbClr val="434343"/>
                  </a:solidFill>
                  <a:latin typeface="Tahoma" panose="020B0604030504040204" pitchFamily="34" charset="0"/>
                </a:rPr>
                <a:t> </a:t>
              </a:r>
              <a:r>
                <a:rPr lang="en-US" altLang="zh-CN" sz="1100" dirty="0">
                  <a:solidFill>
                    <a:srgbClr val="35A1D4"/>
                  </a:solidFill>
                  <a:latin typeface="Tahoma" panose="020B0604030504040204" pitchFamily="34" charset="0"/>
                </a:rPr>
                <a:t>stage: storage</a:t>
              </a:r>
              <a:endParaRPr lang="en-US" altLang="zh-CN" sz="1100" b="0" i="0" dirty="0">
                <a:solidFill>
                  <a:srgbClr val="434343"/>
                </a:solidFill>
                <a:effectLst/>
                <a:latin typeface="Tahoma" panose="020B0604030504040204" pitchFamily="34" charset="0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496470" y="6011996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CO2 </a:t>
            </a:r>
            <a:r>
              <a:rPr lang="en-US" altLang="zh-CN" dirty="0"/>
              <a:t>storage mechanisms in EOR</a:t>
            </a:r>
            <a:endParaRPr lang="zh-CN" altLang="en-US" dirty="0"/>
          </a:p>
        </p:txBody>
      </p:sp>
      <p:sp>
        <p:nvSpPr>
          <p:cNvPr id="45" name="文本框 44"/>
          <p:cNvSpPr txBox="1"/>
          <p:nvPr/>
        </p:nvSpPr>
        <p:spPr>
          <a:xfrm>
            <a:off x="4792685" y="6005041"/>
            <a:ext cx="41601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Full life circle of CO</a:t>
            </a:r>
            <a:r>
              <a:rPr lang="en-US" altLang="zh-CN" baseline="-25000" dirty="0"/>
              <a:t>2</a:t>
            </a:r>
            <a:r>
              <a:rPr lang="en-US" altLang="zh-CN" dirty="0"/>
              <a:t> EOR and storage</a:t>
            </a:r>
            <a:endParaRPr lang="zh-CN" altLang="en-US" dirty="0"/>
          </a:p>
        </p:txBody>
      </p:sp>
      <p:sp>
        <p:nvSpPr>
          <p:cNvPr id="48" name="文本框 47"/>
          <p:cNvSpPr txBox="1"/>
          <p:nvPr/>
        </p:nvSpPr>
        <p:spPr>
          <a:xfrm>
            <a:off x="5162658" y="1846817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Optimizing parameter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44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>
                <a:solidFill>
                  <a:srgbClr val="C00000"/>
                </a:solidFill>
              </a:rPr>
              <a:t>CO</a:t>
            </a:r>
            <a:r>
              <a:rPr lang="en-US" altLang="zh-CN" sz="3600" baseline="-25000">
                <a:solidFill>
                  <a:srgbClr val="C00000"/>
                </a:solidFill>
              </a:rPr>
              <a:t>2</a:t>
            </a:r>
            <a:r>
              <a:rPr lang="en-US" altLang="zh-CN" sz="360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EOR and Storage Technology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31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395289" y="1125340"/>
            <a:ext cx="8353424" cy="51119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/>
              <a:t>Chemical </a:t>
            </a:r>
            <a:r>
              <a:rPr lang="en-US" altLang="zh-CN" sz="2400" b="1"/>
              <a:t>enhancement CO</a:t>
            </a:r>
            <a:r>
              <a:rPr lang="en-US" altLang="zh-CN" sz="2400" b="1" baseline="-25000"/>
              <a:t>2</a:t>
            </a:r>
            <a:r>
              <a:rPr lang="en-US" altLang="zh-CN" sz="2400" b="1"/>
              <a:t> </a:t>
            </a:r>
            <a:r>
              <a:rPr lang="en-US" altLang="zh-CN" sz="2400" b="1" dirty="0"/>
              <a:t>EOR technologies</a:t>
            </a:r>
            <a:endParaRPr lang="zh-CN" altLang="en-US" sz="2400" b="1" dirty="0"/>
          </a:p>
        </p:txBody>
      </p:sp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val="2306911945"/>
              </p:ext>
            </p:extLst>
          </p:nvPr>
        </p:nvGraphicFramePr>
        <p:xfrm>
          <a:off x="267087" y="2091162"/>
          <a:ext cx="4425752" cy="424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723986" y="3556662"/>
            <a:ext cx="1511954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000066"/>
                </a:solidFill>
              </a:rPr>
              <a:t>CO</a:t>
            </a:r>
            <a:r>
              <a:rPr lang="en-US" altLang="zh-CN" sz="1800" baseline="-25000" dirty="0">
                <a:solidFill>
                  <a:srgbClr val="000066"/>
                </a:solidFill>
              </a:rPr>
              <a:t>2</a:t>
            </a:r>
            <a:r>
              <a:rPr lang="en-US" altLang="zh-CN" sz="1800" dirty="0">
                <a:solidFill>
                  <a:srgbClr val="000066"/>
                </a:solidFill>
              </a:rPr>
              <a:t>-chemical enhancement system</a:t>
            </a:r>
            <a:endParaRPr lang="zh-CN" altLang="en-US" sz="1800" dirty="0">
              <a:solidFill>
                <a:srgbClr val="000066"/>
              </a:solidFill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337570" y="1840932"/>
            <a:ext cx="46053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CN" b="0" dirty="0">
                <a:solidFill>
                  <a:schemeClr val="tx1"/>
                </a:solidFill>
                <a:latin typeface="+mn-lt"/>
                <a:ea typeface="+mn-ea"/>
              </a:rPr>
              <a:t> MMP</a:t>
            </a:r>
            <a:r>
              <a:rPr lang="zh-CN" altLang="en-US" b="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b="0" dirty="0">
                <a:solidFill>
                  <a:schemeClr val="tx1"/>
                </a:solidFill>
                <a:latin typeface="+mn-lt"/>
                <a:ea typeface="+mn-ea"/>
              </a:rPr>
              <a:t>reduction agent</a:t>
            </a:r>
            <a:endParaRPr lang="zh-CN" altLang="en-US" sz="2800" b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612221" y="3703302"/>
            <a:ext cx="4200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CN" b="0" dirty="0">
                <a:solidFill>
                  <a:schemeClr val="tx1"/>
                </a:solidFill>
                <a:latin typeface="+mn-lt"/>
                <a:ea typeface="+mn-ea"/>
              </a:rPr>
              <a:t> Mobility control agents</a:t>
            </a:r>
            <a:endParaRPr lang="zh-CN" altLang="en-US" b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4645463" y="2276127"/>
            <a:ext cx="4231452" cy="139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—ethers regulator</a:t>
            </a:r>
          </a:p>
          <a:p>
            <a:pPr>
              <a:lnSpc>
                <a:spcPts val="26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—oil soluble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</a:rPr>
              <a:t>surfactant (Isobutyl citrate)</a:t>
            </a:r>
            <a:endParaRPr lang="en-US" altLang="zh-CN" sz="1800" b="0" dirty="0">
              <a:solidFill>
                <a:srgbClr val="FF0000"/>
              </a:solidFill>
              <a:latin typeface="+mn-lt"/>
              <a:ea typeface="+mn-ea"/>
            </a:endParaRPr>
          </a:p>
          <a:p>
            <a:pPr>
              <a:lnSpc>
                <a:spcPts val="26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—Supercritical CO</a:t>
            </a:r>
            <a:r>
              <a:rPr lang="en-US" altLang="zh-CN" sz="1800" b="0" baseline="-25000" dirty="0">
                <a:solidFill>
                  <a:srgbClr val="FF0000"/>
                </a:solidFill>
                <a:latin typeface="+mn-lt"/>
                <a:ea typeface="+mn-ea"/>
              </a:rPr>
              <a:t>2</a:t>
            </a: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 soluble surfactant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</a:rPr>
              <a:t>with auxiliaries</a:t>
            </a:r>
            <a:endParaRPr lang="en-US" altLang="zh-CN" sz="1800" b="0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675316" y="4250177"/>
            <a:ext cx="2313606" cy="17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—CO</a:t>
            </a:r>
            <a:r>
              <a:rPr lang="en-US" altLang="zh-CN" sz="1800" b="0" baseline="-25000" dirty="0">
                <a:solidFill>
                  <a:srgbClr val="FF0000"/>
                </a:solidFill>
                <a:latin typeface="+mn-lt"/>
                <a:ea typeface="+mn-ea"/>
              </a:rPr>
              <a:t>2</a:t>
            </a: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 thicker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—CO</a:t>
            </a:r>
            <a:r>
              <a:rPr lang="en-US" altLang="zh-CN" sz="1800" b="0" baseline="-25000" dirty="0">
                <a:solidFill>
                  <a:srgbClr val="FF0000"/>
                </a:solidFill>
                <a:latin typeface="+mn-lt"/>
                <a:ea typeface="+mn-ea"/>
              </a:rPr>
              <a:t>2</a:t>
            </a: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 emulsifier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—CO</a:t>
            </a:r>
            <a:r>
              <a:rPr lang="en-US" altLang="zh-CN" sz="1800" b="0" baseline="-25000" dirty="0">
                <a:solidFill>
                  <a:srgbClr val="FF0000"/>
                </a:solidFill>
                <a:latin typeface="+mn-lt"/>
                <a:ea typeface="+mn-ea"/>
              </a:rPr>
              <a:t>2</a:t>
            </a: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 foam agent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—CO</a:t>
            </a:r>
            <a:r>
              <a:rPr lang="en-US" altLang="zh-CN" sz="1800" b="0" baseline="-25000" dirty="0">
                <a:solidFill>
                  <a:srgbClr val="FF0000"/>
                </a:solidFill>
                <a:latin typeface="+mn-lt"/>
                <a:ea typeface="+mn-ea"/>
              </a:rPr>
              <a:t>2</a:t>
            </a: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 particle gel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—CO</a:t>
            </a:r>
            <a:r>
              <a:rPr lang="en-US" altLang="zh-CN" sz="1800" b="0" baseline="-25000" dirty="0">
                <a:solidFill>
                  <a:srgbClr val="FF0000"/>
                </a:solidFill>
                <a:latin typeface="+mn-lt"/>
                <a:ea typeface="+mn-ea"/>
              </a:rPr>
              <a:t>2</a:t>
            </a:r>
            <a:r>
              <a:rPr lang="zh-CN" altLang="en-US" sz="1800" b="0" dirty="0">
                <a:solidFill>
                  <a:srgbClr val="FF0000"/>
                </a:solidFill>
                <a:latin typeface="+mn-lt"/>
                <a:ea typeface="+mn-ea"/>
              </a:rPr>
              <a:t> </a:t>
            </a: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gels</a:t>
            </a:r>
          </a:p>
        </p:txBody>
      </p:sp>
      <p:sp>
        <p:nvSpPr>
          <p:cNvPr id="13" name="右大括号 12"/>
          <p:cNvSpPr/>
          <p:nvPr/>
        </p:nvSpPr>
        <p:spPr bwMode="auto">
          <a:xfrm>
            <a:off x="6779461" y="4363012"/>
            <a:ext cx="600851" cy="1614700"/>
          </a:xfrm>
          <a:prstGeom prst="rightBrace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endParaRPr lang="zh-CN" altLang="en-US" sz="2000"/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6988922" y="4801030"/>
            <a:ext cx="21846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zh-CN" sz="1800" b="0" dirty="0">
                <a:latin typeface="+mn-lt"/>
                <a:ea typeface="+mn-ea"/>
              </a:rPr>
              <a:t>stepping control to improve sweep efficiency</a:t>
            </a:r>
            <a:endParaRPr lang="zh-CN" altLang="en-US" sz="1800" b="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8722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>
                <a:solidFill>
                  <a:srgbClr val="C00000"/>
                </a:solidFill>
              </a:rPr>
              <a:t>CO</a:t>
            </a:r>
            <a:r>
              <a:rPr lang="en-US" altLang="zh-CN" sz="3600" baseline="-25000">
                <a:solidFill>
                  <a:srgbClr val="C00000"/>
                </a:solidFill>
              </a:rPr>
              <a:t>2</a:t>
            </a:r>
            <a:r>
              <a:rPr lang="en-US" altLang="zh-CN" sz="360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EOR and Storage Technology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32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内容占位符 1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92" r="15774"/>
          <a:stretch/>
        </p:blipFill>
        <p:spPr>
          <a:xfrm>
            <a:off x="611560" y="1757835"/>
            <a:ext cx="4248472" cy="4255352"/>
          </a:xfrm>
          <a:prstGeom prst="rect">
            <a:avLst/>
          </a:prstGeom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683568" y="6149022"/>
            <a:ext cx="373034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1600" dirty="0"/>
              <a:t>Multiphase flow simulation in wellbore</a:t>
            </a:r>
            <a:endParaRPr lang="zh-CN" altLang="en-US" sz="16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036035" y="3885511"/>
            <a:ext cx="3712677" cy="2419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36000" tIns="36000" rIns="36000" bIns="36000">
            <a:spAutoFit/>
          </a:bodyPr>
          <a:lstStyle/>
          <a:p>
            <a:pPr marL="455613" indent="-441325" algn="ctr">
              <a:defRPr/>
            </a:pPr>
            <a:r>
              <a:rPr kumimoji="1" lang="en-US" altLang="zh-CN" sz="1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黑体" pitchFamily="2" charset="-122"/>
                <a:ea typeface="黑体" pitchFamily="2" charset="-122"/>
                <a:cs typeface=",k  "/>
              </a:rPr>
              <a:t>anti-corrosive chemical agent</a:t>
            </a:r>
            <a:endParaRPr kumimoji="1" lang="zh-CN" altLang="en-US" sz="1100" b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黑体" pitchFamily="2" charset="-122"/>
              <a:ea typeface="黑体" pitchFamily="2" charset="-122"/>
              <a:cs typeface=",k  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04243"/>
            <a:ext cx="3214688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SL3834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75" y="4340012"/>
            <a:ext cx="3182938" cy="18502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083486" y="6143085"/>
            <a:ext cx="3625728" cy="2573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36000" tIns="36000" rIns="36000" bIns="36000">
            <a:spAutoFit/>
          </a:bodyPr>
          <a:lstStyle/>
          <a:p>
            <a:pPr marL="455613" indent="-441325" algn="ctr">
              <a:defRPr/>
            </a:pPr>
            <a:r>
              <a:rPr lang="en-US" altLang="zh-CN" sz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黑体" pitchFamily="2" charset="-122"/>
                <a:ea typeface="黑体" pitchFamily="2" charset="-122"/>
                <a:cs typeface=",k  "/>
              </a:rPr>
              <a:t>coupon corrosion test</a:t>
            </a:r>
            <a:endParaRPr lang="zh-CN" altLang="en-US" sz="1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黑体" pitchFamily="2" charset="-122"/>
              <a:ea typeface="黑体" pitchFamily="2" charset="-122"/>
              <a:cs typeface=",k  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7544" y="1103875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Injection-production and anti-corrosion technology</a:t>
            </a:r>
            <a:endParaRPr lang="zh-CN" altLang="en-US" sz="24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827584" y="2171527"/>
            <a:ext cx="10951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wellhead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78325" y="3933056"/>
            <a:ext cx="127791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Critical point</a:t>
            </a:r>
          </a:p>
          <a:p>
            <a:r>
              <a:rPr lang="en-US" altLang="zh-CN" sz="1400" dirty="0"/>
              <a:t>(bubble point)</a:t>
            </a:r>
            <a:endParaRPr lang="zh-CN" altLang="en-US" sz="1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827584" y="5373216"/>
            <a:ext cx="93006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formation</a:t>
            </a:r>
            <a:endParaRPr lang="zh-CN" altLang="en-US" sz="1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3415621" y="3278143"/>
            <a:ext cx="12283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Multiphase flow</a:t>
            </a:r>
            <a:endParaRPr lang="zh-CN" altLang="en-US" sz="1600" dirty="0"/>
          </a:p>
        </p:txBody>
      </p:sp>
      <p:sp>
        <p:nvSpPr>
          <p:cNvPr id="19" name="文本框 18"/>
          <p:cNvSpPr txBox="1"/>
          <p:nvPr/>
        </p:nvSpPr>
        <p:spPr>
          <a:xfrm>
            <a:off x="3451625" y="4726509"/>
            <a:ext cx="140840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sz="1600" dirty="0"/>
          </a:p>
          <a:p>
            <a:pPr algn="ctr"/>
            <a:r>
              <a:rPr lang="en-US" altLang="zh-CN" sz="1600" dirty="0"/>
              <a:t>Single phase flow</a:t>
            </a:r>
          </a:p>
          <a:p>
            <a:pPr algn="ctr"/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36254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>
                <a:solidFill>
                  <a:srgbClr val="C00000"/>
                </a:solidFill>
              </a:rPr>
              <a:t>CO</a:t>
            </a:r>
            <a:r>
              <a:rPr lang="en-US" altLang="zh-CN" sz="3600" baseline="-25000">
                <a:solidFill>
                  <a:srgbClr val="C00000"/>
                </a:solidFill>
              </a:rPr>
              <a:t>2</a:t>
            </a:r>
            <a:r>
              <a:rPr lang="en-US" altLang="zh-CN" sz="360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EOR and Storage Technology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33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539552" y="1111144"/>
            <a:ext cx="8353424" cy="5111972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altLang="zh-CN" sz="2400" b="1">
                <a:solidFill>
                  <a:schemeClr val="tx1"/>
                </a:solidFill>
              </a:rPr>
              <a:t>CO</a:t>
            </a:r>
            <a:r>
              <a:rPr lang="en-US" altLang="zh-CN" sz="2400" b="1" baseline="-25000">
                <a:solidFill>
                  <a:schemeClr val="tx1"/>
                </a:solidFill>
              </a:rPr>
              <a:t>2</a:t>
            </a:r>
            <a:r>
              <a:rPr lang="en-US" altLang="zh-CN" sz="2400" b="1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recycle and reinjection technology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Rectangle 106"/>
          <p:cNvSpPr>
            <a:spLocks noChangeArrowheads="1"/>
          </p:cNvSpPr>
          <p:nvPr/>
        </p:nvSpPr>
        <p:spPr bwMode="auto">
          <a:xfrm>
            <a:off x="6100672" y="2306224"/>
            <a:ext cx="2679700" cy="38993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ts val="26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/>
            </a:pPr>
            <a:r>
              <a:rPr lang="en-US" altLang="zh-CN" sz="1800" b="0">
                <a:solidFill>
                  <a:schemeClr val="tx1"/>
                </a:solidFill>
              </a:rPr>
              <a:t>CO</a:t>
            </a:r>
            <a:r>
              <a:rPr lang="en-US" altLang="zh-CN" sz="1800" b="0" baseline="-25000">
                <a:solidFill>
                  <a:schemeClr val="tx1"/>
                </a:solidFill>
              </a:rPr>
              <a:t>2</a:t>
            </a:r>
            <a:r>
              <a:rPr lang="zh-CN" altLang="en-US" sz="1800" b="0">
                <a:solidFill>
                  <a:schemeClr val="tx1"/>
                </a:solidFill>
              </a:rPr>
              <a:t> </a:t>
            </a:r>
            <a:r>
              <a:rPr lang="en-US" altLang="zh-CN" sz="1800" b="0" dirty="0">
                <a:solidFill>
                  <a:schemeClr val="tx1"/>
                </a:solidFill>
              </a:rPr>
              <a:t>purity &gt; 96%</a:t>
            </a:r>
          </a:p>
          <a:p>
            <a:pPr marL="342900" indent="-342900">
              <a:lnSpc>
                <a:spcPts val="26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/>
            </a:pPr>
            <a:r>
              <a:rPr lang="en-US" altLang="zh-CN" sz="1800" b="0" dirty="0">
                <a:solidFill>
                  <a:schemeClr val="tx1"/>
                </a:solidFill>
              </a:rPr>
              <a:t>Moisture &lt; 200ppm</a:t>
            </a:r>
          </a:p>
          <a:p>
            <a:pPr marL="342900" indent="-342900">
              <a:lnSpc>
                <a:spcPts val="26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/>
            </a:pPr>
            <a:r>
              <a:rPr lang="en-US" altLang="zh-CN" sz="1800" b="0" dirty="0">
                <a:solidFill>
                  <a:schemeClr val="tx1"/>
                </a:solidFill>
              </a:rPr>
              <a:t>Low energy consumption: 150kw.h</a:t>
            </a:r>
            <a:r>
              <a:rPr lang="en-US" altLang="zh-CN" sz="1800" b="0">
                <a:solidFill>
                  <a:schemeClr val="tx1"/>
                </a:solidFill>
              </a:rPr>
              <a:t>/tCO</a:t>
            </a:r>
            <a:r>
              <a:rPr lang="en-US" altLang="zh-CN" sz="1800" b="0" baseline="-25000">
                <a:solidFill>
                  <a:schemeClr val="tx1"/>
                </a:solidFill>
              </a:rPr>
              <a:t>2</a:t>
            </a:r>
            <a:endParaRPr lang="en-US" altLang="zh-CN" sz="1800" b="0" baseline="-25000" dirty="0">
              <a:solidFill>
                <a:schemeClr val="tx1"/>
              </a:solidFill>
            </a:endParaRPr>
          </a:p>
          <a:p>
            <a:pPr marL="342900" indent="-342900">
              <a:lnSpc>
                <a:spcPts val="26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/>
            </a:pPr>
            <a:r>
              <a:rPr lang="en-US" altLang="zh-CN" sz="1800" b="0" dirty="0">
                <a:solidFill>
                  <a:schemeClr val="tx1"/>
                </a:solidFill>
              </a:rPr>
              <a:t>Membrane separation with simple operation and low investment</a:t>
            </a:r>
            <a:endParaRPr kumimoji="1" lang="zh-CN" altLang="en-US" b="0" dirty="0">
              <a:solidFill>
                <a:schemeClr val="tx1"/>
              </a:solidFill>
            </a:endParaRPr>
          </a:p>
        </p:txBody>
      </p:sp>
      <p:sp>
        <p:nvSpPr>
          <p:cNvPr id="8" name="Rectangle 112"/>
          <p:cNvSpPr>
            <a:spLocks noChangeArrowheads="1"/>
          </p:cNvSpPr>
          <p:nvPr/>
        </p:nvSpPr>
        <p:spPr bwMode="auto">
          <a:xfrm>
            <a:off x="642938" y="1785938"/>
            <a:ext cx="49244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2000" b="0" dirty="0">
              <a:solidFill>
                <a:schemeClr val="tx1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06083" y="6053839"/>
            <a:ext cx="54890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diagram map of rectification with low temperature stripping</a:t>
            </a:r>
          </a:p>
        </p:txBody>
      </p:sp>
      <p:sp>
        <p:nvSpPr>
          <p:cNvPr id="169" name="Text Box 327"/>
          <p:cNvSpPr txBox="1">
            <a:spLocks noChangeArrowheads="1"/>
          </p:cNvSpPr>
          <p:nvPr/>
        </p:nvSpPr>
        <p:spPr bwMode="auto">
          <a:xfrm>
            <a:off x="6411019" y="1585883"/>
            <a:ext cx="1638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Features: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170" name="Picture 5" descr="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7" y="1932127"/>
            <a:ext cx="5333981" cy="409120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8008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/>
              <a:t>CO</a:t>
            </a:r>
            <a:r>
              <a:rPr lang="en-US" altLang="zh-CN" sz="2400" b="1" baseline="-25000"/>
              <a:t>2 </a:t>
            </a:r>
            <a:r>
              <a:rPr lang="en-US" altLang="zh-CN" sz="2400" b="1" dirty="0"/>
              <a:t>monitoring and safety evaluation</a:t>
            </a:r>
            <a:endParaRPr lang="zh-CN" altLang="en-US" sz="2400" b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34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61" y="1772816"/>
            <a:ext cx="7748580" cy="471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557761" y="291997"/>
            <a:ext cx="8353424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3600">
                <a:solidFill>
                  <a:srgbClr val="C00000"/>
                </a:solidFill>
              </a:rPr>
              <a:t>CO</a:t>
            </a:r>
            <a:r>
              <a:rPr lang="en-US" altLang="zh-CN" sz="3600" baseline="-25000">
                <a:solidFill>
                  <a:srgbClr val="C00000"/>
                </a:solidFill>
              </a:rPr>
              <a:t>2</a:t>
            </a:r>
            <a:r>
              <a:rPr lang="en-US" altLang="zh-CN" sz="360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EOR and Storage Technology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17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1052736"/>
            <a:ext cx="3179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</a:rPr>
              <a:t>Prospects for EOR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3528" y="1628800"/>
            <a:ext cx="8039198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By now, CO</a:t>
            </a:r>
            <a:r>
              <a:rPr lang="en-US" altLang="zh-CN" sz="2000" baseline="-25000" dirty="0"/>
              <a:t>2</a:t>
            </a:r>
            <a:r>
              <a:rPr lang="en-US" altLang="zh-CN" sz="2000" dirty="0"/>
              <a:t> is one of the best way to enhance recovery in China.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China has over 10 billion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tons resource in tight reservoirs, which are suitable for CO</a:t>
            </a:r>
            <a:r>
              <a:rPr lang="en-US" altLang="zh-CN" sz="20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EOR</a:t>
            </a:r>
            <a:r>
              <a:rPr lang="en-US" altLang="zh-CN" sz="2000" dirty="0"/>
              <a:t>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F61852C3-36B4-4AB0-BD92-EE9B6F87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260351"/>
            <a:ext cx="8353424" cy="720724"/>
          </a:xfrm>
        </p:spPr>
        <p:txBody>
          <a:bodyPr>
            <a:normAutofit/>
          </a:bodyPr>
          <a:lstStyle/>
          <a:p>
            <a:pPr lvl="0"/>
            <a:r>
              <a:rPr lang="en-US" altLang="zh-CN">
                <a:solidFill>
                  <a:schemeClr val="tx1"/>
                </a:solidFill>
                <a:cs typeface="+mn-ea"/>
                <a:sym typeface="+mn-lt"/>
              </a:rPr>
              <a:t>CO</a:t>
            </a:r>
            <a:r>
              <a:rPr lang="en-US" altLang="zh-CN" baseline="-25000">
                <a:solidFill>
                  <a:schemeClr val="tx1"/>
                </a:solidFill>
                <a:cs typeface="+mn-ea"/>
                <a:sym typeface="+mn-lt"/>
              </a:rPr>
              <a:t>2</a:t>
            </a:r>
            <a:r>
              <a:rPr lang="en-US" altLang="zh-CN">
                <a:solidFill>
                  <a:schemeClr val="tx1"/>
                </a:solidFill>
                <a:cs typeface="+mn-ea"/>
                <a:sym typeface="+mn-lt"/>
              </a:rPr>
              <a:t>-EOR 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of tight sandstone reservoir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801B5D5-1036-4B97-AF87-4D95B0226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996952"/>
            <a:ext cx="5040560" cy="34859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E806479-E326-4C47-AEE7-3AB1426273DE}"/>
              </a:ext>
            </a:extLst>
          </p:cNvPr>
          <p:cNvSpPr txBox="1"/>
          <p:nvPr/>
        </p:nvSpPr>
        <p:spPr>
          <a:xfrm>
            <a:off x="323528" y="3212976"/>
            <a:ext cx="3240360" cy="312649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zh-CN" dirty="0" err="1"/>
              <a:t>Yanchang</a:t>
            </a:r>
            <a:r>
              <a:rPr lang="en-US" altLang="zh-CN" dirty="0"/>
              <a:t> formation in Ordos</a:t>
            </a:r>
          </a:p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The Permian in Jungle</a:t>
            </a:r>
          </a:p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middle-lower Jurassic</a:t>
            </a:r>
          </a:p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zh-CN" dirty="0" err="1"/>
              <a:t>Shahejie</a:t>
            </a:r>
            <a:r>
              <a:rPr lang="en-US" altLang="zh-CN" dirty="0"/>
              <a:t> formation in Bohai Bay</a:t>
            </a:r>
          </a:p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zh-CN" dirty="0" err="1"/>
              <a:t>Qingshan</a:t>
            </a:r>
            <a:r>
              <a:rPr lang="en-US" altLang="zh-CN" dirty="0"/>
              <a:t> Formation in </a:t>
            </a:r>
            <a:r>
              <a:rPr lang="en-US" altLang="zh-CN" dirty="0" err="1"/>
              <a:t>Songliao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9644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12"/>
          <p:cNvSpPr>
            <a:spLocks noGrp="1"/>
          </p:cNvSpPr>
          <p:nvPr>
            <p:ph idx="1"/>
          </p:nvPr>
        </p:nvSpPr>
        <p:spPr>
          <a:xfrm>
            <a:off x="395289" y="1196752"/>
            <a:ext cx="5328839" cy="5111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Overview of target formation</a:t>
            </a:r>
            <a:r>
              <a:rPr lang="zh-CN" altLang="en-US" dirty="0"/>
              <a:t>：</a:t>
            </a:r>
            <a:endParaRPr lang="en-US" altLang="zh-CN" dirty="0"/>
          </a:p>
          <a:p>
            <a:pPr marL="0" indent="0">
              <a:buNone/>
            </a:pPr>
            <a:endParaRPr lang="en-US" altLang="zh-CN" sz="24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>
                <a:solidFill>
                  <a:schemeClr val="tx1"/>
                </a:solidFill>
                <a:cs typeface="+mn-ea"/>
                <a:sym typeface="+mn-lt"/>
              </a:rPr>
              <a:t>CO</a:t>
            </a:r>
            <a:r>
              <a:rPr lang="en-US" altLang="zh-CN" baseline="-25000">
                <a:solidFill>
                  <a:schemeClr val="tx1"/>
                </a:solidFill>
                <a:cs typeface="+mn-ea"/>
                <a:sym typeface="+mn-lt"/>
              </a:rPr>
              <a:t>2</a:t>
            </a:r>
            <a:r>
              <a:rPr lang="en-US" altLang="zh-CN">
                <a:solidFill>
                  <a:schemeClr val="tx1"/>
                </a:solidFill>
                <a:cs typeface="+mn-ea"/>
                <a:sym typeface="+mn-lt"/>
              </a:rPr>
              <a:t>-EOR 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of tight sandstone reservoir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   34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/>
              <a:pPr/>
              <a:t>36</a:t>
            </a:fld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4932040" y="2276872"/>
            <a:ext cx="3934099" cy="3456384"/>
            <a:chOff x="4323159" y="3007022"/>
            <a:chExt cx="4734331" cy="3161472"/>
          </a:xfrm>
        </p:grpSpPr>
        <p:pic>
          <p:nvPicPr>
            <p:cNvPr id="10" name="图片 8" descr="金南I号阜二段上油组顶面构造图.G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46" t="1033" r="19502" b="26514"/>
            <a:stretch>
              <a:fillRect/>
            </a:stretch>
          </p:blipFill>
          <p:spPr bwMode="auto">
            <a:xfrm>
              <a:off x="4323159" y="3007022"/>
              <a:ext cx="4734331" cy="316147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4860032" y="3015307"/>
              <a:ext cx="343235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100" b="1" dirty="0"/>
                <a:t>        </a:t>
              </a:r>
              <a:r>
                <a:rPr lang="en-US" altLang="zh-CN" sz="1100" b="1" dirty="0" err="1"/>
                <a:t>Wellsite</a:t>
              </a:r>
              <a:r>
                <a:rPr lang="en-US" altLang="zh-CN" sz="1100" b="1" dirty="0"/>
                <a:t> map of </a:t>
              </a:r>
              <a:r>
                <a:rPr lang="en-US" altLang="zh-CN" sz="1100" b="1" dirty="0" err="1"/>
                <a:t>GroupⅠin</a:t>
              </a:r>
              <a:r>
                <a:rPr lang="en-US" altLang="zh-CN" sz="1100" b="1" dirty="0"/>
                <a:t> </a:t>
              </a:r>
              <a:r>
                <a:rPr lang="en-US" altLang="zh-CN" sz="1100" b="1" dirty="0" err="1"/>
                <a:t>Jinnan</a:t>
              </a:r>
              <a:r>
                <a:rPr lang="en-US" altLang="zh-CN" sz="1100" b="1" dirty="0"/>
                <a:t> formation</a:t>
              </a:r>
              <a:endParaRPr lang="zh-CN" altLang="en-US" sz="1100" b="1" dirty="0"/>
            </a:p>
          </p:txBody>
        </p:sp>
      </p:grpSp>
      <p:sp>
        <p:nvSpPr>
          <p:cNvPr id="14" name="矩形 13"/>
          <p:cNvSpPr/>
          <p:nvPr/>
        </p:nvSpPr>
        <p:spPr>
          <a:xfrm>
            <a:off x="395536" y="2204864"/>
            <a:ext cx="4242171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err="1"/>
              <a:t>Jinnan</a:t>
            </a:r>
            <a:r>
              <a:rPr lang="en-US" altLang="zh-CN" sz="2000" dirty="0"/>
              <a:t> oil field lies in the North Jiangsu Basin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4 staged fractured horizontal wells were drilled in two tight oil areas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/>
              <a:t>CO</a:t>
            </a:r>
            <a:r>
              <a:rPr lang="en-US" altLang="zh-CN" sz="2000" baseline="-25000"/>
              <a:t>2</a:t>
            </a:r>
            <a:r>
              <a:rPr lang="en-US" altLang="zh-CN" sz="2000"/>
              <a:t> </a:t>
            </a:r>
            <a:r>
              <a:rPr lang="en-US" altLang="zh-CN" sz="2000" dirty="0"/>
              <a:t>injection was implemented in 2014.</a:t>
            </a:r>
          </a:p>
        </p:txBody>
      </p:sp>
    </p:spTree>
    <p:extLst>
      <p:ext uri="{BB962C8B-B14F-4D97-AF65-F5344CB8AC3E}">
        <p14:creationId xmlns:p14="http://schemas.microsoft.com/office/powerpoint/2010/main" val="4234634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CO</a:t>
            </a:r>
            <a:r>
              <a:rPr lang="en-US" altLang="zh-CN" baseline="-25000"/>
              <a:t>2</a:t>
            </a:r>
            <a:r>
              <a:rPr lang="en-US" altLang="zh-CN"/>
              <a:t>-EOR </a:t>
            </a:r>
            <a:r>
              <a:rPr lang="en-US" altLang="zh-CN" dirty="0"/>
              <a:t>displacement mechanism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8" name="文本框 9"/>
          <p:cNvSpPr txBox="1">
            <a:spLocks noChangeArrowheads="1"/>
          </p:cNvSpPr>
          <p:nvPr/>
        </p:nvSpPr>
        <p:spPr bwMode="auto">
          <a:xfrm>
            <a:off x="74906" y="6186790"/>
            <a:ext cx="30262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336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rgbClr val="00336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rgbClr val="00336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rgbClr val="00336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rgbClr val="00336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 dirty="0">
                <a:solidFill>
                  <a:srgbClr val="0000FF"/>
                </a:solidFill>
              </a:rPr>
              <a:t>PVT visualized device of HPHT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pic>
        <p:nvPicPr>
          <p:cNvPr id="9" name="图片 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233" y="2957843"/>
            <a:ext cx="2915816" cy="166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3651" y="2925463"/>
            <a:ext cx="2959125" cy="170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233" y="4850284"/>
            <a:ext cx="2915816" cy="172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表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3652" y="4837338"/>
            <a:ext cx="2959125" cy="172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直接连接符 16"/>
          <p:cNvCxnSpPr/>
          <p:nvPr/>
        </p:nvCxnSpPr>
        <p:spPr bwMode="auto">
          <a:xfrm>
            <a:off x="7515113" y="4965915"/>
            <a:ext cx="0" cy="11520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8" name="Group 4"/>
          <p:cNvGrpSpPr>
            <a:grpSpLocks noChangeAspect="1"/>
          </p:cNvGrpSpPr>
          <p:nvPr/>
        </p:nvGrpSpPr>
        <p:grpSpPr bwMode="auto">
          <a:xfrm>
            <a:off x="-107422" y="2925463"/>
            <a:ext cx="2952750" cy="3240088"/>
            <a:chOff x="15" y="1502"/>
            <a:chExt cx="1860" cy="2041"/>
          </a:xfrm>
        </p:grpSpPr>
        <p:sp>
          <p:nvSpPr>
            <p:cNvPr id="1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" y="1502"/>
              <a:ext cx="1860" cy="2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" y="1507"/>
              <a:ext cx="1472" cy="2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64" y="2904"/>
              <a:ext cx="3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Bubble point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1037" y="2260"/>
              <a:ext cx="268" cy="218"/>
            </a:xfrm>
            <a:custGeom>
              <a:avLst/>
              <a:gdLst>
                <a:gd name="T0" fmla="*/ 3 w 268"/>
                <a:gd name="T1" fmla="*/ 86 h 218"/>
                <a:gd name="T2" fmla="*/ 24 w 268"/>
                <a:gd name="T3" fmla="*/ 47 h 218"/>
                <a:gd name="T4" fmla="*/ 60 w 268"/>
                <a:gd name="T5" fmla="*/ 18 h 218"/>
                <a:gd name="T6" fmla="*/ 108 w 268"/>
                <a:gd name="T7" fmla="*/ 2 h 218"/>
                <a:gd name="T8" fmla="*/ 161 w 268"/>
                <a:gd name="T9" fmla="*/ 2 h 218"/>
                <a:gd name="T10" fmla="*/ 208 w 268"/>
                <a:gd name="T11" fmla="*/ 18 h 218"/>
                <a:gd name="T12" fmla="*/ 244 w 268"/>
                <a:gd name="T13" fmla="*/ 47 h 218"/>
                <a:gd name="T14" fmla="*/ 265 w 268"/>
                <a:gd name="T15" fmla="*/ 86 h 218"/>
                <a:gd name="T16" fmla="*/ 265 w 268"/>
                <a:gd name="T17" fmla="*/ 132 h 218"/>
                <a:gd name="T18" fmla="*/ 244 w 268"/>
                <a:gd name="T19" fmla="*/ 171 h 218"/>
                <a:gd name="T20" fmla="*/ 208 w 268"/>
                <a:gd name="T21" fmla="*/ 200 h 218"/>
                <a:gd name="T22" fmla="*/ 161 w 268"/>
                <a:gd name="T23" fmla="*/ 216 h 218"/>
                <a:gd name="T24" fmla="*/ 108 w 268"/>
                <a:gd name="T25" fmla="*/ 216 h 218"/>
                <a:gd name="T26" fmla="*/ 60 w 268"/>
                <a:gd name="T27" fmla="*/ 200 h 218"/>
                <a:gd name="T28" fmla="*/ 24 w 268"/>
                <a:gd name="T29" fmla="*/ 171 h 218"/>
                <a:gd name="T30" fmla="*/ 3 w 268"/>
                <a:gd name="T31" fmla="*/ 132 h 218"/>
                <a:gd name="T32" fmla="*/ 10 w 268"/>
                <a:gd name="T33" fmla="*/ 129 h 218"/>
                <a:gd name="T34" fmla="*/ 18 w 268"/>
                <a:gd name="T35" fmla="*/ 147 h 218"/>
                <a:gd name="T36" fmla="*/ 29 w 268"/>
                <a:gd name="T37" fmla="*/ 164 h 218"/>
                <a:gd name="T38" fmla="*/ 44 w 268"/>
                <a:gd name="T39" fmla="*/ 178 h 218"/>
                <a:gd name="T40" fmla="*/ 63 w 268"/>
                <a:gd name="T41" fmla="*/ 191 h 218"/>
                <a:gd name="T42" fmla="*/ 85 w 268"/>
                <a:gd name="T43" fmla="*/ 200 h 218"/>
                <a:gd name="T44" fmla="*/ 108 w 268"/>
                <a:gd name="T45" fmla="*/ 206 h 218"/>
                <a:gd name="T46" fmla="*/ 134 w 268"/>
                <a:gd name="T47" fmla="*/ 208 h 218"/>
                <a:gd name="T48" fmla="*/ 160 w 268"/>
                <a:gd name="T49" fmla="*/ 206 h 218"/>
                <a:gd name="T50" fmla="*/ 184 w 268"/>
                <a:gd name="T51" fmla="*/ 200 h 218"/>
                <a:gd name="T52" fmla="*/ 206 w 268"/>
                <a:gd name="T53" fmla="*/ 190 h 218"/>
                <a:gd name="T54" fmla="*/ 224 w 268"/>
                <a:gd name="T55" fmla="*/ 178 h 218"/>
                <a:gd name="T56" fmla="*/ 240 w 268"/>
                <a:gd name="T57" fmla="*/ 163 h 218"/>
                <a:gd name="T58" fmla="*/ 251 w 268"/>
                <a:gd name="T59" fmla="*/ 146 h 218"/>
                <a:gd name="T60" fmla="*/ 258 w 268"/>
                <a:gd name="T61" fmla="*/ 128 h 218"/>
                <a:gd name="T62" fmla="*/ 260 w 268"/>
                <a:gd name="T63" fmla="*/ 108 h 218"/>
                <a:gd name="T64" fmla="*/ 258 w 268"/>
                <a:gd name="T65" fmla="*/ 89 h 218"/>
                <a:gd name="T66" fmla="*/ 250 w 268"/>
                <a:gd name="T67" fmla="*/ 71 h 218"/>
                <a:gd name="T68" fmla="*/ 239 w 268"/>
                <a:gd name="T69" fmla="*/ 54 h 218"/>
                <a:gd name="T70" fmla="*/ 224 w 268"/>
                <a:gd name="T71" fmla="*/ 40 h 218"/>
                <a:gd name="T72" fmla="*/ 205 w 268"/>
                <a:gd name="T73" fmla="*/ 28 h 218"/>
                <a:gd name="T74" fmla="*/ 184 w 268"/>
                <a:gd name="T75" fmla="*/ 18 h 218"/>
                <a:gd name="T76" fmla="*/ 160 w 268"/>
                <a:gd name="T77" fmla="*/ 12 h 218"/>
                <a:gd name="T78" fmla="*/ 134 w 268"/>
                <a:gd name="T79" fmla="*/ 10 h 218"/>
                <a:gd name="T80" fmla="*/ 108 w 268"/>
                <a:gd name="T81" fmla="*/ 12 h 218"/>
                <a:gd name="T82" fmla="*/ 84 w 268"/>
                <a:gd name="T83" fmla="*/ 18 h 218"/>
                <a:gd name="T84" fmla="*/ 63 w 268"/>
                <a:gd name="T85" fmla="*/ 28 h 218"/>
                <a:gd name="T86" fmla="*/ 44 w 268"/>
                <a:gd name="T87" fmla="*/ 40 h 218"/>
                <a:gd name="T88" fmla="*/ 29 w 268"/>
                <a:gd name="T89" fmla="*/ 55 h 218"/>
                <a:gd name="T90" fmla="*/ 17 w 268"/>
                <a:gd name="T91" fmla="*/ 72 h 218"/>
                <a:gd name="T92" fmla="*/ 10 w 268"/>
                <a:gd name="T93" fmla="*/ 91 h 218"/>
                <a:gd name="T94" fmla="*/ 8 w 268"/>
                <a:gd name="T95" fmla="*/ 110 h 218"/>
                <a:gd name="T96" fmla="*/ 10 w 268"/>
                <a:gd name="T97" fmla="*/ 12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8" h="218">
                  <a:moveTo>
                    <a:pt x="0" y="109"/>
                  </a:moveTo>
                  <a:lnTo>
                    <a:pt x="3" y="86"/>
                  </a:lnTo>
                  <a:lnTo>
                    <a:pt x="11" y="66"/>
                  </a:lnTo>
                  <a:lnTo>
                    <a:pt x="24" y="47"/>
                  </a:lnTo>
                  <a:lnTo>
                    <a:pt x="40" y="31"/>
                  </a:lnTo>
                  <a:lnTo>
                    <a:pt x="60" y="18"/>
                  </a:lnTo>
                  <a:lnTo>
                    <a:pt x="83" y="8"/>
                  </a:lnTo>
                  <a:lnTo>
                    <a:pt x="108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5" y="8"/>
                  </a:lnTo>
                  <a:lnTo>
                    <a:pt x="208" y="18"/>
                  </a:lnTo>
                  <a:lnTo>
                    <a:pt x="228" y="31"/>
                  </a:lnTo>
                  <a:lnTo>
                    <a:pt x="244" y="47"/>
                  </a:lnTo>
                  <a:lnTo>
                    <a:pt x="257" y="66"/>
                  </a:lnTo>
                  <a:lnTo>
                    <a:pt x="265" y="86"/>
                  </a:lnTo>
                  <a:lnTo>
                    <a:pt x="268" y="109"/>
                  </a:lnTo>
                  <a:lnTo>
                    <a:pt x="265" y="132"/>
                  </a:lnTo>
                  <a:lnTo>
                    <a:pt x="257" y="153"/>
                  </a:lnTo>
                  <a:lnTo>
                    <a:pt x="244" y="171"/>
                  </a:lnTo>
                  <a:lnTo>
                    <a:pt x="228" y="187"/>
                  </a:lnTo>
                  <a:lnTo>
                    <a:pt x="208" y="200"/>
                  </a:lnTo>
                  <a:lnTo>
                    <a:pt x="185" y="210"/>
                  </a:lnTo>
                  <a:lnTo>
                    <a:pt x="161" y="216"/>
                  </a:lnTo>
                  <a:lnTo>
                    <a:pt x="134" y="218"/>
                  </a:lnTo>
                  <a:lnTo>
                    <a:pt x="108" y="216"/>
                  </a:lnTo>
                  <a:lnTo>
                    <a:pt x="83" y="210"/>
                  </a:lnTo>
                  <a:lnTo>
                    <a:pt x="60" y="200"/>
                  </a:lnTo>
                  <a:lnTo>
                    <a:pt x="40" y="187"/>
                  </a:lnTo>
                  <a:lnTo>
                    <a:pt x="24" y="171"/>
                  </a:lnTo>
                  <a:lnTo>
                    <a:pt x="11" y="153"/>
                  </a:lnTo>
                  <a:lnTo>
                    <a:pt x="3" y="132"/>
                  </a:lnTo>
                  <a:lnTo>
                    <a:pt x="0" y="109"/>
                  </a:lnTo>
                  <a:close/>
                  <a:moveTo>
                    <a:pt x="10" y="129"/>
                  </a:moveTo>
                  <a:lnTo>
                    <a:pt x="10" y="128"/>
                  </a:lnTo>
                  <a:lnTo>
                    <a:pt x="18" y="147"/>
                  </a:lnTo>
                  <a:lnTo>
                    <a:pt x="17" y="146"/>
                  </a:lnTo>
                  <a:lnTo>
                    <a:pt x="29" y="164"/>
                  </a:lnTo>
                  <a:lnTo>
                    <a:pt x="29" y="163"/>
                  </a:lnTo>
                  <a:lnTo>
                    <a:pt x="44" y="178"/>
                  </a:lnTo>
                  <a:lnTo>
                    <a:pt x="44" y="178"/>
                  </a:lnTo>
                  <a:lnTo>
                    <a:pt x="63" y="191"/>
                  </a:lnTo>
                  <a:lnTo>
                    <a:pt x="63" y="190"/>
                  </a:lnTo>
                  <a:lnTo>
                    <a:pt x="85" y="200"/>
                  </a:lnTo>
                  <a:lnTo>
                    <a:pt x="84" y="200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134" y="208"/>
                  </a:lnTo>
                  <a:lnTo>
                    <a:pt x="134" y="208"/>
                  </a:lnTo>
                  <a:lnTo>
                    <a:pt x="160" y="206"/>
                  </a:lnTo>
                  <a:lnTo>
                    <a:pt x="160" y="206"/>
                  </a:lnTo>
                  <a:lnTo>
                    <a:pt x="184" y="200"/>
                  </a:lnTo>
                  <a:lnTo>
                    <a:pt x="184" y="200"/>
                  </a:lnTo>
                  <a:lnTo>
                    <a:pt x="206" y="190"/>
                  </a:lnTo>
                  <a:lnTo>
                    <a:pt x="205" y="191"/>
                  </a:lnTo>
                  <a:lnTo>
                    <a:pt x="224" y="178"/>
                  </a:lnTo>
                  <a:lnTo>
                    <a:pt x="224" y="178"/>
                  </a:lnTo>
                  <a:lnTo>
                    <a:pt x="240" y="163"/>
                  </a:lnTo>
                  <a:lnTo>
                    <a:pt x="239" y="164"/>
                  </a:lnTo>
                  <a:lnTo>
                    <a:pt x="251" y="146"/>
                  </a:lnTo>
                  <a:lnTo>
                    <a:pt x="250" y="147"/>
                  </a:lnTo>
                  <a:lnTo>
                    <a:pt x="258" y="128"/>
                  </a:lnTo>
                  <a:lnTo>
                    <a:pt x="258" y="129"/>
                  </a:lnTo>
                  <a:lnTo>
                    <a:pt x="260" y="108"/>
                  </a:lnTo>
                  <a:lnTo>
                    <a:pt x="260" y="110"/>
                  </a:lnTo>
                  <a:lnTo>
                    <a:pt x="258" y="89"/>
                  </a:lnTo>
                  <a:lnTo>
                    <a:pt x="258" y="91"/>
                  </a:lnTo>
                  <a:lnTo>
                    <a:pt x="250" y="71"/>
                  </a:lnTo>
                  <a:lnTo>
                    <a:pt x="251" y="72"/>
                  </a:lnTo>
                  <a:lnTo>
                    <a:pt x="239" y="54"/>
                  </a:lnTo>
                  <a:lnTo>
                    <a:pt x="240" y="55"/>
                  </a:lnTo>
                  <a:lnTo>
                    <a:pt x="224" y="40"/>
                  </a:lnTo>
                  <a:lnTo>
                    <a:pt x="224" y="40"/>
                  </a:lnTo>
                  <a:lnTo>
                    <a:pt x="205" y="28"/>
                  </a:lnTo>
                  <a:lnTo>
                    <a:pt x="206" y="28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60" y="12"/>
                  </a:lnTo>
                  <a:lnTo>
                    <a:pt x="160" y="12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5" y="1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17" y="72"/>
                  </a:lnTo>
                  <a:lnTo>
                    <a:pt x="18" y="71"/>
                  </a:lnTo>
                  <a:lnTo>
                    <a:pt x="10" y="91"/>
                  </a:lnTo>
                  <a:lnTo>
                    <a:pt x="10" y="89"/>
                  </a:lnTo>
                  <a:lnTo>
                    <a:pt x="8" y="110"/>
                  </a:lnTo>
                  <a:lnTo>
                    <a:pt x="8" y="108"/>
                  </a:lnTo>
                  <a:lnTo>
                    <a:pt x="10" y="129"/>
                  </a:lnTo>
                  <a:close/>
                </a:path>
              </a:pathLst>
            </a:custGeom>
            <a:solidFill>
              <a:srgbClr val="FFFF00"/>
            </a:solidFill>
            <a:ln w="0" cap="flat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8"/>
            <p:cNvSpPr>
              <a:spLocks noEditPoints="1"/>
            </p:cNvSpPr>
            <p:nvPr/>
          </p:nvSpPr>
          <p:spPr bwMode="auto">
            <a:xfrm>
              <a:off x="267" y="2439"/>
              <a:ext cx="815" cy="523"/>
            </a:xfrm>
            <a:custGeom>
              <a:avLst/>
              <a:gdLst>
                <a:gd name="T0" fmla="*/ 0 w 3467"/>
                <a:gd name="T1" fmla="*/ 1591 h 1605"/>
                <a:gd name="T2" fmla="*/ 3450 w 3467"/>
                <a:gd name="T3" fmla="*/ 16 h 1605"/>
                <a:gd name="T4" fmla="*/ 3456 w 3467"/>
                <a:gd name="T5" fmla="*/ 30 h 1605"/>
                <a:gd name="T6" fmla="*/ 7 w 3467"/>
                <a:gd name="T7" fmla="*/ 1605 h 1605"/>
                <a:gd name="T8" fmla="*/ 0 w 3467"/>
                <a:gd name="T9" fmla="*/ 1591 h 1605"/>
                <a:gd name="T10" fmla="*/ 3306 w 3467"/>
                <a:gd name="T11" fmla="*/ 0 h 1605"/>
                <a:gd name="T12" fmla="*/ 3467 w 3467"/>
                <a:gd name="T13" fmla="*/ 16 h 1605"/>
                <a:gd name="T14" fmla="*/ 3374 w 3467"/>
                <a:gd name="T15" fmla="*/ 149 h 1605"/>
                <a:gd name="T16" fmla="*/ 3363 w 3467"/>
                <a:gd name="T17" fmla="*/ 151 h 1605"/>
                <a:gd name="T18" fmla="*/ 3361 w 3467"/>
                <a:gd name="T19" fmla="*/ 140 h 1605"/>
                <a:gd name="T20" fmla="*/ 3446 w 3467"/>
                <a:gd name="T21" fmla="*/ 18 h 1605"/>
                <a:gd name="T22" fmla="*/ 3452 w 3467"/>
                <a:gd name="T23" fmla="*/ 31 h 1605"/>
                <a:gd name="T24" fmla="*/ 3305 w 3467"/>
                <a:gd name="T25" fmla="*/ 16 h 1605"/>
                <a:gd name="T26" fmla="*/ 3297 w 3467"/>
                <a:gd name="T27" fmla="*/ 7 h 1605"/>
                <a:gd name="T28" fmla="*/ 3306 w 3467"/>
                <a:gd name="T29" fmla="*/ 0 h 1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67" h="1605">
                  <a:moveTo>
                    <a:pt x="0" y="1591"/>
                  </a:moveTo>
                  <a:lnTo>
                    <a:pt x="3450" y="16"/>
                  </a:lnTo>
                  <a:lnTo>
                    <a:pt x="3456" y="30"/>
                  </a:lnTo>
                  <a:lnTo>
                    <a:pt x="7" y="1605"/>
                  </a:lnTo>
                  <a:lnTo>
                    <a:pt x="0" y="1591"/>
                  </a:lnTo>
                  <a:close/>
                  <a:moveTo>
                    <a:pt x="3306" y="0"/>
                  </a:moveTo>
                  <a:lnTo>
                    <a:pt x="3467" y="16"/>
                  </a:lnTo>
                  <a:lnTo>
                    <a:pt x="3374" y="149"/>
                  </a:lnTo>
                  <a:cubicBezTo>
                    <a:pt x="3372" y="152"/>
                    <a:pt x="3367" y="153"/>
                    <a:pt x="3363" y="151"/>
                  </a:cubicBezTo>
                  <a:cubicBezTo>
                    <a:pt x="3359" y="148"/>
                    <a:pt x="3358" y="143"/>
                    <a:pt x="3361" y="140"/>
                  </a:cubicBezTo>
                  <a:lnTo>
                    <a:pt x="3446" y="18"/>
                  </a:lnTo>
                  <a:lnTo>
                    <a:pt x="3452" y="31"/>
                  </a:lnTo>
                  <a:lnTo>
                    <a:pt x="3305" y="16"/>
                  </a:lnTo>
                  <a:cubicBezTo>
                    <a:pt x="3300" y="16"/>
                    <a:pt x="3297" y="12"/>
                    <a:pt x="3297" y="7"/>
                  </a:cubicBezTo>
                  <a:cubicBezTo>
                    <a:pt x="3298" y="3"/>
                    <a:pt x="3302" y="0"/>
                    <a:pt x="3306" y="0"/>
                  </a:cubicBez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600491" y="1746346"/>
            <a:ext cx="825088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Bubble point increased, oil viscosity decreased, oil swelling  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    Be benefit for oil recovery as the increasing </a:t>
            </a:r>
            <a:r>
              <a:rPr lang="en-US" altLang="zh-CN"/>
              <a:t>of CO</a:t>
            </a:r>
            <a:r>
              <a:rPr lang="en-US" altLang="zh-CN" baseline="-25000"/>
              <a:t>2</a:t>
            </a:r>
            <a:r>
              <a:rPr lang="en-US" altLang="zh-CN"/>
              <a:t> </a:t>
            </a:r>
            <a:r>
              <a:rPr lang="en-US" altLang="zh-CN" dirty="0"/>
              <a:t>injection volume.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Immiscible displacement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3774551" y="3032574"/>
            <a:ext cx="21066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/>
              <a:t>Bubble point Pressure</a:t>
            </a:r>
            <a:r>
              <a:rPr lang="en-US" altLang="zh-CN" sz="800" b="1"/>
              <a:t>— CO</a:t>
            </a:r>
            <a:r>
              <a:rPr lang="en-US" altLang="zh-CN" sz="800" b="1" baseline="-25000"/>
              <a:t>2</a:t>
            </a:r>
            <a:r>
              <a:rPr lang="en-US" altLang="zh-CN" sz="800" b="1"/>
              <a:t>  </a:t>
            </a:r>
            <a:r>
              <a:rPr lang="en-US" altLang="zh-CN" sz="800" b="1" dirty="0"/>
              <a:t>injection</a:t>
            </a:r>
            <a:endParaRPr lang="zh-CN" altLang="en-US" sz="800" b="1" dirty="0"/>
          </a:p>
        </p:txBody>
      </p:sp>
      <p:sp>
        <p:nvSpPr>
          <p:cNvPr id="27" name="矩形 26"/>
          <p:cNvSpPr/>
          <p:nvPr/>
        </p:nvSpPr>
        <p:spPr>
          <a:xfrm>
            <a:off x="4056300" y="4408258"/>
            <a:ext cx="1327608" cy="18466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600" b="1"/>
              <a:t>             CO</a:t>
            </a:r>
            <a:r>
              <a:rPr lang="en-US" altLang="zh-CN" sz="600" b="1" baseline="-25000"/>
              <a:t>2</a:t>
            </a:r>
            <a:r>
              <a:rPr lang="en-US" altLang="zh-CN" sz="600" b="1"/>
              <a:t>  </a:t>
            </a:r>
            <a:r>
              <a:rPr lang="en-US" altLang="zh-CN" sz="600" b="1" dirty="0"/>
              <a:t>mole, %                   </a:t>
            </a:r>
            <a:endParaRPr lang="zh-CN" altLang="en-US" sz="600" b="1" dirty="0"/>
          </a:p>
        </p:txBody>
      </p:sp>
      <p:sp>
        <p:nvSpPr>
          <p:cNvPr id="29" name="矩形 28"/>
          <p:cNvSpPr/>
          <p:nvPr/>
        </p:nvSpPr>
        <p:spPr>
          <a:xfrm>
            <a:off x="7160303" y="4427587"/>
            <a:ext cx="1160895" cy="18466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600" b="1"/>
              <a:t>           CO</a:t>
            </a:r>
            <a:r>
              <a:rPr lang="en-US" altLang="zh-CN" sz="600" b="1" baseline="-25000"/>
              <a:t>2</a:t>
            </a:r>
            <a:r>
              <a:rPr lang="en-US" altLang="zh-CN" sz="600" b="1"/>
              <a:t>  </a:t>
            </a:r>
            <a:r>
              <a:rPr lang="en-US" altLang="zh-CN" sz="600" b="1" dirty="0"/>
              <a:t>mole, %             </a:t>
            </a:r>
            <a:endParaRPr lang="zh-CN" altLang="en-US" sz="600" b="1" dirty="0"/>
          </a:p>
        </p:txBody>
      </p:sp>
      <p:sp>
        <p:nvSpPr>
          <p:cNvPr id="30" name="文本框 29"/>
          <p:cNvSpPr txBox="1"/>
          <p:nvPr/>
        </p:nvSpPr>
        <p:spPr>
          <a:xfrm>
            <a:off x="6931874" y="3032574"/>
            <a:ext cx="16177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/>
              <a:t>Oil viscosity</a:t>
            </a:r>
            <a:r>
              <a:rPr lang="en-US" altLang="zh-CN" sz="800" b="1"/>
              <a:t>— CO</a:t>
            </a:r>
            <a:r>
              <a:rPr lang="en-US" altLang="zh-CN" sz="800" b="1" baseline="-25000"/>
              <a:t>2</a:t>
            </a:r>
            <a:r>
              <a:rPr lang="en-US" altLang="zh-CN" sz="800" b="1"/>
              <a:t>  </a:t>
            </a:r>
            <a:r>
              <a:rPr lang="en-US" altLang="zh-CN" sz="800" b="1" dirty="0"/>
              <a:t>injection</a:t>
            </a:r>
            <a:endParaRPr lang="zh-CN" altLang="en-US" sz="800" b="1" dirty="0"/>
          </a:p>
        </p:txBody>
      </p:sp>
      <p:sp>
        <p:nvSpPr>
          <p:cNvPr id="31" name="文本框 30"/>
          <p:cNvSpPr txBox="1"/>
          <p:nvPr/>
        </p:nvSpPr>
        <p:spPr>
          <a:xfrm>
            <a:off x="3645421" y="4975656"/>
            <a:ext cx="18309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/>
              <a:t>Oil volume factor</a:t>
            </a:r>
            <a:r>
              <a:rPr lang="en-US" altLang="zh-CN" sz="800" b="1"/>
              <a:t>— CO</a:t>
            </a:r>
            <a:r>
              <a:rPr lang="en-US" altLang="zh-CN" sz="800" b="1" baseline="-25000"/>
              <a:t>2</a:t>
            </a:r>
            <a:r>
              <a:rPr lang="en-US" altLang="zh-CN" sz="800" b="1"/>
              <a:t>  </a:t>
            </a:r>
            <a:r>
              <a:rPr lang="en-US" altLang="zh-CN" sz="800" b="1" dirty="0"/>
              <a:t>injection</a:t>
            </a:r>
            <a:endParaRPr lang="zh-CN" altLang="en-US" sz="800" b="1" dirty="0"/>
          </a:p>
        </p:txBody>
      </p:sp>
      <p:sp>
        <p:nvSpPr>
          <p:cNvPr id="32" name="矩形 31"/>
          <p:cNvSpPr/>
          <p:nvPr/>
        </p:nvSpPr>
        <p:spPr>
          <a:xfrm>
            <a:off x="3927247" y="6330210"/>
            <a:ext cx="1494320" cy="18466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600" b="1"/>
              <a:t>                   CO</a:t>
            </a:r>
            <a:r>
              <a:rPr lang="en-US" altLang="zh-CN" sz="600" b="1" baseline="-25000"/>
              <a:t>2</a:t>
            </a:r>
            <a:r>
              <a:rPr lang="en-US" altLang="zh-CN" sz="600" b="1"/>
              <a:t>  </a:t>
            </a:r>
            <a:r>
              <a:rPr lang="en-US" altLang="zh-CN" sz="600" b="1" dirty="0"/>
              <a:t>mole, %                     </a:t>
            </a:r>
            <a:endParaRPr lang="zh-CN" altLang="en-US" sz="600" b="1" dirty="0"/>
          </a:p>
        </p:txBody>
      </p:sp>
      <p:sp>
        <p:nvSpPr>
          <p:cNvPr id="28" name="文本框 27"/>
          <p:cNvSpPr txBox="1"/>
          <p:nvPr/>
        </p:nvSpPr>
        <p:spPr>
          <a:xfrm rot="10800000">
            <a:off x="3191930" y="3160809"/>
            <a:ext cx="184731" cy="1107034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pPr>
              <a:lnSpc>
                <a:spcPts val="0"/>
              </a:lnSpc>
            </a:pPr>
            <a:r>
              <a:rPr lang="en-US" altLang="zh-CN" sz="600" b="1" dirty="0"/>
              <a:t>Bubble point pressure, </a:t>
            </a:r>
            <a:r>
              <a:rPr lang="en-US" altLang="zh-CN" sz="600" b="1" dirty="0" err="1"/>
              <a:t>MPa</a:t>
            </a:r>
            <a:endParaRPr lang="zh-CN" altLang="en-US" sz="600" b="1" dirty="0"/>
          </a:p>
        </p:txBody>
      </p:sp>
      <p:sp>
        <p:nvSpPr>
          <p:cNvPr id="33" name="文本框 32"/>
          <p:cNvSpPr txBox="1"/>
          <p:nvPr/>
        </p:nvSpPr>
        <p:spPr>
          <a:xfrm rot="10800000">
            <a:off x="6103628" y="3328865"/>
            <a:ext cx="276999" cy="8184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600" b="1" dirty="0"/>
              <a:t>Oil viscosity, </a:t>
            </a:r>
            <a:r>
              <a:rPr lang="en-US" altLang="zh-CN" sz="600" b="1" dirty="0" err="1"/>
              <a:t>mPa·s</a:t>
            </a:r>
            <a:endParaRPr lang="zh-CN" altLang="en-US" sz="600" dirty="0"/>
          </a:p>
        </p:txBody>
      </p:sp>
      <p:sp>
        <p:nvSpPr>
          <p:cNvPr id="37" name="文本框 36"/>
          <p:cNvSpPr txBox="1"/>
          <p:nvPr/>
        </p:nvSpPr>
        <p:spPr>
          <a:xfrm rot="16200000">
            <a:off x="2732745" y="5480119"/>
            <a:ext cx="1026243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800" b="1" dirty="0"/>
              <a:t>Oil volume factor</a:t>
            </a:r>
            <a:endParaRPr lang="zh-CN" altLang="en-US" sz="800" b="1" dirty="0"/>
          </a:p>
        </p:txBody>
      </p:sp>
      <p:sp>
        <p:nvSpPr>
          <p:cNvPr id="38" name="文本框 37"/>
          <p:cNvSpPr txBox="1"/>
          <p:nvPr/>
        </p:nvSpPr>
        <p:spPr>
          <a:xfrm rot="16200000">
            <a:off x="5846419" y="5516865"/>
            <a:ext cx="78258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800" b="1" dirty="0"/>
              <a:t>Oil recovery</a:t>
            </a:r>
            <a:endParaRPr lang="zh-CN" altLang="en-US" sz="800" b="1" dirty="0"/>
          </a:p>
        </p:txBody>
      </p:sp>
      <p:sp>
        <p:nvSpPr>
          <p:cNvPr id="39" name="矩形 38"/>
          <p:cNvSpPr/>
          <p:nvPr/>
        </p:nvSpPr>
        <p:spPr>
          <a:xfrm>
            <a:off x="6842348" y="6314970"/>
            <a:ext cx="1728358" cy="18466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600" b="1"/>
              <a:t>           CO</a:t>
            </a:r>
            <a:r>
              <a:rPr lang="en-US" altLang="zh-CN" sz="600" b="1" baseline="-25000"/>
              <a:t>2</a:t>
            </a:r>
            <a:r>
              <a:rPr lang="en-US" altLang="zh-CN" sz="600" b="1"/>
              <a:t>  </a:t>
            </a:r>
            <a:r>
              <a:rPr lang="en-US" altLang="zh-CN" sz="600" b="1" dirty="0"/>
              <a:t>injection pressure, MPa             </a:t>
            </a:r>
            <a:endParaRPr lang="zh-CN" altLang="en-US" sz="600" b="1" dirty="0"/>
          </a:p>
        </p:txBody>
      </p:sp>
      <p:sp>
        <p:nvSpPr>
          <p:cNvPr id="34" name="标题 1">
            <a:extLst>
              <a:ext uri="{FF2B5EF4-FFF2-40B4-BE49-F238E27FC236}">
                <a16:creationId xmlns:a16="http://schemas.microsoft.com/office/drawing/2014/main" id="{F2686EC8-7854-43A0-A9D8-02280B97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60350"/>
            <a:ext cx="8353425" cy="720725"/>
          </a:xfrm>
        </p:spPr>
        <p:txBody>
          <a:bodyPr>
            <a:normAutofit/>
          </a:bodyPr>
          <a:lstStyle/>
          <a:p>
            <a:pPr lvl="0"/>
            <a:r>
              <a:rPr lang="en-US" altLang="zh-CN">
                <a:solidFill>
                  <a:schemeClr val="tx1"/>
                </a:solidFill>
                <a:cs typeface="+mn-ea"/>
                <a:sym typeface="+mn-lt"/>
              </a:rPr>
              <a:t>CO</a:t>
            </a:r>
            <a:r>
              <a:rPr lang="en-US" altLang="zh-CN" baseline="-25000">
                <a:solidFill>
                  <a:schemeClr val="tx1"/>
                </a:solidFill>
                <a:cs typeface="+mn-ea"/>
                <a:sym typeface="+mn-lt"/>
              </a:rPr>
              <a:t>2</a:t>
            </a:r>
            <a:r>
              <a:rPr lang="en-US" altLang="zh-CN">
                <a:solidFill>
                  <a:schemeClr val="tx1"/>
                </a:solidFill>
                <a:cs typeface="+mn-ea"/>
                <a:sym typeface="+mn-lt"/>
              </a:rPr>
              <a:t>-EOR 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of tight sandstone reservoir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6029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CO</a:t>
            </a:r>
            <a:r>
              <a:rPr lang="en-US" altLang="zh-CN" baseline="-25000"/>
              <a:t>2</a:t>
            </a:r>
            <a:r>
              <a:rPr lang="en-US" altLang="zh-CN"/>
              <a:t>-EOR </a:t>
            </a:r>
            <a:r>
              <a:rPr lang="en-US" altLang="zh-CN" dirty="0"/>
              <a:t>mechanism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395289" y="1795130"/>
            <a:ext cx="5460999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 b="1"/>
              <a:t>CO</a:t>
            </a:r>
            <a:r>
              <a:rPr lang="en-US" altLang="zh-CN" b="1" baseline="-25000"/>
              <a:t>2</a:t>
            </a:r>
            <a:r>
              <a:rPr lang="en-US" altLang="zh-CN" b="1"/>
              <a:t> </a:t>
            </a:r>
            <a:r>
              <a:rPr lang="en-US" altLang="zh-CN" b="1" dirty="0"/>
              <a:t>diffusion and extraction effect (NMR)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The fractures in matrix provide large contact area between oil </a:t>
            </a:r>
            <a:r>
              <a:rPr lang="en-US" altLang="zh-CN"/>
              <a:t>and CO</a:t>
            </a:r>
            <a:r>
              <a:rPr lang="en-US" altLang="zh-CN" baseline="-25000"/>
              <a:t>2</a:t>
            </a:r>
            <a:r>
              <a:rPr lang="en-US" altLang="zh-CN"/>
              <a:t>, </a:t>
            </a:r>
            <a:r>
              <a:rPr lang="en-US" altLang="zh-CN" dirty="0"/>
              <a:t>playing an important role </a:t>
            </a:r>
            <a:r>
              <a:rPr lang="en-US" altLang="zh-CN"/>
              <a:t>in CO</a:t>
            </a:r>
            <a:r>
              <a:rPr lang="en-US" altLang="zh-CN" baseline="-25000"/>
              <a:t>2</a:t>
            </a:r>
            <a:r>
              <a:rPr lang="en-US" altLang="zh-CN"/>
              <a:t> </a:t>
            </a:r>
            <a:r>
              <a:rPr lang="en-US" altLang="zh-CN" dirty="0"/>
              <a:t>diffusion and extraction effect to enhance oil recovery.</a:t>
            </a:r>
            <a:endParaRPr lang="zh-CN" altLang="en-US" dirty="0"/>
          </a:p>
        </p:txBody>
      </p:sp>
      <p:pic>
        <p:nvPicPr>
          <p:cNvPr id="34" name="图片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44938"/>
            <a:ext cx="312261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3944938"/>
            <a:ext cx="3081338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3819525"/>
            <a:ext cx="2820987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图片 9" descr="E:\裂缝性致密油藏注CO2流体相互作用特征研究\实验\渗吸实验\实验设备及过程照片\IMG_10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53" y="1772749"/>
            <a:ext cx="2556073" cy="204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232580" y="6133212"/>
            <a:ext cx="825867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700" dirty="0"/>
              <a:t>Pore diameter,  </a:t>
            </a:r>
            <a:endParaRPr lang="zh-CN" altLang="en-US" sz="700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16C6613B-829A-45A6-BED7-BCEAA96B8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60350"/>
            <a:ext cx="8353425" cy="720725"/>
          </a:xfrm>
        </p:spPr>
        <p:txBody>
          <a:bodyPr>
            <a:normAutofit/>
          </a:bodyPr>
          <a:lstStyle/>
          <a:p>
            <a:pPr lvl="0"/>
            <a:r>
              <a:rPr lang="en-US" altLang="zh-CN">
                <a:solidFill>
                  <a:schemeClr val="tx1"/>
                </a:solidFill>
                <a:cs typeface="+mn-ea"/>
                <a:sym typeface="+mn-lt"/>
              </a:rPr>
              <a:t>CO</a:t>
            </a:r>
            <a:r>
              <a:rPr lang="en-US" altLang="zh-CN" baseline="-25000">
                <a:solidFill>
                  <a:schemeClr val="tx1"/>
                </a:solidFill>
                <a:cs typeface="+mn-ea"/>
                <a:sym typeface="+mn-lt"/>
              </a:rPr>
              <a:t>2</a:t>
            </a:r>
            <a:r>
              <a:rPr lang="en-US" altLang="zh-CN">
                <a:solidFill>
                  <a:schemeClr val="tx1"/>
                </a:solidFill>
                <a:cs typeface="+mn-ea"/>
                <a:sym typeface="+mn-lt"/>
              </a:rPr>
              <a:t>-EOR 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of tight sandstone reservoir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212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289" y="1196752"/>
            <a:ext cx="8353424" cy="5111972"/>
          </a:xfrm>
        </p:spPr>
        <p:txBody>
          <a:bodyPr/>
          <a:lstStyle/>
          <a:p>
            <a:r>
              <a:rPr lang="en-US" altLang="zh-CN"/>
              <a:t>CO</a:t>
            </a:r>
            <a:r>
              <a:rPr lang="en-US" altLang="zh-CN" baseline="-25000"/>
              <a:t>2</a:t>
            </a:r>
            <a:r>
              <a:rPr lang="en-US" altLang="zh-CN"/>
              <a:t>-EOR </a:t>
            </a:r>
            <a:r>
              <a:rPr lang="en-US" altLang="zh-CN" dirty="0"/>
              <a:t>mode  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683568" y="1844824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 b="1" dirty="0"/>
              <a:t>Coupled huff and puff with well patterns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The fractures in matrix provide large contact area between oil </a:t>
            </a:r>
            <a:r>
              <a:rPr lang="en-US" altLang="zh-CN"/>
              <a:t>and CO</a:t>
            </a:r>
            <a:r>
              <a:rPr lang="en-US" altLang="zh-CN" baseline="-25000"/>
              <a:t>2</a:t>
            </a:r>
            <a:r>
              <a:rPr lang="en-US" altLang="zh-CN"/>
              <a:t>, </a:t>
            </a:r>
            <a:r>
              <a:rPr lang="en-US" altLang="zh-CN" dirty="0"/>
              <a:t>playing an important role </a:t>
            </a:r>
            <a:r>
              <a:rPr lang="en-US" altLang="zh-CN"/>
              <a:t>in CO</a:t>
            </a:r>
            <a:r>
              <a:rPr lang="en-US" altLang="zh-CN" baseline="-25000"/>
              <a:t>2</a:t>
            </a:r>
            <a:r>
              <a:rPr lang="en-US" altLang="zh-CN"/>
              <a:t> </a:t>
            </a:r>
            <a:r>
              <a:rPr lang="en-US" altLang="zh-CN" dirty="0"/>
              <a:t>diffusion and extraction effect to enhance oil recovery.</a:t>
            </a:r>
            <a:endParaRPr lang="zh-CN" altLang="en-US" dirty="0"/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F72AEEA0-4CF3-457C-BF0F-560922397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60350"/>
            <a:ext cx="8353425" cy="720725"/>
          </a:xfrm>
        </p:spPr>
        <p:txBody>
          <a:bodyPr>
            <a:normAutofit/>
          </a:bodyPr>
          <a:lstStyle/>
          <a:p>
            <a:pPr lvl="0"/>
            <a:r>
              <a:rPr lang="en-US" altLang="zh-CN">
                <a:solidFill>
                  <a:schemeClr val="tx1"/>
                </a:solidFill>
                <a:cs typeface="+mn-ea"/>
                <a:sym typeface="+mn-lt"/>
              </a:rPr>
              <a:t>CO</a:t>
            </a:r>
            <a:r>
              <a:rPr lang="en-US" altLang="zh-CN" baseline="-25000">
                <a:solidFill>
                  <a:schemeClr val="tx1"/>
                </a:solidFill>
                <a:cs typeface="+mn-ea"/>
                <a:sym typeface="+mn-lt"/>
              </a:rPr>
              <a:t>2</a:t>
            </a:r>
            <a:r>
              <a:rPr lang="en-US" altLang="zh-CN">
                <a:solidFill>
                  <a:schemeClr val="tx1"/>
                </a:solidFill>
                <a:cs typeface="+mn-ea"/>
                <a:sym typeface="+mn-lt"/>
              </a:rPr>
              <a:t>-EOR 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of tight sandstone reservoir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080EED2-9832-4E1E-8FFC-6A8CEFD28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501008"/>
            <a:ext cx="3843938" cy="251314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802A283-D0E9-49E4-8F3E-96152B5AB68B}"/>
              </a:ext>
            </a:extLst>
          </p:cNvPr>
          <p:cNvSpPr txBox="1"/>
          <p:nvPr/>
        </p:nvSpPr>
        <p:spPr>
          <a:xfrm>
            <a:off x="1043608" y="3513708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Physical simulation</a:t>
            </a:r>
            <a:endParaRPr lang="zh-CN" altLang="en-US" sz="14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7D162C-59FD-4354-8EE0-1702A9777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3501008"/>
            <a:ext cx="4195582" cy="252028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A1D18389-7DC7-4B33-9C9A-D57A12E54CB4}"/>
              </a:ext>
            </a:extLst>
          </p:cNvPr>
          <p:cNvSpPr txBox="1"/>
          <p:nvPr/>
        </p:nvSpPr>
        <p:spPr>
          <a:xfrm>
            <a:off x="5076056" y="3573016"/>
            <a:ext cx="1996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Numerical simulation</a:t>
            </a:r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95801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Contents</a:t>
            </a:r>
            <a:endParaRPr lang="zh-CN" altLang="en-US" sz="40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   34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6" name="Rectangle 3"/>
          <p:cNvSpPr/>
          <p:nvPr/>
        </p:nvSpPr>
        <p:spPr>
          <a:xfrm>
            <a:off x="1336687" y="1196752"/>
            <a:ext cx="7045313" cy="1077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cs typeface="+mn-ea"/>
                <a:sym typeface="+mn-lt"/>
              </a:rPr>
              <a:t>   China’s CCUS Policies and Actions</a:t>
            </a:r>
          </a:p>
        </p:txBody>
      </p:sp>
      <p:sp>
        <p:nvSpPr>
          <p:cNvPr id="7" name="Oval 2"/>
          <p:cNvSpPr/>
          <p:nvPr/>
        </p:nvSpPr>
        <p:spPr>
          <a:xfrm>
            <a:off x="762000" y="1196752"/>
            <a:ext cx="1077537" cy="10775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rPr>
              <a:t>1.</a:t>
            </a:r>
          </a:p>
        </p:txBody>
      </p:sp>
      <p:sp>
        <p:nvSpPr>
          <p:cNvPr id="8" name="Rectangle 25"/>
          <p:cNvSpPr/>
          <p:nvPr/>
        </p:nvSpPr>
        <p:spPr>
          <a:xfrm>
            <a:off x="1336687" y="2522632"/>
            <a:ext cx="7045313" cy="1077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SINOPEC CCUS Strategy</a:t>
            </a:r>
          </a:p>
        </p:txBody>
      </p:sp>
      <p:sp>
        <p:nvSpPr>
          <p:cNvPr id="9" name="Oval 26"/>
          <p:cNvSpPr/>
          <p:nvPr/>
        </p:nvSpPr>
        <p:spPr>
          <a:xfrm>
            <a:off x="762000" y="2522632"/>
            <a:ext cx="1077537" cy="10775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kern="0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rPr>
              <a:t>2.</a:t>
            </a:r>
            <a:endParaRPr lang="en-US" altLang="zh-CN" sz="3200" b="1" dirty="0">
              <a:solidFill>
                <a:srgbClr val="FFFFFF">
                  <a:lumMod val="9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0" name="Rectangle 30"/>
          <p:cNvSpPr/>
          <p:nvPr/>
        </p:nvSpPr>
        <p:spPr>
          <a:xfrm>
            <a:off x="1336687" y="3863752"/>
            <a:ext cx="7045313" cy="1077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400" dirty="0">
                <a:solidFill>
                  <a:srgbClr val="111111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SINOPEC CCUS Projects</a:t>
            </a:r>
          </a:p>
        </p:txBody>
      </p:sp>
      <p:sp>
        <p:nvSpPr>
          <p:cNvPr id="11" name="Oval 31"/>
          <p:cNvSpPr/>
          <p:nvPr/>
        </p:nvSpPr>
        <p:spPr>
          <a:xfrm>
            <a:off x="762000" y="3863752"/>
            <a:ext cx="1077537" cy="10775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kern="0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rPr>
              <a:t>3.</a:t>
            </a:r>
            <a:endParaRPr lang="en-US" altLang="zh-CN" sz="3200" b="1" dirty="0">
              <a:solidFill>
                <a:srgbClr val="FFFFFF">
                  <a:lumMod val="9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0BB10CF7-BEDB-4385-8E37-AF7ABE6637BC}"/>
              </a:ext>
            </a:extLst>
          </p:cNvPr>
          <p:cNvSpPr/>
          <p:nvPr/>
        </p:nvSpPr>
        <p:spPr>
          <a:xfrm>
            <a:off x="1330263" y="5205495"/>
            <a:ext cx="7045313" cy="1077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400" dirty="0">
                <a:solidFill>
                  <a:srgbClr val="111111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SINOPEC CCUS Technology</a:t>
            </a:r>
          </a:p>
        </p:txBody>
      </p:sp>
      <p:sp>
        <p:nvSpPr>
          <p:cNvPr id="13" name="Oval 31">
            <a:extLst>
              <a:ext uri="{FF2B5EF4-FFF2-40B4-BE49-F238E27FC236}">
                <a16:creationId xmlns:a16="http://schemas.microsoft.com/office/drawing/2014/main" id="{4D2FFDF2-F186-4304-80E7-251E0CD24EB2}"/>
              </a:ext>
            </a:extLst>
          </p:cNvPr>
          <p:cNvSpPr/>
          <p:nvPr/>
        </p:nvSpPr>
        <p:spPr>
          <a:xfrm>
            <a:off x="755576" y="5205495"/>
            <a:ext cx="1077537" cy="10775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b="1" kern="0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rPr>
              <a:t>4.</a:t>
            </a:r>
            <a:endParaRPr lang="en-US" altLang="zh-CN" sz="3200" b="1" dirty="0">
              <a:solidFill>
                <a:srgbClr val="FFFFFF">
                  <a:lumMod val="95000"/>
                </a:srgb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1913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CO</a:t>
            </a:r>
            <a:r>
              <a:rPr lang="en-US" altLang="zh-CN" baseline="-25000" dirty="0">
                <a:solidFill>
                  <a:schemeClr val="tx1"/>
                </a:solidFill>
                <a:cs typeface="+mn-ea"/>
                <a:sym typeface="+mn-lt"/>
              </a:rPr>
              <a:t>2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-EOR of tight oil reservoir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pilot test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683568" y="1772816"/>
            <a:ext cx="7222915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b="1" dirty="0"/>
              <a:t>Obvious effect of EOR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Total injection </a:t>
            </a:r>
            <a:r>
              <a:rPr lang="en-US" altLang="zh-CN"/>
              <a:t>of CO</a:t>
            </a:r>
            <a:r>
              <a:rPr lang="en-US" altLang="zh-CN" baseline="-25000"/>
              <a:t>2</a:t>
            </a:r>
            <a:r>
              <a:rPr lang="zh-CN" altLang="en-US"/>
              <a:t>：</a:t>
            </a:r>
            <a:r>
              <a:rPr lang="en-US" altLang="zh-CN" dirty="0"/>
              <a:t>4406 tons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Increased oil production</a:t>
            </a:r>
            <a:r>
              <a:rPr lang="zh-CN" altLang="en-US" dirty="0"/>
              <a:t>：</a:t>
            </a:r>
            <a:r>
              <a:rPr lang="en-US" altLang="zh-CN" dirty="0"/>
              <a:t> 4692 tons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/>
              <a:t>Oil/CO</a:t>
            </a:r>
            <a:r>
              <a:rPr lang="en-US" altLang="zh-CN" baseline="-25000"/>
              <a:t>2</a:t>
            </a:r>
            <a:r>
              <a:rPr lang="zh-CN" altLang="en-US"/>
              <a:t>：</a:t>
            </a:r>
            <a:r>
              <a:rPr lang="en-US" altLang="zh-CN" dirty="0"/>
              <a:t>1.06 ton/ton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EOR</a:t>
            </a:r>
            <a:r>
              <a:rPr lang="zh-CN" altLang="en-US" dirty="0"/>
              <a:t>：</a:t>
            </a:r>
            <a:r>
              <a:rPr lang="en-US" altLang="zh-CN" dirty="0"/>
              <a:t>4.7%.</a:t>
            </a:r>
            <a:endParaRPr lang="zh-CN" altLang="en-US" dirty="0"/>
          </a:p>
        </p:txBody>
      </p:sp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140968"/>
            <a:ext cx="487296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207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>
                <a:solidFill>
                  <a:srgbClr val="C00000"/>
                </a:solidFill>
              </a:rPr>
              <a:t>CO</a:t>
            </a:r>
            <a:r>
              <a:rPr lang="en-US" altLang="zh-CN" sz="3600" baseline="-25000">
                <a:solidFill>
                  <a:srgbClr val="C00000"/>
                </a:solidFill>
              </a:rPr>
              <a:t>2</a:t>
            </a:r>
            <a:r>
              <a:rPr lang="en-US" altLang="zh-CN" sz="360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EWR and storage technology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41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32856"/>
            <a:ext cx="8640960" cy="4248472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395289" y="1156402"/>
            <a:ext cx="8353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1" lang="en-US" altLang="zh-CN" sz="2400" dirty="0"/>
              <a:t>   </a:t>
            </a:r>
            <a:r>
              <a:rPr kumimoji="1" lang="en-US" altLang="zh-CN" sz="2400" b="1" dirty="0"/>
              <a:t>Case study on Ordos basin shows a big potential </a:t>
            </a:r>
            <a:r>
              <a:rPr kumimoji="1" lang="en-US" altLang="zh-CN" sz="2400" b="1"/>
              <a:t>for CO</a:t>
            </a:r>
            <a:r>
              <a:rPr kumimoji="1" lang="en-US" altLang="zh-CN" sz="2400" b="1" baseline="-25000"/>
              <a:t>2</a:t>
            </a:r>
            <a:r>
              <a:rPr kumimoji="1" lang="en-US" altLang="zh-CN" sz="2400" b="1"/>
              <a:t> </a:t>
            </a:r>
            <a:r>
              <a:rPr kumimoji="1" lang="en-US" altLang="zh-CN" sz="2400" b="1" dirty="0"/>
              <a:t>EWR and storage.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12859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>
                <a:solidFill>
                  <a:srgbClr val="C00000"/>
                </a:solidFill>
              </a:rPr>
              <a:t>CO</a:t>
            </a:r>
            <a:r>
              <a:rPr lang="en-US" altLang="zh-CN" sz="3600" baseline="-25000">
                <a:solidFill>
                  <a:srgbClr val="C00000"/>
                </a:solidFill>
              </a:rPr>
              <a:t>2</a:t>
            </a:r>
            <a:r>
              <a:rPr lang="en-US" altLang="zh-CN" sz="360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EGR and storage technology 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42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9663" y="3887688"/>
            <a:ext cx="5010458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zh-CN" sz="1400" kern="100" dirty="0">
                <a:latin typeface="+mn-lt"/>
                <a:ea typeface="+mn-ea"/>
              </a:rPr>
              <a:t>Pre             injection     </a:t>
            </a:r>
            <a:r>
              <a:rPr lang="zh-CN" altLang="en-US" sz="1400" kern="100" dirty="0">
                <a:latin typeface="+mn-lt"/>
                <a:ea typeface="+mn-ea"/>
              </a:rPr>
              <a:t>     </a:t>
            </a:r>
            <a:r>
              <a:rPr lang="en-US" altLang="zh-CN" sz="1400" kern="100" dirty="0">
                <a:latin typeface="+mn-lt"/>
                <a:ea typeface="+mn-ea"/>
              </a:rPr>
              <a:t>2h        </a:t>
            </a:r>
            <a:r>
              <a:rPr lang="zh-CN" altLang="en-US" sz="1400" kern="100" dirty="0">
                <a:latin typeface="+mn-lt"/>
                <a:ea typeface="+mn-ea"/>
              </a:rPr>
              <a:t>          </a:t>
            </a:r>
            <a:r>
              <a:rPr lang="en-US" altLang="zh-CN" sz="1400" kern="100" dirty="0">
                <a:latin typeface="+mn-lt"/>
                <a:ea typeface="+mn-ea"/>
              </a:rPr>
              <a:t>20h        </a:t>
            </a:r>
            <a:r>
              <a:rPr lang="zh-CN" altLang="en-US" sz="1400" kern="100" dirty="0">
                <a:latin typeface="+mn-lt"/>
                <a:ea typeface="+mn-ea"/>
              </a:rPr>
              <a:t>     </a:t>
            </a:r>
            <a:r>
              <a:rPr lang="en-US" altLang="zh-CN" sz="1400" kern="100" dirty="0">
                <a:latin typeface="+mn-lt"/>
                <a:ea typeface="+mn-ea"/>
              </a:rPr>
              <a:t>42h</a:t>
            </a:r>
            <a:endParaRPr lang="zh-CN" altLang="zh-CN" sz="1400" kern="100" dirty="0">
              <a:latin typeface="+mn-lt"/>
              <a:ea typeface="+mn-ea"/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402378" y="2048382"/>
            <a:ext cx="4987158" cy="1868682"/>
            <a:chOff x="1928" y="3040"/>
            <a:chExt cx="8054" cy="2450"/>
          </a:xfrm>
        </p:grpSpPr>
        <p:pic>
          <p:nvPicPr>
            <p:cNvPr id="8" name="图片 1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" y="3070"/>
              <a:ext cx="1551" cy="2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8" y="3070"/>
              <a:ext cx="1565" cy="2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1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" y="3040"/>
              <a:ext cx="1558" cy="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19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2" y="3040"/>
              <a:ext cx="1530" cy="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5、扩散2h-2"/>
            <p:cNvPicPr preferRelativeResize="0"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" y="3055"/>
              <a:ext cx="1590" cy="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23528" y="6201377"/>
            <a:ext cx="38782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D4D4D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D4D4D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tx1"/>
                </a:solidFill>
              </a:rPr>
              <a:t>CO</a:t>
            </a:r>
            <a:r>
              <a:rPr lang="en-US" altLang="zh-CN" sz="1400" baseline="-25000" dirty="0">
                <a:solidFill>
                  <a:schemeClr val="tx1"/>
                </a:solidFill>
              </a:rPr>
              <a:t>2</a:t>
            </a:r>
            <a:r>
              <a:rPr lang="en-US" altLang="zh-CN" sz="1400" dirty="0">
                <a:solidFill>
                  <a:schemeClr val="tx1"/>
                </a:solidFill>
              </a:rPr>
              <a:t>-CH</a:t>
            </a:r>
            <a:r>
              <a:rPr lang="en-US" altLang="zh-CN" sz="1400" baseline="-25000" dirty="0">
                <a:solidFill>
                  <a:schemeClr val="tx1"/>
                </a:solidFill>
              </a:rPr>
              <a:t>4</a:t>
            </a:r>
            <a:r>
              <a:rPr lang="en-US" altLang="zh-CN" sz="1400" dirty="0">
                <a:solidFill>
                  <a:schemeClr val="tx1"/>
                </a:solidFill>
              </a:rPr>
              <a:t> diffusion process (25MPa, 85</a:t>
            </a:r>
            <a:r>
              <a:rPr lang="en-US" altLang="zh-CN" sz="1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℃</a:t>
            </a:r>
            <a:r>
              <a:rPr lang="en-US" altLang="zh-CN" sz="1400" dirty="0">
                <a:solidFill>
                  <a:schemeClr val="tx1"/>
                </a:solidFill>
              </a:rPr>
              <a:t>)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7" name="文本框 18"/>
          <p:cNvSpPr txBox="1"/>
          <p:nvPr/>
        </p:nvSpPr>
        <p:spPr>
          <a:xfrm>
            <a:off x="7045719" y="3086323"/>
            <a:ext cx="1626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Incremental RF: 17.3%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383223" y="1039538"/>
            <a:ext cx="83775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400">
                <a:cs typeface="Times New Roman" pitchFamily="18" charset="0"/>
              </a:rPr>
              <a:t>    </a:t>
            </a:r>
            <a:r>
              <a:rPr lang="en-US" altLang="zh-CN" sz="2400" b="1">
                <a:cs typeface="Times New Roman" pitchFamily="18" charset="0"/>
              </a:rPr>
              <a:t>CO</a:t>
            </a:r>
            <a:r>
              <a:rPr lang="en-US" altLang="zh-CN" sz="2400" b="1" baseline="-25000">
                <a:cs typeface="Times New Roman" pitchFamily="18" charset="0"/>
              </a:rPr>
              <a:t>2</a:t>
            </a:r>
            <a:r>
              <a:rPr lang="en-US" altLang="zh-CN" sz="2400" b="1">
                <a:cs typeface="Times New Roman" pitchFamily="18" charset="0"/>
              </a:rPr>
              <a:t> </a:t>
            </a:r>
            <a:r>
              <a:rPr lang="en-US" altLang="zh-CN" sz="2400" b="1" dirty="0">
                <a:cs typeface="Times New Roman" pitchFamily="18" charset="0"/>
              </a:rPr>
              <a:t>EGR mechanisms indicate the technical feasibility to integrate EGR and storage</a:t>
            </a:r>
            <a:endParaRPr kumimoji="1" lang="zh-CN" altLang="en-US" sz="2400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5409560" y="1880023"/>
            <a:ext cx="3469633" cy="2254430"/>
            <a:chOff x="5487053" y="2010695"/>
            <a:chExt cx="3469633" cy="2254430"/>
          </a:xfrm>
        </p:grpSpPr>
        <p:pic>
          <p:nvPicPr>
            <p:cNvPr id="13" name="Picture 1"/>
            <p:cNvPicPr preferRelativeResize="0"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0340" y="2010695"/>
              <a:ext cx="3326346" cy="2254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文本框 2"/>
            <p:cNvSpPr txBox="1"/>
            <p:nvPr/>
          </p:nvSpPr>
          <p:spPr>
            <a:xfrm>
              <a:off x="6567786" y="3994844"/>
              <a:ext cx="152477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100" dirty="0"/>
                <a:t>Injection pore volume</a:t>
              </a:r>
              <a:endParaRPr lang="zh-CN" altLang="en-US" sz="1100" dirty="0"/>
            </a:p>
          </p:txBody>
        </p:sp>
        <p:sp>
          <p:nvSpPr>
            <p:cNvPr id="19" name="文本框 18"/>
            <p:cNvSpPr txBox="1"/>
            <p:nvPr/>
          </p:nvSpPr>
          <p:spPr>
            <a:xfrm rot="10800000">
              <a:off x="5487053" y="2604327"/>
              <a:ext cx="338554" cy="1135888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lang="en-US" altLang="zh-CN" sz="1000" dirty="0"/>
                <a:t>Recovery factor,%</a:t>
              </a:r>
              <a:endParaRPr lang="zh-CN" altLang="en-US" sz="1000" dirty="0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93316" y="4155027"/>
            <a:ext cx="3537037" cy="2062163"/>
            <a:chOff x="670809" y="4285699"/>
            <a:chExt cx="3537037" cy="2062163"/>
          </a:xfrm>
        </p:grpSpPr>
        <p:pic>
          <p:nvPicPr>
            <p:cNvPr id="14" name="图片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296" y="4285699"/>
              <a:ext cx="3511550" cy="206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文本框 20"/>
            <p:cNvSpPr txBox="1"/>
            <p:nvPr/>
          </p:nvSpPr>
          <p:spPr>
            <a:xfrm rot="10800000">
              <a:off x="670809" y="4732378"/>
              <a:ext cx="307777" cy="1073371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lang="en-US" altLang="zh-CN" sz="800"/>
                <a:t>CO2 </a:t>
              </a:r>
              <a:r>
                <a:rPr lang="en-US" altLang="zh-CN" sz="800" dirty="0"/>
                <a:t>concentration,%</a:t>
              </a:r>
              <a:endParaRPr lang="zh-CN" altLang="en-US" sz="800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267744" y="6091063"/>
              <a:ext cx="56938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900" dirty="0"/>
                <a:t>Time, h</a:t>
              </a:r>
              <a:endParaRPr lang="zh-CN" altLang="en-US" sz="900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674150" y="4134452"/>
            <a:ext cx="4205041" cy="2390892"/>
            <a:chOff x="4751643" y="4265124"/>
            <a:chExt cx="4205041" cy="2390892"/>
          </a:xfrm>
        </p:grpSpPr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52"/>
            <a:stretch>
              <a:fillRect/>
            </a:stretch>
          </p:blipFill>
          <p:spPr bwMode="auto">
            <a:xfrm>
              <a:off x="4751643" y="4265124"/>
              <a:ext cx="4205041" cy="237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文本框 23"/>
            <p:cNvSpPr txBox="1"/>
            <p:nvPr/>
          </p:nvSpPr>
          <p:spPr>
            <a:xfrm>
              <a:off x="5220072" y="4426665"/>
              <a:ext cx="92044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Storage front</a:t>
              </a:r>
              <a:endParaRPr lang="zh-CN" altLang="en-US" sz="1000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016250" y="4427309"/>
              <a:ext cx="122661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displacement front</a:t>
              </a:r>
              <a:endParaRPr lang="zh-CN" altLang="en-US" sz="1000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562590" y="5496680"/>
              <a:ext cx="85450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/>
                <a:t>Natural gas zone</a:t>
              </a:r>
              <a:endParaRPr lang="zh-CN" altLang="en-US" sz="1000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767768" y="5570476"/>
              <a:ext cx="85450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/>
                <a:t>SCCO2+</a:t>
              </a:r>
              <a:r>
                <a:rPr lang="en-US" altLang="zh-CN" sz="700" dirty="0"/>
                <a:t>Natural gas zone</a:t>
              </a:r>
              <a:endParaRPr lang="zh-CN" altLang="en-US" sz="700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220073" y="5689041"/>
              <a:ext cx="504055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/>
                <a:t>SCCO2 </a:t>
              </a:r>
              <a:r>
                <a:rPr lang="en-US" altLang="zh-CN" sz="700" dirty="0"/>
                <a:t>Storage zone</a:t>
              </a:r>
              <a:endParaRPr lang="zh-CN" altLang="en-US" sz="700" dirty="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343735" y="6458257"/>
              <a:ext cx="922114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/>
                <a:t>Gas injection front</a:t>
              </a:r>
              <a:endParaRPr lang="zh-CN" altLang="en-US" sz="600" dirty="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449157" y="6471350"/>
              <a:ext cx="1118141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/>
                <a:t>Gas injection trail edge</a:t>
              </a:r>
              <a:endParaRPr lang="zh-CN" altLang="en-US" sz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061987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>
                <a:solidFill>
                  <a:srgbClr val="C00000"/>
                </a:solidFill>
              </a:rPr>
              <a:t>CO</a:t>
            </a:r>
            <a:r>
              <a:rPr lang="en-US" altLang="zh-CN" sz="3600" baseline="-25000">
                <a:solidFill>
                  <a:srgbClr val="C00000"/>
                </a:solidFill>
              </a:rPr>
              <a:t>2</a:t>
            </a:r>
            <a:r>
              <a:rPr lang="en-US" altLang="zh-CN" sz="360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chemical utilization technology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43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0625" y="1868488"/>
            <a:ext cx="2286000" cy="4235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84188" y="1298575"/>
            <a:ext cx="57864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</a:pPr>
            <a:r>
              <a:rPr lang="zh-CN" altLang="en-US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+mn-lt"/>
              </a:rPr>
              <a:t>Bio-refinery  </a:t>
            </a:r>
            <a:r>
              <a:rPr lang="en-US" altLang="zh-CN" sz="2400" b="1">
                <a:solidFill>
                  <a:schemeClr val="tx1"/>
                </a:solidFill>
                <a:latin typeface="+mn-lt"/>
              </a:rPr>
              <a:t>and CO</a:t>
            </a:r>
            <a:r>
              <a:rPr lang="en-US" altLang="zh-CN" sz="2400" b="1" baseline="-2500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sz="24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+mn-lt"/>
              </a:rPr>
              <a:t>utilization</a:t>
            </a:r>
            <a:endParaRPr lang="zh-CN" altLang="en-US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94608" y="2129871"/>
            <a:ext cx="5786437" cy="1856342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-</a:t>
            </a:r>
            <a:r>
              <a:rPr lang="en-US" altLang="zh-CN" sz="2000" b="0">
                <a:solidFill>
                  <a:schemeClr val="tx1"/>
                </a:solidFill>
                <a:latin typeface="+mn-lt"/>
              </a:rPr>
              <a:t>Biomass+CO</a:t>
            </a:r>
            <a:r>
              <a:rPr lang="en-US" altLang="zh-CN" sz="2000" b="0" baseline="-2500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sz="2000" b="0">
                <a:solidFill>
                  <a:schemeClr val="tx1"/>
                </a:solidFill>
                <a:latin typeface="+mn-lt"/>
              </a:rPr>
              <a:t>        </a:t>
            </a: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succinic acid, butanediol, et. </a:t>
            </a:r>
          </a:p>
          <a:p>
            <a:pPr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-Every 1kg succinic acid generates,  </a:t>
            </a:r>
            <a:r>
              <a:rPr lang="en-US" altLang="zh-CN" sz="2000" b="0">
                <a:solidFill>
                  <a:schemeClr val="tx1"/>
                </a:solidFill>
                <a:latin typeface="+mn-lt"/>
              </a:rPr>
              <a:t>0.37kg CO</a:t>
            </a:r>
            <a:r>
              <a:rPr lang="en-US" altLang="zh-CN" sz="2000" b="0" baseline="-2500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sz="2000" b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can be sequestrated.</a:t>
            </a:r>
            <a:endParaRPr lang="en-US" altLang="zh-CN" sz="2000" b="0" baseline="-250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-Succinic acid, </a:t>
            </a:r>
            <a:r>
              <a:rPr lang="en-US" altLang="zh-CN" sz="2000" b="0" dirty="0" err="1">
                <a:solidFill>
                  <a:schemeClr val="tx1"/>
                </a:solidFill>
                <a:latin typeface="+mn-lt"/>
              </a:rPr>
              <a:t>butanediol</a:t>
            </a: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 can be utilized to produce biological engineering plastics.</a:t>
            </a:r>
            <a:endParaRPr lang="zh-CN" altLang="en-US" sz="20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63628" y="4334004"/>
            <a:ext cx="5688879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</a:pPr>
            <a:r>
              <a:rPr lang="zh-CN" altLang="en-US" sz="2400" b="0" dirty="0">
                <a:solidFill>
                  <a:schemeClr val="tx1"/>
                </a:solidFill>
                <a:latin typeface="+mn-lt"/>
              </a:rPr>
              <a:t>  </a:t>
            </a:r>
            <a:r>
              <a:rPr lang="en-US" altLang="zh-CN" sz="2400" b="1" dirty="0">
                <a:solidFill>
                  <a:schemeClr val="tx1"/>
                </a:solidFill>
                <a:latin typeface="+mn-lt"/>
              </a:rPr>
              <a:t>Research </a:t>
            </a:r>
            <a:r>
              <a:rPr lang="en-US" altLang="zh-CN" sz="2400" b="1">
                <a:solidFill>
                  <a:schemeClr val="tx1"/>
                </a:solidFill>
                <a:latin typeface="+mn-lt"/>
              </a:rPr>
              <a:t>on CO</a:t>
            </a:r>
            <a:r>
              <a:rPr lang="en-US" altLang="zh-CN" sz="2400" b="1" baseline="-2500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sz="2400" b="1">
                <a:solidFill>
                  <a:schemeClr val="tx1"/>
                </a:solidFill>
                <a:latin typeface="+mn-lt"/>
              </a:rPr>
              <a:t>/</a:t>
            </a:r>
            <a:r>
              <a:rPr lang="en-US" altLang="zh-CN" sz="2400" b="1" dirty="0">
                <a:solidFill>
                  <a:schemeClr val="tx1"/>
                </a:solidFill>
                <a:latin typeface="+mn-lt"/>
              </a:rPr>
              <a:t>CH</a:t>
            </a:r>
            <a:r>
              <a:rPr lang="en-US" altLang="zh-CN" sz="2400" b="1" baseline="-25000" dirty="0">
                <a:solidFill>
                  <a:schemeClr val="tx1"/>
                </a:solidFill>
                <a:latin typeface="+mn-lt"/>
              </a:rPr>
              <a:t>4</a:t>
            </a:r>
            <a:r>
              <a:rPr lang="en-US" altLang="zh-CN" sz="2400" b="1" dirty="0">
                <a:solidFill>
                  <a:schemeClr val="tx1"/>
                </a:solidFill>
                <a:latin typeface="+mn-lt"/>
              </a:rPr>
              <a:t> dry reforming</a:t>
            </a:r>
            <a:endParaRPr lang="zh-CN" altLang="en-US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14850" y="4990445"/>
            <a:ext cx="5786437" cy="1109791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-Primary </a:t>
            </a:r>
            <a:r>
              <a:rPr lang="en-US" altLang="zh-CN" sz="2000" b="0">
                <a:solidFill>
                  <a:schemeClr val="tx1"/>
                </a:solidFill>
                <a:latin typeface="+mn-lt"/>
              </a:rPr>
              <a:t>reaction</a:t>
            </a:r>
            <a:r>
              <a:rPr lang="zh-CN" altLang="en-US" sz="2000" b="0">
                <a:solidFill>
                  <a:schemeClr val="tx1"/>
                </a:solidFill>
                <a:latin typeface="+mn-lt"/>
              </a:rPr>
              <a:t>：</a:t>
            </a:r>
            <a:r>
              <a:rPr lang="en-US" altLang="zh-CN" sz="2000" b="0">
                <a:solidFill>
                  <a:schemeClr val="tx1"/>
                </a:solidFill>
                <a:latin typeface="+mn-lt"/>
              </a:rPr>
              <a:t>CO</a:t>
            </a:r>
            <a:r>
              <a:rPr lang="en-US" altLang="zh-CN" sz="2000" b="0" baseline="-2500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sz="2000" b="0">
                <a:solidFill>
                  <a:schemeClr val="tx1"/>
                </a:solidFill>
                <a:latin typeface="+mn-lt"/>
              </a:rPr>
              <a:t>+</a:t>
            </a: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CH</a:t>
            </a:r>
            <a:r>
              <a:rPr lang="en-US" altLang="zh-CN" sz="2000" b="0" baseline="-25000" dirty="0">
                <a:solidFill>
                  <a:schemeClr val="tx1"/>
                </a:solidFill>
                <a:latin typeface="+mn-lt"/>
              </a:rPr>
              <a:t>4</a:t>
            </a: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——2CO+2H</a:t>
            </a:r>
            <a:r>
              <a:rPr lang="en-US" altLang="zh-CN" sz="2000" b="0" baseline="-25000" dirty="0">
                <a:solidFill>
                  <a:schemeClr val="tx1"/>
                </a:solidFill>
                <a:latin typeface="+mn-lt"/>
              </a:rPr>
              <a:t>2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-Secondary reaction</a:t>
            </a:r>
            <a:r>
              <a:rPr lang="zh-CN" altLang="en-US" sz="2000" b="0" dirty="0">
                <a:solidFill>
                  <a:schemeClr val="tx1"/>
                </a:solidFill>
                <a:latin typeface="+mn-lt"/>
              </a:rPr>
              <a:t>：</a:t>
            </a:r>
            <a:r>
              <a:rPr lang="en-US" altLang="zh-CN" sz="2000" b="0">
                <a:solidFill>
                  <a:schemeClr val="tx1"/>
                </a:solidFill>
                <a:latin typeface="+mn-lt"/>
              </a:rPr>
              <a:t>H</a:t>
            </a:r>
            <a:r>
              <a:rPr lang="en-US" altLang="zh-CN" sz="2000" b="0" baseline="-2500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sz="2000" b="0">
                <a:solidFill>
                  <a:schemeClr val="tx1"/>
                </a:solidFill>
                <a:latin typeface="+mn-lt"/>
              </a:rPr>
              <a:t>+CO</a:t>
            </a:r>
            <a:r>
              <a:rPr lang="en-US" altLang="zh-CN" sz="2000" b="0" baseline="-2500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sz="2000" b="0">
                <a:solidFill>
                  <a:schemeClr val="tx1"/>
                </a:solidFill>
                <a:latin typeface="+mn-lt"/>
              </a:rPr>
              <a:t>——</a:t>
            </a: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CO+H</a:t>
            </a:r>
            <a:r>
              <a:rPr lang="en-US" altLang="zh-CN" sz="2000" b="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O</a:t>
            </a:r>
            <a:endParaRPr lang="zh-CN" altLang="en-US" sz="20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09894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>
                <a:solidFill>
                  <a:srgbClr val="C00000"/>
                </a:solidFill>
              </a:rPr>
              <a:t>CO</a:t>
            </a:r>
            <a:r>
              <a:rPr lang="en-US" altLang="zh-CN" sz="3600" baseline="-25000">
                <a:solidFill>
                  <a:srgbClr val="C00000"/>
                </a:solidFill>
              </a:rPr>
              <a:t>2</a:t>
            </a:r>
            <a:r>
              <a:rPr lang="en-US" altLang="zh-CN" sz="360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mineralization utilization technology 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44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05555" y="1628800"/>
            <a:ext cx="35718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</a:pPr>
            <a:r>
              <a:rPr lang="zh-CN" altLang="en-US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 A series of techniques </a:t>
            </a:r>
            <a:r>
              <a:rPr lang="en-US" altLang="zh-CN" sz="2000" b="0">
                <a:solidFill>
                  <a:schemeClr val="tx1"/>
                </a:solidFill>
                <a:latin typeface="+mn-lt"/>
              </a:rPr>
              <a:t>on CO</a:t>
            </a:r>
            <a:r>
              <a:rPr lang="en-US" altLang="zh-CN" sz="2000" b="0" baseline="-2500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sz="2000" b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mineralization have been proposed, including solid waste </a:t>
            </a:r>
            <a:r>
              <a:rPr lang="en-US" altLang="zh-CN" sz="2000" b="0" dirty="0" err="1">
                <a:solidFill>
                  <a:schemeClr val="tx1"/>
                </a:solidFill>
                <a:latin typeface="+mn-lt"/>
              </a:rPr>
              <a:t>phosphogypsum</a:t>
            </a: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, tail </a:t>
            </a:r>
            <a:r>
              <a:rPr lang="en-US" altLang="zh-CN" sz="2000" b="0">
                <a:solidFill>
                  <a:schemeClr val="tx1"/>
                </a:solidFill>
                <a:latin typeface="+mn-lt"/>
              </a:rPr>
              <a:t>gas CO</a:t>
            </a:r>
            <a:r>
              <a:rPr lang="en-US" altLang="zh-CN" sz="2000" b="0" baseline="-2500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sz="2000" b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mineralization </a:t>
            </a:r>
            <a:r>
              <a:rPr lang="en-US" altLang="zh-CN" sz="2000" b="0" dirty="0" err="1">
                <a:solidFill>
                  <a:schemeClr val="tx1"/>
                </a:solidFill>
                <a:latin typeface="+mn-lt"/>
              </a:rPr>
              <a:t>phosphogypsum</a:t>
            </a: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</a:pPr>
            <a:r>
              <a:rPr lang="zh-CN" altLang="en-US" sz="20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  <a:latin typeface="+mn-lt"/>
              </a:rPr>
              <a:t>SINOPEC is cooperating with Sichuan University.</a:t>
            </a:r>
            <a:endParaRPr lang="zh-CN" altLang="en-US" sz="20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9510" y="1844824"/>
            <a:ext cx="4745037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460654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>
                <a:solidFill>
                  <a:srgbClr val="C00000"/>
                </a:solidFill>
              </a:rPr>
              <a:t>CO</a:t>
            </a:r>
            <a:r>
              <a:rPr lang="en-US" altLang="zh-CN" sz="3600" baseline="-25000">
                <a:solidFill>
                  <a:srgbClr val="C00000"/>
                </a:solidFill>
              </a:rPr>
              <a:t>2</a:t>
            </a:r>
            <a:r>
              <a:rPr lang="en-US" altLang="zh-CN" sz="3600">
                <a:solidFill>
                  <a:srgbClr val="C00000"/>
                </a:solidFill>
              </a:rPr>
              <a:t> </a:t>
            </a:r>
            <a:r>
              <a:rPr lang="en-US" altLang="zh-CN" sz="3600" dirty="0">
                <a:solidFill>
                  <a:srgbClr val="C00000"/>
                </a:solidFill>
              </a:rPr>
              <a:t>biology utilization technology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zh-CN" altLang="en-US" smtClean="0">
                <a:solidFill>
                  <a:schemeClr val="tx1"/>
                </a:solidFill>
              </a:rPr>
              <a:pPr/>
              <a:t>45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11560" y="1346029"/>
            <a:ext cx="571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zh-CN" altLang="en-US" sz="2400">
                <a:solidFill>
                  <a:schemeClr val="tx1"/>
                </a:solidFill>
              </a:rPr>
              <a:t> </a:t>
            </a:r>
            <a:r>
              <a:rPr lang="en-US" altLang="zh-CN" sz="2400" b="1">
                <a:solidFill>
                  <a:schemeClr val="tx1"/>
                </a:solidFill>
              </a:rPr>
              <a:t>CO</a:t>
            </a:r>
            <a:r>
              <a:rPr lang="en-US" altLang="zh-CN" sz="2400" b="1" baseline="-25000">
                <a:solidFill>
                  <a:schemeClr val="tx1"/>
                </a:solidFill>
              </a:rPr>
              <a:t>2</a:t>
            </a:r>
            <a:r>
              <a:rPr lang="en-US" altLang="zh-CN" sz="2400" b="1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microalgae oil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54943" y="1897796"/>
            <a:ext cx="5143500" cy="163195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tx1"/>
                </a:solidFill>
              </a:rPr>
              <a:t>In 2009, the study on microalgae oil was launched. In 2010, microalgae cultivation laboratory was established, and some researches on microalgae-cultivation-oil were carried out .</a:t>
            </a:r>
            <a:endParaRPr lang="zh-CN" altLang="en-US" sz="2000" b="0">
              <a:solidFill>
                <a:schemeClr val="tx1"/>
              </a:solidFill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395289" y="3683734"/>
            <a:ext cx="5288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en-US" altLang="zh-CN" sz="2400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Demonstration unit in refinery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9880" y="1754921"/>
            <a:ext cx="350043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78780" y="4413671"/>
            <a:ext cx="5286375" cy="13239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000" b="0">
                <a:solidFill>
                  <a:schemeClr val="tx1"/>
                </a:solidFill>
              </a:rPr>
              <a:t> </a:t>
            </a:r>
            <a:r>
              <a:rPr lang="en-US" altLang="zh-CN" sz="2000" b="0">
                <a:solidFill>
                  <a:schemeClr val="tx1"/>
                </a:solidFill>
              </a:rPr>
              <a:t>CO</a:t>
            </a:r>
            <a:r>
              <a:rPr lang="en-US" altLang="zh-CN" sz="2000" b="0" baseline="-25000">
                <a:solidFill>
                  <a:schemeClr val="tx1"/>
                </a:solidFill>
              </a:rPr>
              <a:t>2</a:t>
            </a:r>
            <a:r>
              <a:rPr lang="en-US" altLang="zh-CN" sz="2000" b="0">
                <a:solidFill>
                  <a:schemeClr val="tx1"/>
                </a:solidFill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</a:rPr>
              <a:t>emissions demonstration unit in Shijiazhuang refinery with 500m</a:t>
            </a:r>
            <a:r>
              <a:rPr lang="en-US" altLang="zh-CN" sz="2000" b="0" baseline="30000" dirty="0">
                <a:solidFill>
                  <a:schemeClr val="tx1"/>
                </a:solidFill>
              </a:rPr>
              <a:t>3</a:t>
            </a:r>
            <a:r>
              <a:rPr lang="en-US" altLang="zh-CN" sz="2000" b="0" dirty="0">
                <a:solidFill>
                  <a:schemeClr val="tx1"/>
                </a:solidFill>
              </a:rPr>
              <a:t> of microalgae was completed, and put into trail operation.</a:t>
            </a:r>
            <a:endParaRPr lang="zh-CN" altLang="en-US" sz="2000" b="0" dirty="0">
              <a:solidFill>
                <a:schemeClr val="tx1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4193" y="3397984"/>
            <a:ext cx="3071812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25434591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CONCLUSIONS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zh-CN" dirty="0"/>
              <a:t>CCUS has been an indispensable part of green-low carbon strategy to promote the sustainable development for SINOPEC.</a:t>
            </a:r>
          </a:p>
          <a:p>
            <a:pPr algn="just"/>
            <a:r>
              <a:rPr lang="en-US" altLang="zh-CN" dirty="0"/>
              <a:t>SINOPEC has implemented many demonstration projects in diversification and full chain, including capture, transportation, EOR, utilization and storage.</a:t>
            </a:r>
          </a:p>
          <a:p>
            <a:pPr algn="just"/>
            <a:r>
              <a:rPr lang="en-US" altLang="zh-CN" dirty="0"/>
              <a:t>SINOPEC</a:t>
            </a:r>
            <a:r>
              <a:rPr lang="zh-CN" altLang="en-US" dirty="0"/>
              <a:t> </a:t>
            </a:r>
            <a:r>
              <a:rPr lang="en-US" altLang="zh-CN" dirty="0"/>
              <a:t>has the technical competence to promote the development of CCUS in China.</a:t>
            </a:r>
          </a:p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/    34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BA8F-7B64-4198-9505-0CB5D4D3B366}" type="slidenum">
              <a:rPr lang="en-US" altLang="zh-CN" smtClean="0">
                <a:solidFill>
                  <a:schemeClr val="tx1"/>
                </a:solidFill>
              </a:rPr>
              <a:pPr/>
              <a:t>46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665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Thanks for your attention!</a:t>
            </a:r>
            <a:endParaRPr lang="zh-CN" altLang="en-US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9F59DBC-1885-4751-A39A-2FE0ED6B1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3712964"/>
            <a:ext cx="4259922" cy="2308324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0" dirty="0">
                <a:solidFill>
                  <a:schemeClr val="bg1"/>
                </a:solidFill>
              </a:rPr>
              <a:t>LUN </a:t>
            </a:r>
            <a:r>
              <a:rPr lang="en-US" altLang="zh-CN" sz="2400" b="0" dirty="0" err="1">
                <a:solidFill>
                  <a:schemeClr val="bg1"/>
                </a:solidFill>
              </a:rPr>
              <a:t>Zengmin</a:t>
            </a:r>
            <a:endParaRPr lang="en-US" altLang="zh-CN" sz="2400" b="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Lunzm.syky@sinopec.com</a:t>
            </a:r>
            <a:endParaRPr lang="en-US" altLang="zh-CN" sz="2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0" dirty="0">
                <a:solidFill>
                  <a:schemeClr val="bg1"/>
                </a:solidFill>
              </a:rPr>
              <a:t>CUI </a:t>
            </a:r>
            <a:r>
              <a:rPr lang="en-US" altLang="zh-CN" sz="2400" b="0" dirty="0" err="1">
                <a:solidFill>
                  <a:schemeClr val="bg1"/>
                </a:solidFill>
              </a:rPr>
              <a:t>Maolei</a:t>
            </a:r>
            <a:endParaRPr lang="en-US" altLang="zh-CN" sz="2400" b="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Cuiml.syky@sinopec.com</a:t>
            </a:r>
            <a:endParaRPr lang="en-US" altLang="zh-CN" sz="2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0" dirty="0">
                <a:solidFill>
                  <a:schemeClr val="bg1"/>
                </a:solidFill>
              </a:rPr>
              <a:t>ZHOU Bing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0" dirty="0">
                <a:solidFill>
                  <a:schemeClr val="bg1"/>
                </a:solidFill>
              </a:rPr>
              <a:t>Zhoubing.syky@</a:t>
            </a:r>
            <a:r>
              <a:rPr lang="en-US" altLang="zh-CN" sz="2400" dirty="0">
                <a:solidFill>
                  <a:schemeClr val="bg1"/>
                </a:solidFill>
              </a:rPr>
              <a:t>s</a:t>
            </a:r>
            <a:r>
              <a:rPr lang="en-US" altLang="zh-CN" sz="2400" b="0" dirty="0">
                <a:solidFill>
                  <a:schemeClr val="bg1"/>
                </a:solidFill>
              </a:rPr>
              <a:t>inopec.com</a:t>
            </a:r>
            <a:endParaRPr lang="zh-CN" altLang="en-US" sz="2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365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4"/>
          <p:cNvSpPr txBox="1"/>
          <p:nvPr/>
        </p:nvSpPr>
        <p:spPr>
          <a:xfrm>
            <a:off x="4424402" y="5157193"/>
            <a:ext cx="4320480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20" dirty="0">
                <a:solidFill>
                  <a:schemeClr val="bg1"/>
                </a:solidFill>
              </a:rPr>
              <a:t>中国</a:t>
            </a:r>
            <a:r>
              <a:rPr lang="zh-CN" altLang="en-US" sz="1320" dirty="0">
                <a:solidFill>
                  <a:schemeClr val="bg1"/>
                </a:solidFill>
                <a:latin typeface="宋体"/>
                <a:ea typeface="宋体"/>
              </a:rPr>
              <a:t>能源结构变化趋势</a:t>
            </a:r>
            <a:r>
              <a:rPr lang="en-US" altLang="zh-CN" sz="1320" dirty="0">
                <a:solidFill>
                  <a:schemeClr val="bg1"/>
                </a:solidFill>
                <a:latin typeface="宋体"/>
                <a:ea typeface="宋体"/>
              </a:rPr>
              <a:t>(</a:t>
            </a:r>
            <a:r>
              <a:rPr lang="zh-CN" altLang="en-US" sz="1320" dirty="0">
                <a:solidFill>
                  <a:schemeClr val="bg1"/>
                </a:solidFill>
                <a:latin typeface="宋体"/>
                <a:ea typeface="宋体"/>
              </a:rPr>
              <a:t>国家统计局</a:t>
            </a:r>
            <a:r>
              <a:rPr lang="en-US" altLang="zh-CN" sz="1320" dirty="0">
                <a:solidFill>
                  <a:schemeClr val="bg1"/>
                </a:solidFill>
                <a:latin typeface="宋体"/>
                <a:ea typeface="宋体"/>
              </a:rPr>
              <a:t>)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54" y="3347013"/>
            <a:ext cx="3878860" cy="262593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3306" y="1258158"/>
            <a:ext cx="8521577" cy="155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ts val="2880"/>
              </a:lnSpc>
            </a:pPr>
            <a:r>
              <a:rPr lang="zh-CN" altLang="en-US" sz="2400" dirty="0">
                <a:ea typeface="微软雅黑" panose="020B0503020204020204" pitchFamily="34" charset="-122"/>
              </a:rPr>
              <a:t>     </a:t>
            </a:r>
            <a:r>
              <a:rPr lang="en-US" altLang="zh-CN" sz="2400" dirty="0">
                <a:ea typeface="微软雅黑" panose="020B0503020204020204" pitchFamily="34" charset="-122"/>
              </a:rPr>
              <a:t>China stands firm on </a:t>
            </a:r>
            <a:r>
              <a:rPr lang="en-US" altLang="zh-CN" sz="2400">
                <a:ea typeface="微软雅黑" panose="020B0503020204020204" pitchFamily="34" charset="-122"/>
              </a:rPr>
              <a:t>reducing CO</a:t>
            </a:r>
            <a:r>
              <a:rPr lang="en-US" altLang="zh-CN" sz="2400" baseline="-25000">
                <a:ea typeface="微软雅黑" panose="020B0503020204020204" pitchFamily="34" charset="-122"/>
              </a:rPr>
              <a:t>2</a:t>
            </a:r>
            <a:r>
              <a:rPr lang="en-US" altLang="zh-CN" sz="2400"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ea typeface="微软雅黑" panose="020B0503020204020204" pitchFamily="34" charset="-122"/>
              </a:rPr>
              <a:t>emissions. At the Paris Climate Conference in December 2015, President Xi pledged to reduce carbon dioxide emissions per unit of GDP will be lowered by 60~65% per by 2030, compared with 2005.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"/>
          <a:stretch/>
        </p:blipFill>
        <p:spPr>
          <a:xfrm>
            <a:off x="223305" y="3342591"/>
            <a:ext cx="4486662" cy="2726867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3208BEF0-612F-46A0-AFA8-1DC6BEEC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260351"/>
            <a:ext cx="8353424" cy="720724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</a:rPr>
              <a:t>China’s CCUS Policies and Actions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02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 txBox="1">
            <a:spLocks/>
          </p:cNvSpPr>
          <p:nvPr/>
        </p:nvSpPr>
        <p:spPr>
          <a:xfrm>
            <a:off x="211409" y="1042622"/>
            <a:ext cx="8624143" cy="12630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+mj-lt"/>
                <a:ea typeface="宋体" pitchFamily="2" charset="-122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411480" indent="-411480" algn="l"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en-US" altLang="zh-CN" sz="2400" kern="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Governmental Policies: </a:t>
            </a:r>
            <a:r>
              <a:rPr lang="en-US" altLang="zh-CN" sz="2400" kern="0" dirty="0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rPr>
              <a:t>Since 1990s, a series of CCUS policies and regulations were formulated to promote the development of CCUS technology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67" y="2305675"/>
            <a:ext cx="8639104" cy="4320480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38C2BD00-C558-41C7-9385-25ADA7659B47}"/>
              </a:ext>
            </a:extLst>
          </p:cNvPr>
          <p:cNvSpPr txBox="1">
            <a:spLocks/>
          </p:cNvSpPr>
          <p:nvPr/>
        </p:nvSpPr>
        <p:spPr>
          <a:xfrm>
            <a:off x="395289" y="260351"/>
            <a:ext cx="8353424" cy="7207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3600">
                <a:solidFill>
                  <a:srgbClr val="C00000"/>
                </a:solidFill>
              </a:rPr>
              <a:t>China’s CCUS Policies and Actions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 4"/>
          <p:cNvSpPr txBox="1">
            <a:spLocks/>
          </p:cNvSpPr>
          <p:nvPr/>
        </p:nvSpPr>
        <p:spPr>
          <a:xfrm>
            <a:off x="211409" y="1042622"/>
            <a:ext cx="8624143" cy="7468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+mj-lt"/>
                <a:ea typeface="宋体" pitchFamily="2" charset="-122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548640" indent="-548640" algn="l"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en-US" altLang="zh-CN" sz="24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Governmental Policies: </a:t>
            </a: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Provincial governments responded positively &amp; actively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4368912" y="2204864"/>
            <a:ext cx="4509992" cy="3406716"/>
            <a:chOff x="353616" y="1777380"/>
            <a:chExt cx="4589263" cy="3384376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616" y="1777380"/>
              <a:ext cx="4589263" cy="3384376"/>
            </a:xfrm>
            <a:prstGeom prst="rect">
              <a:avLst/>
            </a:prstGeom>
          </p:spPr>
        </p:pic>
        <p:pic>
          <p:nvPicPr>
            <p:cNvPr id="28" name="Picture 35" descr="x1-1"/>
            <p:cNvPicPr preferRelativeResize="0">
              <a:picLocks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5984" y="3150047"/>
              <a:ext cx="81410" cy="6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5" descr="x1-1"/>
            <p:cNvPicPr preferRelativeResize="0">
              <a:picLocks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638" y="3798119"/>
              <a:ext cx="81410" cy="6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5" descr="x1-1"/>
            <p:cNvPicPr preferRelativeResize="0">
              <a:picLocks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3976" y="4662215"/>
              <a:ext cx="81410" cy="6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5" descr="x1-1"/>
            <p:cNvPicPr preferRelativeResize="0">
              <a:picLocks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1968" y="3577580"/>
              <a:ext cx="81410" cy="6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5" descr="x1-1"/>
            <p:cNvPicPr preferRelativeResize="0">
              <a:picLocks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630" y="3755255"/>
              <a:ext cx="81410" cy="6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5" descr="x1-1"/>
            <p:cNvPicPr preferRelativeResize="0">
              <a:picLocks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2008" y="3907655"/>
              <a:ext cx="81410" cy="6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5" descr="x1-1"/>
            <p:cNvPicPr preferRelativeResize="0">
              <a:picLocks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608" y="3966196"/>
              <a:ext cx="81410" cy="6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5" descr="x1-1"/>
            <p:cNvPicPr preferRelativeResize="0">
              <a:picLocks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558" y="4302175"/>
              <a:ext cx="81410" cy="6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 descr="x1-1"/>
            <p:cNvPicPr preferRelativeResize="0">
              <a:picLocks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518" y="3726111"/>
              <a:ext cx="81410" cy="6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5" descr="x1-1"/>
            <p:cNvPicPr preferRelativeResize="0">
              <a:picLocks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662" y="2569468"/>
              <a:ext cx="81410" cy="6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5" descr="x1-1"/>
            <p:cNvPicPr preferRelativeResize="0">
              <a:picLocks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494" y="3438079"/>
              <a:ext cx="81410" cy="6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5" descr="x1-1"/>
            <p:cNvPicPr preferRelativeResize="0">
              <a:picLocks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590" y="4302175"/>
              <a:ext cx="81410" cy="6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5" descr="x1-1"/>
            <p:cNvPicPr preferRelativeResize="0">
              <a:picLocks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056" y="2353444"/>
              <a:ext cx="81410" cy="6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5" descr="x1-1"/>
            <p:cNvPicPr preferRelativeResize="0">
              <a:picLocks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510" y="4009628"/>
              <a:ext cx="81410" cy="6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5" descr="x1-1"/>
            <p:cNvPicPr preferRelativeResize="0">
              <a:picLocks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574" y="3964135"/>
              <a:ext cx="81410" cy="6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文本框 42"/>
          <p:cNvSpPr txBox="1"/>
          <p:nvPr/>
        </p:nvSpPr>
        <p:spPr>
          <a:xfrm>
            <a:off x="367820" y="1958014"/>
            <a:ext cx="4030981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altLang="zh-CN" sz="2160" dirty="0"/>
              <a:t>16 Provinces and cities have issued policies to promote the development of CCUS;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altLang="zh-CN" sz="2160" dirty="0"/>
              <a:t>20 CCUS related regulations &amp; policies were published by local governments of : </a:t>
            </a:r>
            <a:endParaRPr lang="en-US" altLang="zh-CN" sz="1920" dirty="0"/>
          </a:p>
        </p:txBody>
      </p:sp>
      <p:sp>
        <p:nvSpPr>
          <p:cNvPr id="44" name="矩形 43"/>
          <p:cNvSpPr/>
          <p:nvPr/>
        </p:nvSpPr>
        <p:spPr>
          <a:xfrm>
            <a:off x="828983" y="4883676"/>
            <a:ext cx="5056739" cy="1569660"/>
          </a:xfrm>
          <a:prstGeom prst="rect">
            <a:avLst/>
          </a:prstGeom>
          <a:ln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1920" dirty="0"/>
              <a:t>Beijing (2), Shanghai (3), Shaanxi (2), Ningxia (2), and Henan (1), Hubei(1), Jiangsu(1), Anhui(1), Zhejiang(1), Hunan(1), Jilin(1), Jiangxi(1), Guangdong(1), Heilongjiang(1), Chongqing(1)</a:t>
            </a:r>
          </a:p>
        </p:txBody>
      </p:sp>
      <p:sp>
        <p:nvSpPr>
          <p:cNvPr id="45" name="标题 1">
            <a:extLst>
              <a:ext uri="{FF2B5EF4-FFF2-40B4-BE49-F238E27FC236}">
                <a16:creationId xmlns:a16="http://schemas.microsoft.com/office/drawing/2014/main" id="{C4CF3F96-95A3-476D-8506-3D16BE649327}"/>
              </a:ext>
            </a:extLst>
          </p:cNvPr>
          <p:cNvSpPr txBox="1">
            <a:spLocks/>
          </p:cNvSpPr>
          <p:nvPr/>
        </p:nvSpPr>
        <p:spPr>
          <a:xfrm>
            <a:off x="395289" y="260351"/>
            <a:ext cx="8353424" cy="7207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3600">
                <a:solidFill>
                  <a:srgbClr val="C00000"/>
                </a:solidFill>
              </a:rPr>
              <a:t>China’s CCUS Policies and Actions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3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 4"/>
          <p:cNvSpPr txBox="1">
            <a:spLocks/>
          </p:cNvSpPr>
          <p:nvPr/>
        </p:nvSpPr>
        <p:spPr>
          <a:xfrm>
            <a:off x="211409" y="1042622"/>
            <a:ext cx="8624143" cy="22999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+mj-lt"/>
                <a:ea typeface="宋体" pitchFamily="2" charset="-122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548640" indent="-548640" algn="just"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en-US" altLang="zh-CN" sz="2400" kern="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Pilot &amp; demonstration projects: </a:t>
            </a:r>
            <a:r>
              <a:rPr lang="en-US" altLang="zh-CN" sz="2400" dirty="0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rPr>
              <a:t>The Ministry of Science and Technology has funded a series of national R&amp;D programs to carry out systematic theoretical study and applied technology research, and to promote the application of CCUS.</a:t>
            </a:r>
          </a:p>
        </p:txBody>
      </p:sp>
      <p:graphicFrame>
        <p:nvGraphicFramePr>
          <p:cNvPr id="11" name="图示 10"/>
          <p:cNvGraphicFramePr/>
          <p:nvPr>
            <p:extLst/>
          </p:nvPr>
        </p:nvGraphicFramePr>
        <p:xfrm>
          <a:off x="4475869" y="3256182"/>
          <a:ext cx="4462314" cy="3047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图示 11"/>
          <p:cNvGraphicFramePr/>
          <p:nvPr>
            <p:extLst/>
          </p:nvPr>
        </p:nvGraphicFramePr>
        <p:xfrm>
          <a:off x="362241" y="2910542"/>
          <a:ext cx="4061251" cy="3515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标题 1">
            <a:extLst>
              <a:ext uri="{FF2B5EF4-FFF2-40B4-BE49-F238E27FC236}">
                <a16:creationId xmlns:a16="http://schemas.microsoft.com/office/drawing/2014/main" id="{0ADC4162-05F5-45EA-B655-A64D73A356A6}"/>
              </a:ext>
            </a:extLst>
          </p:cNvPr>
          <p:cNvSpPr txBox="1">
            <a:spLocks/>
          </p:cNvSpPr>
          <p:nvPr/>
        </p:nvSpPr>
        <p:spPr>
          <a:xfrm>
            <a:off x="395289" y="260351"/>
            <a:ext cx="8353424" cy="7207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3600">
                <a:solidFill>
                  <a:srgbClr val="C00000"/>
                </a:solidFill>
              </a:rPr>
              <a:t>China’s CCUS Policies and Actions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4"/>
          <p:cNvSpPr txBox="1">
            <a:spLocks/>
          </p:cNvSpPr>
          <p:nvPr/>
        </p:nvSpPr>
        <p:spPr>
          <a:xfrm>
            <a:off x="211409" y="1042622"/>
            <a:ext cx="8624143" cy="238637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+mj-lt"/>
                <a:ea typeface="宋体" pitchFamily="2" charset="-122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defTabSz="762000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411480" indent="-411480" algn="just">
              <a:buFont typeface="Wingdings" panose="05000000000000000000" pitchFamily="2" charset="2"/>
              <a:buChar char="u"/>
            </a:pPr>
            <a:r>
              <a:rPr lang="en-US" altLang="zh-CN" sz="2400" kern="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Support from Oil &amp; Gas Industry: </a:t>
            </a:r>
            <a:r>
              <a:rPr lang="en-US" altLang="zh-CN" sz="2400" kern="0" dirty="0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rPr>
              <a:t>A strategic alliance of CCUS industry technology innovation was established by enterprises, schools and colleges in order to promote the innovation and development of CCUS technology and industry in China. </a:t>
            </a:r>
            <a:r>
              <a:rPr lang="en-US" altLang="zh-CN" sz="2400" dirty="0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rPr>
              <a:t>    </a:t>
            </a:r>
            <a:endParaRPr lang="zh-CN" altLang="en-US" sz="2400" kern="0" dirty="0">
              <a:solidFill>
                <a:schemeClr val="tx1"/>
              </a:solidFill>
              <a:latin typeface="+mn-lt"/>
              <a:ea typeface="微软雅黑" panose="020B0503020204020204" pitchFamily="34" charset="-122"/>
            </a:endParaRPr>
          </a:p>
        </p:txBody>
      </p:sp>
      <p:pic>
        <p:nvPicPr>
          <p:cNvPr id="43" name="Picture 3">
            <a:extLst>
              <a:ext uri="{FF2B5EF4-FFF2-40B4-BE49-F238E27FC236}">
                <a16:creationId xmlns:a16="http://schemas.microsoft.com/office/drawing/2014/main" id="{957DAED9-371F-4500-8993-D289A07B1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4616" y="3320572"/>
            <a:ext cx="3731666" cy="287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31" y="3262969"/>
            <a:ext cx="4027150" cy="2993945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B83AFE71-BEC0-4E52-9D1F-EB5FE621BFB9}"/>
              </a:ext>
            </a:extLst>
          </p:cNvPr>
          <p:cNvSpPr txBox="1">
            <a:spLocks/>
          </p:cNvSpPr>
          <p:nvPr/>
        </p:nvSpPr>
        <p:spPr>
          <a:xfrm>
            <a:off x="395289" y="260351"/>
            <a:ext cx="8353424" cy="7207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Arial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3600">
                <a:solidFill>
                  <a:srgbClr val="C00000"/>
                </a:solidFill>
              </a:rPr>
              <a:t>China’s CCUS Policies and Actions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3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INPAGE">
  <a:themeElements>
    <a:clrScheme name="PEPRIS-RED">
      <a:dk1>
        <a:srgbClr val="111111"/>
      </a:dk1>
      <a:lt1>
        <a:srgbClr val="FFFFFF"/>
      </a:lt1>
      <a:dk2>
        <a:srgbClr val="777777"/>
      </a:dk2>
      <a:lt2>
        <a:srgbClr val="B2B2B2"/>
      </a:lt2>
      <a:accent1>
        <a:srgbClr val="CB0526"/>
      </a:accent1>
      <a:accent2>
        <a:srgbClr val="F0062D"/>
      </a:accent2>
      <a:accent3>
        <a:srgbClr val="EE3900"/>
      </a:accent3>
      <a:accent4>
        <a:srgbClr val="FF7B52"/>
      </a:accent4>
      <a:accent5>
        <a:srgbClr val="B2B2B2"/>
      </a:accent5>
      <a:accent6>
        <a:srgbClr val="0885CD"/>
      </a:accent6>
      <a:hlink>
        <a:srgbClr val="373737"/>
      </a:hlink>
      <a:folHlink>
        <a:srgbClr val="6E6E6E"/>
      </a:folHlink>
    </a:clrScheme>
    <a:fontScheme name="石勘院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1">
              <a:lumMod val="50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>
          <a:defRPr sz="1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ww.SlideTo.Me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ww.SlideTo.Me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lobal CCS Institute Document" ma:contentTypeID="0x010100E8C2E3643C86A945BD85CDF7C05E4AD10001D77C4FF94CCC4EBAF297C5688AE78D" ma:contentTypeVersion="8" ma:contentTypeDescription="" ma:contentTypeScope="" ma:versionID="ef341790a546bae427028503f20ab4be">
  <xsd:schema xmlns:xsd="http://www.w3.org/2001/XMLSchema" xmlns:xs="http://www.w3.org/2001/XMLSchema" xmlns:p="http://schemas.microsoft.com/office/2006/metadata/properties" xmlns:ns2="09ae4737-8c2b-4235-9e87-b405573634ae" xmlns:ns3="2d76bea9-2581-425b-8239-ac3e5f8124bd" targetNamespace="http://schemas.microsoft.com/office/2006/metadata/properties" ma:root="true" ma:fieldsID="87249baeec27eca5ccab9b528c4bd647" ns2:_="" ns3:_="">
    <xsd:import namespace="09ae4737-8c2b-4235-9e87-b405573634ae"/>
    <xsd:import namespace="2d76bea9-2581-425b-8239-ac3e5f8124bd"/>
    <xsd:element name="properties">
      <xsd:complexType>
        <xsd:sequence>
          <xsd:element name="documentManagement">
            <xsd:complexType>
              <xsd:all>
                <xsd:element ref="ns2:c49628f1ed014027b07e12eeee46372e" minOccurs="0"/>
                <xsd:element ref="ns2:TaxCatchAll" minOccurs="0"/>
                <xsd:element ref="ns2:TaxCatchAllLabel" minOccurs="0"/>
                <xsd:element ref="ns2:b0a746751c6a45358a5b39d9a4555505" minOccurs="0"/>
                <xsd:element ref="ns2:d681c9991eb24e819417f45efd7520da" minOccurs="0"/>
                <xsd:element ref="ns2:cdbba9dd12a24aaca6e1e53ee231b78a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e4737-8c2b-4235-9e87-b405573634ae" elementFormDefault="qualified">
    <xsd:import namespace="http://schemas.microsoft.com/office/2006/documentManagement/types"/>
    <xsd:import namespace="http://schemas.microsoft.com/office/infopath/2007/PartnerControls"/>
    <xsd:element name="c49628f1ed014027b07e12eeee46372e" ma:index="8" nillable="true" ma:taxonomy="true" ma:internalName="c49628f1ed014027b07e12eeee46372e" ma:taxonomyFieldName="Region" ma:displayName="Region" ma:readOnly="false" ma:default="" ma:fieldId="{c49628f1-ed01-4027-b07e-12eeee46372e}" ma:sspId="11ee2b8d-9ea8-43bb-9f4f-fee1e52ff97e" ma:termSetId="fa1ba7bb-25ed-4cab-897f-5bcd32e0f7e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5e08cf3-a182-4752-bc18-b0ebe72d1e1b}" ma:internalName="TaxCatchAll" ma:showField="CatchAllData" ma:web="09ae4737-8c2b-4235-9e87-b40557363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5e08cf3-a182-4752-bc18-b0ebe72d1e1b}" ma:internalName="TaxCatchAllLabel" ma:readOnly="true" ma:showField="CatchAllDataLabel" ma:web="09ae4737-8c2b-4235-9e87-b40557363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0a746751c6a45358a5b39d9a4555505" ma:index="12" nillable="true" ma:taxonomy="true" ma:internalName="b0a746751c6a45358a5b39d9a4555505" ma:taxonomyFieldName="Practice" ma:displayName="Practice" ma:readOnly="false" ma:default="" ma:fieldId="{b0a74675-1c6a-4535-8a5b-39d9a4555505}" ma:sspId="11ee2b8d-9ea8-43bb-9f4f-fee1e52ff97e" ma:termSetId="db02c312-cb06-4ee9-a072-a27356101a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681c9991eb24e819417f45efd7520da" ma:index="14" nillable="true" ma:taxonomy="true" ma:internalName="d681c9991eb24e819417f45efd7520da" ma:taxonomyFieldName="Document_x0020_Type" ma:displayName="Document Type" ma:default="" ma:fieldId="{d681c999-1eb2-4e81-9417-f45efd7520da}" ma:sspId="11ee2b8d-9ea8-43bb-9f4f-fee1e52ff97e" ma:termSetId="1cc0a1ab-3e52-44cc-81f8-1bb23f2fd09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dbba9dd12a24aaca6e1e53ee231b78a" ma:index="16" nillable="true" ma:taxonomy="true" ma:internalName="cdbba9dd12a24aaca6e1e53ee231b78a" ma:taxonomyFieldName="DocumentSite" ma:displayName="Document Site" ma:readOnly="false" ma:default="" ma:fieldId="{cdbba9dd-12a2-4aac-a6e1-e53ee231b78a}" ma:sspId="11ee2b8d-9ea8-43bb-9f4f-fee1e52ff97e" ma:termSetId="0a28ce65-8c13-49b3-a2e0-4931d19948b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6bea9-2581-425b-8239-ac3e5f8124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2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681c9991eb24e819417f45efd7520da xmlns="09ae4737-8c2b-4235-9e87-b405573634ae">
      <Terms xmlns="http://schemas.microsoft.com/office/infopath/2007/PartnerControls"/>
    </d681c9991eb24e819417f45efd7520da>
    <TaxCatchAll xmlns="09ae4737-8c2b-4235-9e87-b405573634ae"/>
    <cdbba9dd12a24aaca6e1e53ee231b78a xmlns="09ae4737-8c2b-4235-9e87-b405573634ae">
      <Terms xmlns="http://schemas.microsoft.com/office/infopath/2007/PartnerControls"/>
    </cdbba9dd12a24aaca6e1e53ee231b78a>
    <c49628f1ed014027b07e12eeee46372e xmlns="09ae4737-8c2b-4235-9e87-b405573634ae">
      <Terms xmlns="http://schemas.microsoft.com/office/infopath/2007/PartnerControls"/>
    </c49628f1ed014027b07e12eeee46372e>
    <b0a746751c6a45358a5b39d9a4555505 xmlns="09ae4737-8c2b-4235-9e87-b405573634ae">
      <Terms xmlns="http://schemas.microsoft.com/office/infopath/2007/PartnerControls"/>
    </b0a746751c6a45358a5b39d9a4555505>
  </documentManagement>
</p:properties>
</file>

<file path=customXml/itemProps1.xml><?xml version="1.0" encoding="utf-8"?>
<ds:datastoreItem xmlns:ds="http://schemas.openxmlformats.org/officeDocument/2006/customXml" ds:itemID="{F42D1D14-D1AB-466D-8757-3580E6388E4A}"/>
</file>

<file path=customXml/itemProps2.xml><?xml version="1.0" encoding="utf-8"?>
<ds:datastoreItem xmlns:ds="http://schemas.openxmlformats.org/officeDocument/2006/customXml" ds:itemID="{4BBBB652-0D06-4EBF-A655-26082B567BB3}"/>
</file>

<file path=customXml/itemProps3.xml><?xml version="1.0" encoding="utf-8"?>
<ds:datastoreItem xmlns:ds="http://schemas.openxmlformats.org/officeDocument/2006/customXml" ds:itemID="{07F2B6F8-F9F0-4074-8F56-57E6BFB2000C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2242</TotalTime>
  <Words>2952</Words>
  <Application>Microsoft Office PowerPoint</Application>
  <PresentationFormat>全屏显示(4:3)</PresentationFormat>
  <Paragraphs>630</Paragraphs>
  <Slides>47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9" baseType="lpstr">
      <vt:lpstr>方正大黑简体</vt:lpstr>
      <vt:lpstr>黑体</vt:lpstr>
      <vt:lpstr>宋体</vt:lpstr>
      <vt:lpstr>微软雅黑</vt:lpstr>
      <vt:lpstr>Arial</vt:lpstr>
      <vt:lpstr>Calibri</vt:lpstr>
      <vt:lpstr>Impact</vt:lpstr>
      <vt:lpstr>Tahoma</vt:lpstr>
      <vt:lpstr>Times New Roman</vt:lpstr>
      <vt:lpstr>Wingdings</vt:lpstr>
      <vt:lpstr>INPAGE</vt:lpstr>
      <vt:lpstr>Equation</vt:lpstr>
      <vt:lpstr>CCUS in SINOPEC</vt:lpstr>
      <vt:lpstr>Brief introduction on SINOPEC</vt:lpstr>
      <vt:lpstr>Brief introduction on PEPRIS</vt:lpstr>
      <vt:lpstr>Contents</vt:lpstr>
      <vt:lpstr>China’s CCUS Policies and Actions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Contents</vt:lpstr>
      <vt:lpstr>SINOPEC low-carbon strategy</vt:lpstr>
      <vt:lpstr>SINOEPC low-carbon activities</vt:lpstr>
      <vt:lpstr>SINOEPC CCUS strategy</vt:lpstr>
      <vt:lpstr>Contents</vt:lpstr>
      <vt:lpstr>SINOPEC CCUS R&amp;D Projects</vt:lpstr>
      <vt:lpstr>Pucheng Case (Zhongyuan Oilfield) </vt:lpstr>
      <vt:lpstr>Yaoyingtai Case (Dongbei oilfield)</vt:lpstr>
      <vt:lpstr>Gao 89 Block Case (Shengli Oilfield) </vt:lpstr>
      <vt:lpstr>Caoshe Case (Huadong Oilfield)</vt:lpstr>
      <vt:lpstr>CO2 EOR and storage Cases</vt:lpstr>
      <vt:lpstr>CCS-EOR industrial bases</vt:lpstr>
      <vt:lpstr>Contents</vt:lpstr>
      <vt:lpstr>Full-chain CCS-EOR technologies  </vt:lpstr>
      <vt:lpstr>CO2 Capture Technology</vt:lpstr>
      <vt:lpstr>CO2 Capture Technology</vt:lpstr>
      <vt:lpstr>CO2 Transportation</vt:lpstr>
      <vt:lpstr>CO2 EOR and Storage Technology</vt:lpstr>
      <vt:lpstr>CO2 EOR and Storage Technology</vt:lpstr>
      <vt:lpstr>CO2 EOR and Storage Technology</vt:lpstr>
      <vt:lpstr>CO2 EOR and Storage Technology</vt:lpstr>
      <vt:lpstr>CO2 EOR and Storage Technology</vt:lpstr>
      <vt:lpstr>PowerPoint 演示文稿</vt:lpstr>
      <vt:lpstr>CO2-EOR of tight sandstone reservoir</vt:lpstr>
      <vt:lpstr>CO2-EOR of tight sandstone reservoir</vt:lpstr>
      <vt:lpstr>CO2-EOR of tight sandstone reservoir</vt:lpstr>
      <vt:lpstr>CO2-EOR of tight sandstone reservoir</vt:lpstr>
      <vt:lpstr>CO2-EOR of tight sandstone reservoir</vt:lpstr>
      <vt:lpstr>CO2-EOR of tight oil reservoir</vt:lpstr>
      <vt:lpstr>CO2 EWR and storage technology</vt:lpstr>
      <vt:lpstr>CO2 EGR and storage technology </vt:lpstr>
      <vt:lpstr>CO2 chemical utilization technology</vt:lpstr>
      <vt:lpstr>CO2 mineralization utilization technology </vt:lpstr>
      <vt:lpstr>CO2 biology utilization technology</vt:lpstr>
      <vt:lpstr>CONCLUSIONS</vt:lpstr>
      <vt:lpstr>Thanks for your attention!</vt:lpstr>
    </vt:vector>
  </TitlesOfParts>
  <Company>茁力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SINOPEC</dc:title>
  <dc:creator>Shiqing Tian</dc:creator>
  <cp:lastModifiedBy>Team Notification</cp:lastModifiedBy>
  <cp:revision>208</cp:revision>
  <dcterms:created xsi:type="dcterms:W3CDTF">2015-05-07T17:29:53Z</dcterms:created>
  <dcterms:modified xsi:type="dcterms:W3CDTF">2019-05-31T01:38:10Z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0x010100E8C2E3643C86A945BD85CDF7C05E4AD10001D77C4FF94CCC4EBAF297C5688AE78D</vt:lpwstr>
  </property>
</Properties>
</file>